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585" r:id="rId5"/>
    <p:sldId id="370" r:id="rId6"/>
    <p:sldId id="586" r:id="rId7"/>
    <p:sldId id="587" r:id="rId8"/>
    <p:sldId id="589" r:id="rId9"/>
    <p:sldId id="598" r:id="rId10"/>
    <p:sldId id="590" r:id="rId11"/>
    <p:sldId id="599" r:id="rId12"/>
    <p:sldId id="588" r:id="rId13"/>
    <p:sldId id="600" r:id="rId14"/>
    <p:sldId id="601" r:id="rId15"/>
    <p:sldId id="592" r:id="rId16"/>
    <p:sldId id="593" r:id="rId17"/>
    <p:sldId id="594" r:id="rId18"/>
    <p:sldId id="595" r:id="rId19"/>
    <p:sldId id="5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4C8E7-200B-EC5E-66BC-6EB1D05FED1A}" v="15" dt="2020-11-09T14:22:47.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59" d="100"/>
          <a:sy n="59" d="100"/>
        </p:scale>
        <p:origin x="91" y="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D Sutton" userId="S::dsutton@thelinkacademy.org.uk::a1f42009-ad4f-4e42-9c16-e72408420d57" providerId="AD" clId="Web-{8904C8E7-200B-EC5E-66BC-6EB1D05FED1A}"/>
    <pc:docChg chg="delSld modSld">
      <pc:chgData name="Miss D Sutton" userId="S::dsutton@thelinkacademy.org.uk::a1f42009-ad4f-4e42-9c16-e72408420d57" providerId="AD" clId="Web-{8904C8E7-200B-EC5E-66BC-6EB1D05FED1A}" dt="2020-11-09T14:22:47.815" v="11"/>
      <pc:docMkLst>
        <pc:docMk/>
      </pc:docMkLst>
      <pc:sldChg chg="del">
        <pc:chgData name="Miss D Sutton" userId="S::dsutton@thelinkacademy.org.uk::a1f42009-ad4f-4e42-9c16-e72408420d57" providerId="AD" clId="Web-{8904C8E7-200B-EC5E-66BC-6EB1D05FED1A}" dt="2020-11-09T14:22:47.815" v="11"/>
        <pc:sldMkLst>
          <pc:docMk/>
          <pc:sldMk cId="1521504428" sldId="369"/>
        </pc:sldMkLst>
      </pc:sldChg>
      <pc:sldChg chg="modSp">
        <pc:chgData name="Miss D Sutton" userId="S::dsutton@thelinkacademy.org.uk::a1f42009-ad4f-4e42-9c16-e72408420d57" providerId="AD" clId="Web-{8904C8E7-200B-EC5E-66BC-6EB1D05FED1A}" dt="2020-11-09T14:22:46.580" v="8" actId="20577"/>
        <pc:sldMkLst>
          <pc:docMk/>
          <pc:sldMk cId="1949585422" sldId="370"/>
        </pc:sldMkLst>
        <pc:spChg chg="mod">
          <ac:chgData name="Miss D Sutton" userId="S::dsutton@thelinkacademy.org.uk::a1f42009-ad4f-4e42-9c16-e72408420d57" providerId="AD" clId="Web-{8904C8E7-200B-EC5E-66BC-6EB1D05FED1A}" dt="2020-11-09T14:22:46.580" v="8" actId="20577"/>
          <ac:spMkLst>
            <pc:docMk/>
            <pc:sldMk cId="1949585422" sldId="370"/>
            <ac:spMk id="3" creationId="{50B5F063-9CF6-4B2A-9745-F7452438C1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95516-13AE-4BC2-A803-28509AC7EA0B}" type="datetimeFigureOut">
              <a:rPr lang="en-GB" smtClean="0"/>
              <a:t>09/11/2020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F84F7-12A4-41B4-8D58-36EE9EB3BCD6}" type="slidenum">
              <a:rPr lang="en-GB" smtClean="0"/>
              <a:t>‹#›</a:t>
            </a:fld>
            <a:endParaRPr lang="en-GB"/>
          </a:p>
        </p:txBody>
      </p:sp>
    </p:spTree>
    <p:extLst>
      <p:ext uri="{BB962C8B-B14F-4D97-AF65-F5344CB8AC3E}">
        <p14:creationId xmlns:p14="http://schemas.microsoft.com/office/powerpoint/2010/main" val="381740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Test</a:t>
            </a:r>
            <a:r>
              <a:rPr lang="en-GB" baseline="0" dirty="0"/>
              <a:t> Tubed</a:t>
            </a:r>
          </a:p>
          <a:p>
            <a:pPr marL="228600" indent="-228600">
              <a:buAutoNum type="arabicPeriod"/>
            </a:pPr>
            <a:r>
              <a:rPr lang="en-GB" baseline="0" dirty="0"/>
              <a:t>Animals</a:t>
            </a:r>
          </a:p>
          <a:p>
            <a:pPr marL="228600" indent="-228600">
              <a:buAutoNum type="arabicPeriod"/>
            </a:pPr>
            <a:r>
              <a:rPr lang="en-GB" baseline="0" dirty="0"/>
              <a:t>Health People</a:t>
            </a:r>
          </a:p>
          <a:p>
            <a:pPr marL="228600" indent="-228600">
              <a:buAutoNum type="arabicPeriod"/>
            </a:pPr>
            <a:r>
              <a:rPr lang="en-GB" baseline="0" dirty="0"/>
              <a:t>Patients</a:t>
            </a:r>
          </a:p>
          <a:p>
            <a:pPr marL="228600" indent="-228600">
              <a:buAutoNum type="arabicPeriod"/>
            </a:pPr>
            <a:r>
              <a:rPr lang="en-GB" baseline="0" dirty="0"/>
              <a:t>Randomised Trials</a:t>
            </a:r>
          </a:p>
          <a:p>
            <a:pPr marL="228600" indent="-228600">
              <a:buAutoNum type="arabicPeriod"/>
            </a:pPr>
            <a:r>
              <a:rPr lang="en-GB" baseline="0" dirty="0"/>
              <a:t>Market Release</a:t>
            </a:r>
            <a:endParaRPr lang="en-GB" dirty="0"/>
          </a:p>
        </p:txBody>
      </p:sp>
      <p:sp>
        <p:nvSpPr>
          <p:cNvPr id="4" name="Slide Number Placeholder 3"/>
          <p:cNvSpPr>
            <a:spLocks noGrp="1"/>
          </p:cNvSpPr>
          <p:nvPr>
            <p:ph type="sldNum" sz="quarter" idx="10"/>
          </p:nvPr>
        </p:nvSpPr>
        <p:spPr/>
        <p:txBody>
          <a:bodyPr/>
          <a:lstStyle/>
          <a:p>
            <a:fld id="{F9544E0F-3767-4F69-B9FE-A0107ADC760B}" type="slidenum">
              <a:rPr lang="en-GB" smtClean="0"/>
              <a:pPr/>
              <a:t>13</a:t>
            </a:fld>
            <a:endParaRPr lang="en-GB"/>
          </a:p>
        </p:txBody>
      </p:sp>
    </p:spTree>
    <p:extLst>
      <p:ext uri="{BB962C8B-B14F-4D97-AF65-F5344CB8AC3E}">
        <p14:creationId xmlns:p14="http://schemas.microsoft.com/office/powerpoint/2010/main" val="81546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Test</a:t>
            </a:r>
            <a:r>
              <a:rPr lang="en-GB" baseline="0" dirty="0"/>
              <a:t> Tubed</a:t>
            </a:r>
          </a:p>
          <a:p>
            <a:pPr marL="228600" indent="-228600">
              <a:buAutoNum type="arabicPeriod"/>
            </a:pPr>
            <a:r>
              <a:rPr lang="en-GB" baseline="0" dirty="0"/>
              <a:t>Animals</a:t>
            </a:r>
          </a:p>
          <a:p>
            <a:pPr marL="228600" indent="-228600">
              <a:buAutoNum type="arabicPeriod"/>
            </a:pPr>
            <a:r>
              <a:rPr lang="en-GB" baseline="0" dirty="0"/>
              <a:t>Health People</a:t>
            </a:r>
          </a:p>
          <a:p>
            <a:pPr marL="228600" indent="-228600">
              <a:buAutoNum type="arabicPeriod"/>
            </a:pPr>
            <a:r>
              <a:rPr lang="en-GB" baseline="0" dirty="0"/>
              <a:t>Patients</a:t>
            </a:r>
          </a:p>
          <a:p>
            <a:pPr marL="228600" indent="-228600">
              <a:buAutoNum type="arabicPeriod"/>
            </a:pPr>
            <a:r>
              <a:rPr lang="en-GB" baseline="0" dirty="0"/>
              <a:t>Randomised Trials</a:t>
            </a:r>
          </a:p>
          <a:p>
            <a:pPr marL="228600" indent="-228600">
              <a:buAutoNum type="arabicPeriod"/>
            </a:pPr>
            <a:r>
              <a:rPr lang="en-GB" baseline="0"/>
              <a:t>Market Release</a:t>
            </a:r>
            <a:endParaRPr lang="en-GB"/>
          </a:p>
        </p:txBody>
      </p:sp>
      <p:sp>
        <p:nvSpPr>
          <p:cNvPr id="4" name="Slide Number Placeholder 3"/>
          <p:cNvSpPr>
            <a:spLocks noGrp="1"/>
          </p:cNvSpPr>
          <p:nvPr>
            <p:ph type="sldNum" sz="quarter" idx="10"/>
          </p:nvPr>
        </p:nvSpPr>
        <p:spPr/>
        <p:txBody>
          <a:bodyPr/>
          <a:lstStyle/>
          <a:p>
            <a:fld id="{F9544E0F-3767-4F69-B9FE-A0107ADC760B}" type="slidenum">
              <a:rPr lang="en-GB" smtClean="0"/>
              <a:pPr/>
              <a:t>14</a:t>
            </a:fld>
            <a:endParaRPr lang="en-GB"/>
          </a:p>
        </p:txBody>
      </p:sp>
    </p:spTree>
    <p:extLst>
      <p:ext uri="{BB962C8B-B14F-4D97-AF65-F5344CB8AC3E}">
        <p14:creationId xmlns:p14="http://schemas.microsoft.com/office/powerpoint/2010/main" val="102540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CD3D6-0020-4D80-B550-78E031E809C7}"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340281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CD3D6-0020-4D80-B550-78E031E809C7}"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367704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CD3D6-0020-4D80-B550-78E031E809C7}"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321247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CD3D6-0020-4D80-B550-78E031E809C7}"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326352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CD3D6-0020-4D80-B550-78E031E809C7}"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54964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CD3D6-0020-4D80-B550-78E031E809C7}"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49995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CD3D6-0020-4D80-B550-78E031E809C7}"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412172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CD3D6-0020-4D80-B550-78E031E809C7}"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179415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CD3D6-0020-4D80-B550-78E031E809C7}"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373755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CD3D6-0020-4D80-B550-78E031E809C7}"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18224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CD3D6-0020-4D80-B550-78E031E809C7}"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7CDA2-5284-49E9-91D7-52E27262D2B4}" type="slidenum">
              <a:rPr lang="en-GB" smtClean="0"/>
              <a:t>‹#›</a:t>
            </a:fld>
            <a:endParaRPr lang="en-GB"/>
          </a:p>
        </p:txBody>
      </p:sp>
    </p:spTree>
    <p:extLst>
      <p:ext uri="{BB962C8B-B14F-4D97-AF65-F5344CB8AC3E}">
        <p14:creationId xmlns:p14="http://schemas.microsoft.com/office/powerpoint/2010/main" val="310741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CD3D6-0020-4D80-B550-78E031E809C7}" type="datetimeFigureOut">
              <a:rPr lang="en-GB" smtClean="0"/>
              <a:t>09/11/2020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7CDA2-5284-49E9-91D7-52E27262D2B4}" type="slidenum">
              <a:rPr lang="en-GB" smtClean="0"/>
              <a:t>‹#›</a:t>
            </a:fld>
            <a:endParaRPr lang="en-GB"/>
          </a:p>
        </p:txBody>
      </p:sp>
    </p:spTree>
    <p:extLst>
      <p:ext uri="{BB962C8B-B14F-4D97-AF65-F5344CB8AC3E}">
        <p14:creationId xmlns:p14="http://schemas.microsoft.com/office/powerpoint/2010/main" val="2439796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sfPOpE-GEs?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MqrOdCx4Yg?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89187" y="157655"/>
            <a:ext cx="8744606" cy="1650363"/>
          </a:xfrm>
          <a:prstGeom prst="roundRect">
            <a:avLst/>
          </a:prstGeom>
          <a:solidFill>
            <a:srgbClr val="B7E8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p:cNvSpPr>
            <a:spLocks noGrp="1"/>
          </p:cNvSpPr>
          <p:nvPr>
            <p:ph idx="1"/>
          </p:nvPr>
        </p:nvSpPr>
        <p:spPr>
          <a:xfrm>
            <a:off x="244497" y="1901536"/>
            <a:ext cx="5231393" cy="4686300"/>
          </a:xfrm>
        </p:spPr>
        <p:txBody>
          <a:bodyPr>
            <a:normAutofit fontScale="77500" lnSpcReduction="20000"/>
          </a:bodyPr>
          <a:lstStyle/>
          <a:p>
            <a:pPr>
              <a:buFont typeface="Arial" panose="020B0604020202020204" pitchFamily="34" charset="0"/>
              <a:buNone/>
            </a:pPr>
            <a:r>
              <a:rPr lang="en-GB" altLang="en-US" sz="3600" b="1" u="sng" dirty="0">
                <a:sym typeface="Wingdings" panose="05000000000000000000" pitchFamily="2" charset="2"/>
              </a:rPr>
              <a:t>Do now activity: </a:t>
            </a:r>
          </a:p>
          <a:p>
            <a:pPr>
              <a:buFont typeface="Arial" panose="020B0604020202020204" pitchFamily="34" charset="0"/>
              <a:buNone/>
            </a:pPr>
            <a:endParaRPr lang="en-GB" altLang="en-US" sz="3600" b="1" u="sng" dirty="0">
              <a:sym typeface="Wingdings" panose="05000000000000000000" pitchFamily="2" charset="2"/>
            </a:endParaRPr>
          </a:p>
          <a:p>
            <a:pPr marL="742950" indent="-742950">
              <a:buFont typeface="+mj-lt"/>
              <a:buAutoNum type="arabicPeriod"/>
            </a:pPr>
            <a:r>
              <a:rPr lang="en-GB" altLang="en-US" sz="3600" dirty="0">
                <a:solidFill>
                  <a:srgbClr val="FF0000"/>
                </a:solidFill>
                <a:sym typeface="Wingdings" panose="05000000000000000000" pitchFamily="2" charset="2"/>
              </a:rPr>
              <a:t>Can you name any examples of medical drugs?</a:t>
            </a:r>
          </a:p>
          <a:p>
            <a:pPr marL="742950" indent="-742950">
              <a:buFont typeface="+mj-lt"/>
              <a:buAutoNum type="arabicPeriod"/>
            </a:pPr>
            <a:endParaRPr lang="en-GB" altLang="en-US" sz="3600" dirty="0">
              <a:solidFill>
                <a:srgbClr val="FF0000"/>
              </a:solidFill>
              <a:sym typeface="Wingdings" panose="05000000000000000000" pitchFamily="2" charset="2"/>
            </a:endParaRPr>
          </a:p>
          <a:p>
            <a:pPr marL="742950" indent="-742950">
              <a:buFont typeface="+mj-lt"/>
              <a:buAutoNum type="arabicPeriod"/>
            </a:pPr>
            <a:r>
              <a:rPr lang="en-GB" altLang="en-US" sz="3600" dirty="0">
                <a:solidFill>
                  <a:schemeClr val="accent2">
                    <a:lumMod val="75000"/>
                  </a:schemeClr>
                </a:solidFill>
                <a:sym typeface="Wingdings" panose="05000000000000000000" pitchFamily="2" charset="2"/>
              </a:rPr>
              <a:t>What are the pros and cons of developing a new medicine?</a:t>
            </a:r>
          </a:p>
          <a:p>
            <a:pPr marL="742950" indent="-742950">
              <a:buFont typeface="+mj-lt"/>
              <a:buAutoNum type="arabicPeriod"/>
            </a:pPr>
            <a:endParaRPr lang="en-GB" altLang="en-US" sz="3600" dirty="0">
              <a:solidFill>
                <a:schemeClr val="accent2">
                  <a:lumMod val="75000"/>
                </a:schemeClr>
              </a:solidFill>
              <a:sym typeface="Wingdings" panose="05000000000000000000" pitchFamily="2" charset="2"/>
            </a:endParaRPr>
          </a:p>
          <a:p>
            <a:pPr marL="742950" indent="-742950">
              <a:buFont typeface="+mj-lt"/>
              <a:buAutoNum type="arabicPeriod"/>
            </a:pPr>
            <a:r>
              <a:rPr lang="en-GB" altLang="en-US" sz="3600" dirty="0">
                <a:solidFill>
                  <a:srgbClr val="00B050"/>
                </a:solidFill>
                <a:sym typeface="Wingdings" panose="05000000000000000000" pitchFamily="2" charset="2"/>
              </a:rPr>
              <a:t>What stages do you think are involved in a the drug trialling process?</a:t>
            </a: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sz="3600" dirty="0">
              <a:latin typeface="Comic Sans MS" panose="030F0702030302020204" pitchFamily="66" charset="0"/>
              <a:sym typeface="Wingdings" panose="05000000000000000000" pitchFamily="2" charset="2"/>
            </a:endParaRPr>
          </a:p>
        </p:txBody>
      </p:sp>
      <p:sp>
        <p:nvSpPr>
          <p:cNvPr id="26" name="TextBox 25"/>
          <p:cNvSpPr txBox="1"/>
          <p:nvPr/>
        </p:nvSpPr>
        <p:spPr>
          <a:xfrm>
            <a:off x="360756" y="198006"/>
            <a:ext cx="8422488" cy="1569660"/>
          </a:xfrm>
          <a:prstGeom prst="rect">
            <a:avLst/>
          </a:prstGeom>
          <a:noFill/>
        </p:spPr>
        <p:txBody>
          <a:bodyPr wrap="square" rtlCol="0">
            <a:spAutoFit/>
          </a:bodyPr>
          <a:lstStyle/>
          <a:p>
            <a:pPr algn="ctr"/>
            <a:r>
              <a:rPr lang="en-GB" sz="4800" dirty="0">
                <a:latin typeface="Comic Sans MS" pitchFamily="66" charset="0"/>
              </a:rPr>
              <a:t>Discovering and developing drugs</a:t>
            </a:r>
          </a:p>
        </p:txBody>
      </p:sp>
      <p:pic>
        <p:nvPicPr>
          <p:cNvPr id="18434" name="Picture 2" descr="Pill, Gel Capsule, Medicine, Health, Cure, Drug"/>
          <p:cNvPicPr>
            <a:picLocks noChangeAspect="1" noChangeArrowheads="1"/>
          </p:cNvPicPr>
          <p:nvPr/>
        </p:nvPicPr>
        <p:blipFill>
          <a:blip r:embed="rId2" cstate="print"/>
          <a:srcRect/>
          <a:stretch>
            <a:fillRect/>
          </a:stretch>
        </p:blipFill>
        <p:spPr bwMode="auto">
          <a:xfrm>
            <a:off x="5835737" y="4126475"/>
            <a:ext cx="3063766" cy="2349189"/>
          </a:xfrm>
          <a:prstGeom prst="rect">
            <a:avLst/>
          </a:prstGeom>
          <a:noFill/>
        </p:spPr>
      </p:pic>
      <p:pic>
        <p:nvPicPr>
          <p:cNvPr id="2" name="Picture 1">
            <a:extLst>
              <a:ext uri="{FF2B5EF4-FFF2-40B4-BE49-F238E27FC236}">
                <a16:creationId xmlns:a16="http://schemas.microsoft.com/office/drawing/2014/main" id="{8452B403-8ACA-4710-93CA-4AC2B23F753D}"/>
              </a:ext>
            </a:extLst>
          </p:cNvPr>
          <p:cNvPicPr>
            <a:picLocks noChangeAspect="1"/>
          </p:cNvPicPr>
          <p:nvPr/>
        </p:nvPicPr>
        <p:blipFill>
          <a:blip r:embed="rId3"/>
          <a:stretch>
            <a:fillRect/>
          </a:stretch>
        </p:blipFill>
        <p:spPr>
          <a:xfrm>
            <a:off x="5835737" y="1901536"/>
            <a:ext cx="3063766" cy="2026228"/>
          </a:xfrm>
          <a:prstGeom prst="rect">
            <a:avLst/>
          </a:prstGeom>
        </p:spPr>
      </p:pic>
    </p:spTree>
    <p:extLst>
      <p:ext uri="{BB962C8B-B14F-4D97-AF65-F5344CB8AC3E}">
        <p14:creationId xmlns:p14="http://schemas.microsoft.com/office/powerpoint/2010/main" val="138893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245" y="1619087"/>
            <a:ext cx="5129092" cy="830997"/>
          </a:xfrm>
          <a:prstGeom prst="rect">
            <a:avLst/>
          </a:prstGeom>
          <a:noFill/>
          <a:ln>
            <a:solidFill>
              <a:schemeClr val="tx1"/>
            </a:solidFill>
          </a:ln>
        </p:spPr>
        <p:txBody>
          <a:bodyPr wrap="square" rtlCol="0">
            <a:spAutoFit/>
          </a:bodyPr>
          <a:lstStyle/>
          <a:p>
            <a:r>
              <a:rPr lang="en-GB" sz="2400" dirty="0"/>
              <a:t>A harmless substance that looks identical to the drug but has no effects.</a:t>
            </a:r>
          </a:p>
        </p:txBody>
      </p:sp>
      <p:sp>
        <p:nvSpPr>
          <p:cNvPr id="5" name="TextBox 4"/>
          <p:cNvSpPr txBox="1"/>
          <p:nvPr/>
        </p:nvSpPr>
        <p:spPr>
          <a:xfrm>
            <a:off x="367553" y="2814980"/>
            <a:ext cx="4991548" cy="830997"/>
          </a:xfrm>
          <a:prstGeom prst="rect">
            <a:avLst/>
          </a:prstGeom>
          <a:noFill/>
          <a:ln>
            <a:solidFill>
              <a:schemeClr val="tx1"/>
            </a:solidFill>
          </a:ln>
        </p:spPr>
        <p:txBody>
          <a:bodyPr wrap="square" rtlCol="0">
            <a:spAutoFit/>
          </a:bodyPr>
          <a:lstStyle/>
          <a:p>
            <a:r>
              <a:rPr lang="en-GB" sz="2400" dirty="0"/>
              <a:t>Neither the doctor not the patient knows if they are receiving the drug.</a:t>
            </a:r>
          </a:p>
        </p:txBody>
      </p:sp>
      <p:sp>
        <p:nvSpPr>
          <p:cNvPr id="6" name="TextBox 5"/>
          <p:cNvSpPr txBox="1"/>
          <p:nvPr/>
        </p:nvSpPr>
        <p:spPr>
          <a:xfrm>
            <a:off x="369346" y="4010871"/>
            <a:ext cx="4991548" cy="830997"/>
          </a:xfrm>
          <a:prstGeom prst="rect">
            <a:avLst/>
          </a:prstGeom>
          <a:noFill/>
          <a:ln>
            <a:solidFill>
              <a:schemeClr val="tx1"/>
            </a:solidFill>
          </a:ln>
        </p:spPr>
        <p:txBody>
          <a:bodyPr wrap="square" rtlCol="0">
            <a:spAutoFit/>
          </a:bodyPr>
          <a:lstStyle/>
          <a:p>
            <a:r>
              <a:rPr lang="en-GB" sz="2400" dirty="0"/>
              <a:t>Only the doctor knows what the patient is receiving</a:t>
            </a:r>
          </a:p>
        </p:txBody>
      </p:sp>
      <p:sp>
        <p:nvSpPr>
          <p:cNvPr id="7" name="TextBox 6"/>
          <p:cNvSpPr txBox="1"/>
          <p:nvPr/>
        </p:nvSpPr>
        <p:spPr>
          <a:xfrm>
            <a:off x="367553" y="5206762"/>
            <a:ext cx="4991548" cy="1200329"/>
          </a:xfrm>
          <a:prstGeom prst="rect">
            <a:avLst/>
          </a:prstGeom>
          <a:noFill/>
          <a:ln>
            <a:solidFill>
              <a:schemeClr val="tx1"/>
            </a:solidFill>
          </a:ln>
        </p:spPr>
        <p:txBody>
          <a:bodyPr wrap="square" rtlCol="0">
            <a:spAutoFit/>
          </a:bodyPr>
          <a:lstStyle/>
          <a:p>
            <a:r>
              <a:rPr lang="en-GB" sz="2400" dirty="0"/>
              <a:t>The doctors might accidentally give away clues to the volunteers about the drug they are testing</a:t>
            </a:r>
          </a:p>
        </p:txBody>
      </p:sp>
      <p:sp>
        <p:nvSpPr>
          <p:cNvPr id="8" name="TextBox 7"/>
          <p:cNvSpPr txBox="1"/>
          <p:nvPr/>
        </p:nvSpPr>
        <p:spPr>
          <a:xfrm>
            <a:off x="6705599" y="1702675"/>
            <a:ext cx="1881353" cy="830997"/>
          </a:xfrm>
          <a:prstGeom prst="rect">
            <a:avLst/>
          </a:prstGeom>
          <a:noFill/>
          <a:ln>
            <a:solidFill>
              <a:schemeClr val="tx1"/>
            </a:solidFill>
          </a:ln>
        </p:spPr>
        <p:txBody>
          <a:bodyPr wrap="square" rtlCol="0">
            <a:spAutoFit/>
          </a:bodyPr>
          <a:lstStyle/>
          <a:p>
            <a:pPr algn="ctr"/>
            <a:r>
              <a:rPr lang="en-GB" sz="2400" dirty="0"/>
              <a:t>Double-blind trial</a:t>
            </a:r>
          </a:p>
        </p:txBody>
      </p:sp>
      <p:sp>
        <p:nvSpPr>
          <p:cNvPr id="9" name="TextBox 8"/>
          <p:cNvSpPr txBox="1"/>
          <p:nvPr/>
        </p:nvSpPr>
        <p:spPr>
          <a:xfrm>
            <a:off x="6705598" y="2971381"/>
            <a:ext cx="1881353" cy="461665"/>
          </a:xfrm>
          <a:prstGeom prst="rect">
            <a:avLst/>
          </a:prstGeom>
          <a:noFill/>
          <a:ln>
            <a:solidFill>
              <a:schemeClr val="tx1"/>
            </a:solidFill>
          </a:ln>
        </p:spPr>
        <p:txBody>
          <a:bodyPr wrap="square" rtlCol="0">
            <a:spAutoFit/>
          </a:bodyPr>
          <a:lstStyle/>
          <a:p>
            <a:pPr algn="ctr"/>
            <a:r>
              <a:rPr lang="en-GB" sz="2400" dirty="0"/>
              <a:t>Placebo</a:t>
            </a:r>
          </a:p>
        </p:txBody>
      </p:sp>
      <p:sp>
        <p:nvSpPr>
          <p:cNvPr id="10" name="TextBox 9"/>
          <p:cNvSpPr txBox="1"/>
          <p:nvPr/>
        </p:nvSpPr>
        <p:spPr>
          <a:xfrm>
            <a:off x="6674069" y="4076554"/>
            <a:ext cx="1881353" cy="830997"/>
          </a:xfrm>
          <a:prstGeom prst="rect">
            <a:avLst/>
          </a:prstGeom>
          <a:noFill/>
          <a:ln>
            <a:solidFill>
              <a:schemeClr val="tx1"/>
            </a:solidFill>
          </a:ln>
        </p:spPr>
        <p:txBody>
          <a:bodyPr wrap="square" rtlCol="0">
            <a:spAutoFit/>
          </a:bodyPr>
          <a:lstStyle/>
          <a:p>
            <a:pPr algn="ctr"/>
            <a:r>
              <a:rPr lang="en-GB" sz="2400" dirty="0"/>
              <a:t>Observer bias</a:t>
            </a:r>
          </a:p>
        </p:txBody>
      </p:sp>
      <p:sp>
        <p:nvSpPr>
          <p:cNvPr id="11" name="TextBox 10"/>
          <p:cNvSpPr txBox="1"/>
          <p:nvPr/>
        </p:nvSpPr>
        <p:spPr>
          <a:xfrm>
            <a:off x="6674069" y="5576093"/>
            <a:ext cx="1881353" cy="461665"/>
          </a:xfrm>
          <a:prstGeom prst="rect">
            <a:avLst/>
          </a:prstGeom>
          <a:noFill/>
          <a:ln>
            <a:solidFill>
              <a:schemeClr val="tx1"/>
            </a:solidFill>
          </a:ln>
        </p:spPr>
        <p:txBody>
          <a:bodyPr wrap="square" rtlCol="0">
            <a:spAutoFit/>
          </a:bodyPr>
          <a:lstStyle/>
          <a:p>
            <a:pPr algn="ctr"/>
            <a:r>
              <a:rPr lang="en-GB" sz="2400" dirty="0"/>
              <a:t>Blind trial</a:t>
            </a:r>
          </a:p>
        </p:txBody>
      </p:sp>
      <p:sp>
        <p:nvSpPr>
          <p:cNvPr id="12" name="TextBox 11"/>
          <p:cNvSpPr txBox="1"/>
          <p:nvPr/>
        </p:nvSpPr>
        <p:spPr>
          <a:xfrm>
            <a:off x="252924" y="227565"/>
            <a:ext cx="8638152" cy="1200329"/>
          </a:xfrm>
          <a:prstGeom prst="rect">
            <a:avLst/>
          </a:prstGeom>
          <a:noFill/>
        </p:spPr>
        <p:txBody>
          <a:bodyPr wrap="square" rtlCol="0">
            <a:spAutoFit/>
          </a:bodyPr>
          <a:lstStyle/>
          <a:p>
            <a:r>
              <a:rPr lang="en-GB" sz="3600" dirty="0">
                <a:solidFill>
                  <a:srgbClr val="0070C0"/>
                </a:solidFill>
                <a:latin typeface="Comic Sans MS" pitchFamily="66" charset="0"/>
              </a:rPr>
              <a:t>Task: </a:t>
            </a:r>
            <a:r>
              <a:rPr lang="en-GB" sz="3600" dirty="0">
                <a:latin typeface="Comic Sans MS" pitchFamily="66" charset="0"/>
              </a:rPr>
              <a:t>Quick check…match the key word to the definition</a:t>
            </a:r>
          </a:p>
        </p:txBody>
      </p:sp>
    </p:spTree>
    <p:extLst>
      <p:ext uri="{BB962C8B-B14F-4D97-AF65-F5344CB8AC3E}">
        <p14:creationId xmlns:p14="http://schemas.microsoft.com/office/powerpoint/2010/main" val="279168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245" y="1619087"/>
            <a:ext cx="5129092" cy="830997"/>
          </a:xfrm>
          <a:prstGeom prst="rect">
            <a:avLst/>
          </a:prstGeom>
          <a:noFill/>
          <a:ln>
            <a:solidFill>
              <a:schemeClr val="tx1"/>
            </a:solidFill>
          </a:ln>
        </p:spPr>
        <p:txBody>
          <a:bodyPr wrap="square" rtlCol="0">
            <a:spAutoFit/>
          </a:bodyPr>
          <a:lstStyle/>
          <a:p>
            <a:r>
              <a:rPr lang="en-GB" sz="2400" dirty="0"/>
              <a:t>A harmless substance that looks identical to the drug but has no effects.</a:t>
            </a:r>
          </a:p>
        </p:txBody>
      </p:sp>
      <p:sp>
        <p:nvSpPr>
          <p:cNvPr id="5" name="TextBox 4"/>
          <p:cNvSpPr txBox="1"/>
          <p:nvPr/>
        </p:nvSpPr>
        <p:spPr>
          <a:xfrm>
            <a:off x="367553" y="2814980"/>
            <a:ext cx="4991548" cy="830997"/>
          </a:xfrm>
          <a:prstGeom prst="rect">
            <a:avLst/>
          </a:prstGeom>
          <a:noFill/>
          <a:ln>
            <a:solidFill>
              <a:schemeClr val="tx1"/>
            </a:solidFill>
          </a:ln>
        </p:spPr>
        <p:txBody>
          <a:bodyPr wrap="square" rtlCol="0">
            <a:spAutoFit/>
          </a:bodyPr>
          <a:lstStyle/>
          <a:p>
            <a:r>
              <a:rPr lang="en-GB" sz="2400" dirty="0"/>
              <a:t>Neither the doctor not the patient knows if they are receiving the drug.</a:t>
            </a:r>
          </a:p>
        </p:txBody>
      </p:sp>
      <p:sp>
        <p:nvSpPr>
          <p:cNvPr id="6" name="TextBox 5"/>
          <p:cNvSpPr txBox="1"/>
          <p:nvPr/>
        </p:nvSpPr>
        <p:spPr>
          <a:xfrm>
            <a:off x="369346" y="4010871"/>
            <a:ext cx="4991548" cy="830997"/>
          </a:xfrm>
          <a:prstGeom prst="rect">
            <a:avLst/>
          </a:prstGeom>
          <a:noFill/>
          <a:ln>
            <a:solidFill>
              <a:schemeClr val="tx1"/>
            </a:solidFill>
          </a:ln>
        </p:spPr>
        <p:txBody>
          <a:bodyPr wrap="square" rtlCol="0">
            <a:spAutoFit/>
          </a:bodyPr>
          <a:lstStyle/>
          <a:p>
            <a:r>
              <a:rPr lang="en-GB" sz="2400" dirty="0"/>
              <a:t>Only the doctor knows what the patient is receiving</a:t>
            </a:r>
          </a:p>
        </p:txBody>
      </p:sp>
      <p:sp>
        <p:nvSpPr>
          <p:cNvPr id="7" name="TextBox 6"/>
          <p:cNvSpPr txBox="1"/>
          <p:nvPr/>
        </p:nvSpPr>
        <p:spPr>
          <a:xfrm>
            <a:off x="367553" y="5206762"/>
            <a:ext cx="4991548" cy="1200329"/>
          </a:xfrm>
          <a:prstGeom prst="rect">
            <a:avLst/>
          </a:prstGeom>
          <a:noFill/>
          <a:ln>
            <a:solidFill>
              <a:schemeClr val="tx1"/>
            </a:solidFill>
          </a:ln>
        </p:spPr>
        <p:txBody>
          <a:bodyPr wrap="square" rtlCol="0">
            <a:spAutoFit/>
          </a:bodyPr>
          <a:lstStyle/>
          <a:p>
            <a:r>
              <a:rPr lang="en-GB" sz="2400" dirty="0"/>
              <a:t>The doctors might accidentally give away clues to the volunteers about the drug they are testing</a:t>
            </a:r>
          </a:p>
        </p:txBody>
      </p:sp>
      <p:sp>
        <p:nvSpPr>
          <p:cNvPr id="8" name="TextBox 7"/>
          <p:cNvSpPr txBox="1"/>
          <p:nvPr/>
        </p:nvSpPr>
        <p:spPr>
          <a:xfrm>
            <a:off x="6705599" y="1702675"/>
            <a:ext cx="1881353" cy="830997"/>
          </a:xfrm>
          <a:prstGeom prst="rect">
            <a:avLst/>
          </a:prstGeom>
          <a:noFill/>
          <a:ln>
            <a:solidFill>
              <a:schemeClr val="tx1"/>
            </a:solidFill>
          </a:ln>
        </p:spPr>
        <p:txBody>
          <a:bodyPr wrap="square" rtlCol="0">
            <a:spAutoFit/>
          </a:bodyPr>
          <a:lstStyle/>
          <a:p>
            <a:pPr algn="ctr"/>
            <a:r>
              <a:rPr lang="en-GB" sz="2400" dirty="0"/>
              <a:t>Double-blind trial</a:t>
            </a:r>
          </a:p>
        </p:txBody>
      </p:sp>
      <p:sp>
        <p:nvSpPr>
          <p:cNvPr id="9" name="TextBox 8"/>
          <p:cNvSpPr txBox="1"/>
          <p:nvPr/>
        </p:nvSpPr>
        <p:spPr>
          <a:xfrm>
            <a:off x="6705598" y="2971381"/>
            <a:ext cx="1881353" cy="461665"/>
          </a:xfrm>
          <a:prstGeom prst="rect">
            <a:avLst/>
          </a:prstGeom>
          <a:noFill/>
          <a:ln>
            <a:solidFill>
              <a:schemeClr val="tx1"/>
            </a:solidFill>
          </a:ln>
        </p:spPr>
        <p:txBody>
          <a:bodyPr wrap="square" rtlCol="0">
            <a:spAutoFit/>
          </a:bodyPr>
          <a:lstStyle/>
          <a:p>
            <a:pPr algn="ctr"/>
            <a:r>
              <a:rPr lang="en-GB" sz="2400" dirty="0"/>
              <a:t>Placebo</a:t>
            </a:r>
          </a:p>
        </p:txBody>
      </p:sp>
      <p:sp>
        <p:nvSpPr>
          <p:cNvPr id="10" name="TextBox 9"/>
          <p:cNvSpPr txBox="1"/>
          <p:nvPr/>
        </p:nvSpPr>
        <p:spPr>
          <a:xfrm>
            <a:off x="6674069" y="4076554"/>
            <a:ext cx="1881353" cy="830997"/>
          </a:xfrm>
          <a:prstGeom prst="rect">
            <a:avLst/>
          </a:prstGeom>
          <a:noFill/>
          <a:ln>
            <a:solidFill>
              <a:schemeClr val="tx1"/>
            </a:solidFill>
          </a:ln>
        </p:spPr>
        <p:txBody>
          <a:bodyPr wrap="square" rtlCol="0">
            <a:spAutoFit/>
          </a:bodyPr>
          <a:lstStyle/>
          <a:p>
            <a:pPr algn="ctr"/>
            <a:r>
              <a:rPr lang="en-GB" sz="2400" dirty="0"/>
              <a:t>Observer bias</a:t>
            </a:r>
          </a:p>
        </p:txBody>
      </p:sp>
      <p:sp>
        <p:nvSpPr>
          <p:cNvPr id="11" name="TextBox 10"/>
          <p:cNvSpPr txBox="1"/>
          <p:nvPr/>
        </p:nvSpPr>
        <p:spPr>
          <a:xfrm>
            <a:off x="6674069" y="5576093"/>
            <a:ext cx="1881353" cy="461665"/>
          </a:xfrm>
          <a:prstGeom prst="rect">
            <a:avLst/>
          </a:prstGeom>
          <a:noFill/>
          <a:ln>
            <a:solidFill>
              <a:schemeClr val="tx1"/>
            </a:solidFill>
          </a:ln>
        </p:spPr>
        <p:txBody>
          <a:bodyPr wrap="square" rtlCol="0">
            <a:spAutoFit/>
          </a:bodyPr>
          <a:lstStyle/>
          <a:p>
            <a:pPr algn="ctr"/>
            <a:r>
              <a:rPr lang="en-GB" sz="2400" dirty="0"/>
              <a:t>Blind trial</a:t>
            </a:r>
          </a:p>
        </p:txBody>
      </p:sp>
      <p:sp>
        <p:nvSpPr>
          <p:cNvPr id="13" name="TextBox 12">
            <a:extLst>
              <a:ext uri="{FF2B5EF4-FFF2-40B4-BE49-F238E27FC236}">
                <a16:creationId xmlns:a16="http://schemas.microsoft.com/office/drawing/2014/main" id="{D99ED79E-BD7A-4888-ABEC-E8977389F395}"/>
              </a:ext>
            </a:extLst>
          </p:cNvPr>
          <p:cNvSpPr txBox="1"/>
          <p:nvPr/>
        </p:nvSpPr>
        <p:spPr>
          <a:xfrm>
            <a:off x="225821" y="433777"/>
            <a:ext cx="4719145"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pic>
        <p:nvPicPr>
          <p:cNvPr id="14" name="Picture 13" descr="Mark, Check, Tick, Red, Correct, Symbol, Choice, Yes">
            <a:extLst>
              <a:ext uri="{FF2B5EF4-FFF2-40B4-BE49-F238E27FC236}">
                <a16:creationId xmlns:a16="http://schemas.microsoft.com/office/drawing/2014/main" id="{E2832360-E92C-4399-AB68-876B0F9D661A}"/>
              </a:ext>
            </a:extLst>
          </p:cNvPr>
          <p:cNvPicPr>
            <a:picLocks noChangeAspect="1" noChangeArrowheads="1"/>
          </p:cNvPicPr>
          <p:nvPr/>
        </p:nvPicPr>
        <p:blipFill>
          <a:blip r:embed="rId2" cstate="print"/>
          <a:srcRect/>
          <a:stretch>
            <a:fillRect/>
          </a:stretch>
        </p:blipFill>
        <p:spPr bwMode="auto">
          <a:xfrm>
            <a:off x="8082781" y="5721348"/>
            <a:ext cx="945281" cy="984952"/>
          </a:xfrm>
          <a:prstGeom prst="rect">
            <a:avLst/>
          </a:prstGeom>
          <a:noFill/>
        </p:spPr>
      </p:pic>
      <p:cxnSp>
        <p:nvCxnSpPr>
          <p:cNvPr id="15" name="Straight Connector 14">
            <a:extLst>
              <a:ext uri="{FF2B5EF4-FFF2-40B4-BE49-F238E27FC236}">
                <a16:creationId xmlns:a16="http://schemas.microsoft.com/office/drawing/2014/main" id="{16A8A20D-708A-4DC7-9067-0E9998AEEB85}"/>
              </a:ext>
            </a:extLst>
          </p:cNvPr>
          <p:cNvCxnSpPr>
            <a:cxnSpLocks/>
            <a:endCxn id="8" idx="1"/>
          </p:cNvCxnSpPr>
          <p:nvPr/>
        </p:nvCxnSpPr>
        <p:spPr>
          <a:xfrm flipV="1">
            <a:off x="5350231" y="2118174"/>
            <a:ext cx="1355368" cy="10222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9D56EE-8A01-4E52-8D13-4E8439D87B82}"/>
              </a:ext>
            </a:extLst>
          </p:cNvPr>
          <p:cNvCxnSpPr>
            <a:cxnSpLocks/>
            <a:stCxn id="7" idx="3"/>
          </p:cNvCxnSpPr>
          <p:nvPr/>
        </p:nvCxnSpPr>
        <p:spPr>
          <a:xfrm flipV="1">
            <a:off x="5359101" y="4488833"/>
            <a:ext cx="1346497" cy="13180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3FE519-A9C0-40BF-AD65-4E15A7411B74}"/>
              </a:ext>
            </a:extLst>
          </p:cNvPr>
          <p:cNvCxnSpPr>
            <a:cxnSpLocks/>
            <a:endCxn id="11" idx="1"/>
          </p:cNvCxnSpPr>
          <p:nvPr/>
        </p:nvCxnSpPr>
        <p:spPr>
          <a:xfrm>
            <a:off x="5350231" y="4504570"/>
            <a:ext cx="1323838" cy="13023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2B93C5-5A0E-47A8-9DE2-214CD29E141B}"/>
              </a:ext>
            </a:extLst>
          </p:cNvPr>
          <p:cNvCxnSpPr>
            <a:cxnSpLocks/>
            <a:endCxn id="9" idx="1"/>
          </p:cNvCxnSpPr>
          <p:nvPr/>
        </p:nvCxnSpPr>
        <p:spPr>
          <a:xfrm>
            <a:off x="5473337" y="1964554"/>
            <a:ext cx="1232261" cy="12376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89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89187" y="118586"/>
            <a:ext cx="8755117" cy="523220"/>
          </a:xfrm>
          <a:prstGeom prst="rect">
            <a:avLst/>
          </a:prstGeom>
          <a:noFill/>
        </p:spPr>
        <p:txBody>
          <a:bodyPr wrap="square" rtlCol="0">
            <a:spAutoFit/>
          </a:bodyPr>
          <a:lstStyle/>
          <a:p>
            <a:r>
              <a:rPr lang="en-GB" sz="2800" b="1" dirty="0">
                <a:solidFill>
                  <a:srgbClr val="0070C0"/>
                </a:solidFill>
                <a:latin typeface="Comic Sans MS" pitchFamily="66" charset="0"/>
              </a:rPr>
              <a:t>Task:</a:t>
            </a:r>
            <a:r>
              <a:rPr lang="en-GB" sz="2800" dirty="0">
                <a:latin typeface="Comic Sans MS" pitchFamily="66" charset="0"/>
              </a:rPr>
              <a:t> Order the following statements…</a:t>
            </a:r>
          </a:p>
        </p:txBody>
      </p:sp>
      <p:sp>
        <p:nvSpPr>
          <p:cNvPr id="11" name="Rectangle 10"/>
          <p:cNvSpPr/>
          <p:nvPr/>
        </p:nvSpPr>
        <p:spPr>
          <a:xfrm>
            <a:off x="189187" y="610136"/>
            <a:ext cx="8765626" cy="6247864"/>
          </a:xfrm>
          <a:prstGeom prst="rect">
            <a:avLst/>
          </a:prstGeom>
        </p:spPr>
        <p:txBody>
          <a:bodyPr wrap="square">
            <a:spAutoFit/>
          </a:bodyPr>
          <a:lstStyle/>
          <a:p>
            <a:pPr>
              <a:buFont typeface="Arial" pitchFamily="34" charset="0"/>
              <a:buChar char="•"/>
            </a:pPr>
            <a:r>
              <a:rPr lang="en-GB" sz="2500" dirty="0">
                <a:cs typeface="Arial" pitchFamily="34" charset="0"/>
              </a:rPr>
              <a:t>  Drugs are tested on large numbers of patients. Half are given the new drug, half receive a placebo</a:t>
            </a:r>
          </a:p>
          <a:p>
            <a:pPr>
              <a:buFont typeface="Arial" pitchFamily="34" charset="0"/>
              <a:buChar char="•"/>
            </a:pPr>
            <a:endParaRPr lang="en-GB" sz="2500" dirty="0">
              <a:cs typeface="Arial" pitchFamily="34" charset="0"/>
            </a:endParaRPr>
          </a:p>
          <a:p>
            <a:pPr>
              <a:buFont typeface="Arial" pitchFamily="34" charset="0"/>
              <a:buChar char="•"/>
            </a:pPr>
            <a:r>
              <a:rPr lang="en-GB" sz="2500" dirty="0">
                <a:cs typeface="Arial" pitchFamily="34" charset="0"/>
              </a:rPr>
              <a:t>  Drugs are tested on patients to check that the drug works to treat the disease in people</a:t>
            </a:r>
          </a:p>
          <a:p>
            <a:pPr>
              <a:buFont typeface="Arial" pitchFamily="34" charset="0"/>
              <a:buChar char="•"/>
            </a:pPr>
            <a:endParaRPr lang="en-GB" sz="2500" dirty="0">
              <a:cs typeface="Arial" pitchFamily="34" charset="0"/>
            </a:endParaRPr>
          </a:p>
          <a:p>
            <a:pPr>
              <a:buFont typeface="Arial" pitchFamily="34" charset="0"/>
              <a:buChar char="•"/>
            </a:pPr>
            <a:r>
              <a:rPr lang="en-GB" sz="2500" dirty="0">
                <a:cs typeface="Arial" pitchFamily="34" charset="0"/>
              </a:rPr>
              <a:t>  Drugs are tested in test tubes and using computers to try to assess if they may be dangerous to humans</a:t>
            </a:r>
          </a:p>
          <a:p>
            <a:pPr>
              <a:buFont typeface="Arial" pitchFamily="34" charset="0"/>
              <a:buChar char="•"/>
            </a:pPr>
            <a:endParaRPr lang="en-GB" sz="2500" dirty="0">
              <a:cs typeface="Arial" pitchFamily="34" charset="0"/>
            </a:endParaRPr>
          </a:p>
          <a:p>
            <a:pPr>
              <a:buFont typeface="Arial" pitchFamily="34" charset="0"/>
              <a:buChar char="•"/>
            </a:pPr>
            <a:r>
              <a:rPr lang="en-GB" sz="2500" dirty="0">
                <a:cs typeface="Arial" pitchFamily="34" charset="0"/>
              </a:rPr>
              <a:t> Drugs are tested on a few healthy young volunteers to ensure they are safe and to check for side effects</a:t>
            </a:r>
          </a:p>
          <a:p>
            <a:pPr>
              <a:buFont typeface="Arial" pitchFamily="34" charset="0"/>
              <a:buChar char="•"/>
            </a:pPr>
            <a:endParaRPr lang="en-GB" sz="2500" dirty="0">
              <a:cs typeface="Arial" pitchFamily="34" charset="0"/>
            </a:endParaRPr>
          </a:p>
          <a:p>
            <a:pPr>
              <a:buFont typeface="Arial" pitchFamily="34" charset="0"/>
              <a:buChar char="•"/>
            </a:pPr>
            <a:r>
              <a:rPr lang="en-GB" sz="2500" dirty="0">
                <a:cs typeface="Arial" pitchFamily="34" charset="0"/>
              </a:rPr>
              <a:t> Drugs receive a license so doctors can prescribe them to patients </a:t>
            </a:r>
          </a:p>
          <a:p>
            <a:pPr>
              <a:buFont typeface="Arial" pitchFamily="34" charset="0"/>
              <a:buChar char="•"/>
            </a:pPr>
            <a:endParaRPr lang="en-GB" sz="2500" dirty="0">
              <a:cs typeface="Arial" pitchFamily="34" charset="0"/>
            </a:endParaRPr>
          </a:p>
          <a:p>
            <a:pPr>
              <a:buFont typeface="Arial" pitchFamily="34" charset="0"/>
              <a:buChar char="•"/>
            </a:pPr>
            <a:r>
              <a:rPr lang="en-GB" sz="2500" dirty="0">
                <a:cs typeface="Arial" pitchFamily="34" charset="0"/>
              </a:rPr>
              <a:t> Drugs are tested in two animal species to check that they are not toxic and to find the best dosage</a:t>
            </a:r>
            <a:endParaRPr lang="en-GB" sz="2500" dirty="0">
              <a:latin typeface="Arial" pitchFamily="34" charset="0"/>
              <a:cs typeface="Arial" pitchFamily="34" charset="0"/>
            </a:endParaRPr>
          </a:p>
        </p:txBody>
      </p:sp>
    </p:spTree>
    <p:extLst>
      <p:ext uri="{BB962C8B-B14F-4D97-AF65-F5344CB8AC3E}">
        <p14:creationId xmlns:p14="http://schemas.microsoft.com/office/powerpoint/2010/main" val="128377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2641" y="140088"/>
            <a:ext cx="4067503" cy="584775"/>
          </a:xfrm>
          <a:prstGeom prst="rect">
            <a:avLst/>
          </a:prstGeom>
          <a:noFill/>
        </p:spPr>
        <p:txBody>
          <a:bodyPr wrap="square" rtlCol="0">
            <a:spAutoFit/>
          </a:bodyPr>
          <a:lstStyle/>
          <a:p>
            <a:r>
              <a:rPr lang="en-GB" sz="3200" b="1" dirty="0">
                <a:solidFill>
                  <a:srgbClr val="FF0000"/>
                </a:solidFill>
                <a:latin typeface="Comic Sans MS" pitchFamily="66" charset="0"/>
              </a:rPr>
              <a:t>Self-assessment:</a:t>
            </a:r>
          </a:p>
        </p:txBody>
      </p:sp>
      <p:sp>
        <p:nvSpPr>
          <p:cNvPr id="24" name="Rectangle 23"/>
          <p:cNvSpPr/>
          <p:nvPr/>
        </p:nvSpPr>
        <p:spPr>
          <a:xfrm>
            <a:off x="268389" y="724863"/>
            <a:ext cx="8607222" cy="6093976"/>
          </a:xfrm>
          <a:prstGeom prst="rect">
            <a:avLst/>
          </a:prstGeom>
        </p:spPr>
        <p:txBody>
          <a:bodyPr wrap="square">
            <a:spAutoFit/>
          </a:bodyPr>
          <a:lstStyle/>
          <a:p>
            <a:pPr marL="342900" indent="-342900">
              <a:buFont typeface="+mj-lt"/>
              <a:buAutoNum type="arabicPeriod"/>
            </a:pPr>
            <a:r>
              <a:rPr lang="en-GB" sz="3000" dirty="0">
                <a:cs typeface="Arial" pitchFamily="34" charset="0"/>
              </a:rPr>
              <a:t>Drugs are tested in test tubes and using computers to try to assess if they may be dangerous to humans.</a:t>
            </a:r>
          </a:p>
          <a:p>
            <a:pPr marL="342900" indent="-342900">
              <a:buFont typeface="+mj-lt"/>
              <a:buAutoNum type="arabicPeriod"/>
            </a:pPr>
            <a:r>
              <a:rPr lang="en-GB" sz="3000" dirty="0">
                <a:cs typeface="Arial" pitchFamily="34" charset="0"/>
              </a:rPr>
              <a:t>Drugs are tested in two animal species to check that they are not toxic and to find the best dosage</a:t>
            </a:r>
          </a:p>
          <a:p>
            <a:pPr marL="342900" indent="-342900">
              <a:buFont typeface="+mj-lt"/>
              <a:buAutoNum type="arabicPeriod"/>
            </a:pPr>
            <a:r>
              <a:rPr lang="en-GB" sz="3000" dirty="0">
                <a:cs typeface="Arial" pitchFamily="34" charset="0"/>
              </a:rPr>
              <a:t>Drugs are tested on a few healthy young volunteers to ensure they are safe and to check for side effects.</a:t>
            </a:r>
          </a:p>
          <a:p>
            <a:pPr marL="342900" indent="-342900">
              <a:buFont typeface="+mj-lt"/>
              <a:buAutoNum type="arabicPeriod"/>
            </a:pPr>
            <a:r>
              <a:rPr lang="en-GB" sz="3000" dirty="0">
                <a:cs typeface="Arial" pitchFamily="34" charset="0"/>
              </a:rPr>
              <a:t>Drugs are tested on patients to check that the drug works to treat the disease in people.</a:t>
            </a:r>
          </a:p>
          <a:p>
            <a:pPr marL="342900" indent="-342900">
              <a:buFont typeface="+mj-lt"/>
              <a:buAutoNum type="arabicPeriod"/>
            </a:pPr>
            <a:r>
              <a:rPr lang="en-GB" sz="3000" dirty="0">
                <a:cs typeface="Arial" pitchFamily="34" charset="0"/>
              </a:rPr>
              <a:t>Drugs are tested on large numbers of patients. Half are given the new drug, half receive a placebo. </a:t>
            </a:r>
          </a:p>
          <a:p>
            <a:pPr marL="342900" indent="-342900">
              <a:buFont typeface="+mj-lt"/>
              <a:buAutoNum type="arabicPeriod"/>
            </a:pPr>
            <a:r>
              <a:rPr lang="en-GB" sz="3000" dirty="0">
                <a:cs typeface="Arial" pitchFamily="34" charset="0"/>
              </a:rPr>
              <a:t>Drugs receive a license so doctors can prescribe them to patients</a:t>
            </a:r>
          </a:p>
        </p:txBody>
      </p:sp>
      <p:pic>
        <p:nvPicPr>
          <p:cNvPr id="5" name="Picture 4" descr="Mark, Check, Tick, Red, Correct, Symbol, Choice, Yes"/>
          <p:cNvPicPr>
            <a:picLocks noChangeAspect="1" noChangeArrowheads="1"/>
          </p:cNvPicPr>
          <p:nvPr/>
        </p:nvPicPr>
        <p:blipFill>
          <a:blip r:embed="rId3" cstate="print"/>
          <a:srcRect/>
          <a:stretch>
            <a:fillRect/>
          </a:stretch>
        </p:blipFill>
        <p:spPr bwMode="auto">
          <a:xfrm>
            <a:off x="8037429" y="5604896"/>
            <a:ext cx="1013930" cy="1056482"/>
          </a:xfrm>
          <a:prstGeom prst="rect">
            <a:avLst/>
          </a:prstGeom>
          <a:noFill/>
        </p:spPr>
      </p:pic>
    </p:spTree>
    <p:extLst>
      <p:ext uri="{BB962C8B-B14F-4D97-AF65-F5344CB8AC3E}">
        <p14:creationId xmlns:p14="http://schemas.microsoft.com/office/powerpoint/2010/main" val="26945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9115" y="184260"/>
            <a:ext cx="8572500" cy="633239"/>
          </a:xfrm>
        </p:spPr>
        <p:txBody>
          <a:bodyPr>
            <a:normAutofit fontScale="90000"/>
          </a:bodyPr>
          <a:lstStyle/>
          <a:p>
            <a:pPr eaLnBrk="1" hangingPunct="1"/>
            <a:r>
              <a:rPr lang="en-GB" altLang="en-US" sz="4000" b="1" u="sng" dirty="0">
                <a:latin typeface="Comic Sans MS" pitchFamily="66" charset="0"/>
              </a:rPr>
              <a:t>6 mark exam question</a:t>
            </a:r>
          </a:p>
        </p:txBody>
      </p:sp>
      <p:sp>
        <p:nvSpPr>
          <p:cNvPr id="4099" name="Content Placeholder 2"/>
          <p:cNvSpPr>
            <a:spLocks noGrp="1"/>
          </p:cNvSpPr>
          <p:nvPr>
            <p:ph idx="1"/>
          </p:nvPr>
        </p:nvSpPr>
        <p:spPr>
          <a:xfrm>
            <a:off x="199697" y="1078122"/>
            <a:ext cx="8582956" cy="4367388"/>
          </a:xfrm>
        </p:spPr>
        <p:txBody>
          <a:bodyPr/>
          <a:lstStyle/>
          <a:p>
            <a:pPr marL="0" indent="0">
              <a:buNone/>
            </a:pPr>
            <a:r>
              <a:rPr lang="en-GB" dirty="0"/>
              <a:t>Tia is on work experience at a pharmaceutical company called </a:t>
            </a:r>
            <a:r>
              <a:rPr lang="en-GB" dirty="0" err="1"/>
              <a:t>PharmaQuest</a:t>
            </a:r>
            <a:r>
              <a:rPr lang="en-GB" dirty="0"/>
              <a:t>. </a:t>
            </a:r>
            <a:r>
              <a:rPr lang="en-GB" dirty="0" err="1"/>
              <a:t>PharmaQuest</a:t>
            </a:r>
            <a:r>
              <a:rPr lang="en-GB" dirty="0"/>
              <a:t> are in the process of developing a new drug to treat a new strain of influenza. </a:t>
            </a:r>
          </a:p>
          <a:p>
            <a:pPr marL="0" indent="0">
              <a:buNone/>
            </a:pPr>
            <a:endParaRPr lang="en-GB" sz="1800" dirty="0"/>
          </a:p>
          <a:p>
            <a:pPr marL="0" indent="0">
              <a:buNone/>
            </a:pPr>
            <a:r>
              <a:rPr lang="en-GB" b="1" dirty="0"/>
              <a:t>Describe and explain the steps that </a:t>
            </a:r>
            <a:r>
              <a:rPr lang="en-GB" b="1" dirty="0" err="1"/>
              <a:t>PharamQuest</a:t>
            </a:r>
            <a:r>
              <a:rPr lang="en-GB" b="1" dirty="0"/>
              <a:t> need to go through before the drug can be made available to the general public </a:t>
            </a:r>
            <a:endParaRPr lang="en-GB" altLang="en-US" sz="2000" b="1" dirty="0">
              <a:latin typeface="Calibri" panose="020F0502020204030204" pitchFamily="34" charset="0"/>
              <a:sym typeface="Wingdings" panose="05000000000000000000" pitchFamily="2" charset="2"/>
            </a:endParaRPr>
          </a:p>
        </p:txBody>
      </p:sp>
      <p:sp>
        <p:nvSpPr>
          <p:cNvPr id="2" name="TextBox 1"/>
          <p:cNvSpPr txBox="1"/>
          <p:nvPr/>
        </p:nvSpPr>
        <p:spPr>
          <a:xfrm>
            <a:off x="5439760" y="5693980"/>
            <a:ext cx="3429000" cy="923330"/>
          </a:xfrm>
          <a:prstGeom prst="rect">
            <a:avLst/>
          </a:prstGeom>
          <a:solidFill>
            <a:srgbClr val="FFFF00"/>
          </a:solidFill>
        </p:spPr>
        <p:txBody>
          <a:bodyPr wrap="square" rtlCol="0">
            <a:spAutoFit/>
          </a:bodyPr>
          <a:lstStyle/>
          <a:p>
            <a:pPr algn="ctr"/>
            <a:r>
              <a:rPr lang="en-GB" sz="5400" b="1" dirty="0"/>
              <a:t>Silent work</a:t>
            </a:r>
          </a:p>
        </p:txBody>
      </p:sp>
      <p:pic>
        <p:nvPicPr>
          <p:cNvPr id="4097" name="Picture 1" descr="C:\Users\JodieMay\AppData\Local\Microsoft\Windows\INetCache\IE\892LBZD0\nicubunu-Emoticons-Silence-face[1].png"/>
          <p:cNvPicPr>
            <a:picLocks noChangeAspect="1" noChangeArrowheads="1"/>
          </p:cNvPicPr>
          <p:nvPr/>
        </p:nvPicPr>
        <p:blipFill>
          <a:blip r:embed="rId2" cstate="print"/>
          <a:srcRect/>
          <a:stretch>
            <a:fillRect/>
          </a:stretch>
        </p:blipFill>
        <p:spPr bwMode="auto">
          <a:xfrm>
            <a:off x="742683" y="4253856"/>
            <a:ext cx="2010107" cy="2425468"/>
          </a:xfrm>
          <a:prstGeom prst="rect">
            <a:avLst/>
          </a:prstGeom>
          <a:noFill/>
        </p:spPr>
      </p:pic>
    </p:spTree>
    <p:extLst>
      <p:ext uri="{BB962C8B-B14F-4D97-AF65-F5344CB8AC3E}">
        <p14:creationId xmlns:p14="http://schemas.microsoft.com/office/powerpoint/2010/main" val="1295118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158750"/>
            <a:ext cx="7886700" cy="559707"/>
          </a:xfrm>
        </p:spPr>
        <p:txBody>
          <a:bodyPr>
            <a:normAutofit fontScale="92500" lnSpcReduction="20000"/>
          </a:bodyPr>
          <a:lstStyle/>
          <a:p>
            <a:pPr marL="0" indent="0">
              <a:buNone/>
            </a:pPr>
            <a:r>
              <a:rPr lang="en-GB" sz="4400" b="1" dirty="0">
                <a:solidFill>
                  <a:srgbClr val="FF0000"/>
                </a:solidFill>
                <a:latin typeface="Comic Sans MS" panose="030F0702030302020204" pitchFamily="66" charset="0"/>
              </a:rPr>
              <a:t>Peer-Assessment</a:t>
            </a:r>
          </a:p>
        </p:txBody>
      </p:sp>
      <p:sp>
        <p:nvSpPr>
          <p:cNvPr id="5" name="TextBox 4"/>
          <p:cNvSpPr txBox="1"/>
          <p:nvPr/>
        </p:nvSpPr>
        <p:spPr>
          <a:xfrm>
            <a:off x="161925" y="593836"/>
            <a:ext cx="8565931" cy="4893647"/>
          </a:xfrm>
          <a:prstGeom prst="rect">
            <a:avLst/>
          </a:prstGeom>
          <a:noFill/>
        </p:spPr>
        <p:txBody>
          <a:bodyPr wrap="square" rtlCol="0">
            <a:spAutoFit/>
          </a:bodyPr>
          <a:lstStyle/>
          <a:p>
            <a:r>
              <a:rPr lang="en-GB" sz="2400" dirty="0"/>
              <a:t>1 mark for each step (max 3) and 1 mark for each reason (max 3):</a:t>
            </a:r>
          </a:p>
          <a:p>
            <a:endParaRPr lang="en-GB" sz="2400" dirty="0"/>
          </a:p>
          <a:p>
            <a:r>
              <a:rPr lang="en-GB" sz="2400" b="1" dirty="0"/>
              <a:t>S</a:t>
            </a:r>
            <a:r>
              <a:rPr lang="en-GB" sz="2400" dirty="0"/>
              <a:t>: Preclinical trials are carried out on cells, tissues and live animals</a:t>
            </a:r>
          </a:p>
          <a:p>
            <a:r>
              <a:rPr lang="en-GB" sz="2400" b="1" dirty="0"/>
              <a:t>R</a:t>
            </a:r>
            <a:r>
              <a:rPr lang="en-GB" sz="2400" dirty="0"/>
              <a:t>: To check for toxicity, efficacy and that the drug is safe to be tested on humans</a:t>
            </a:r>
          </a:p>
          <a:p>
            <a:endParaRPr lang="en-GB" sz="2400" dirty="0"/>
          </a:p>
          <a:p>
            <a:r>
              <a:rPr lang="en-GB" sz="2400" b="1" dirty="0"/>
              <a:t>S</a:t>
            </a:r>
            <a:r>
              <a:rPr lang="en-GB" sz="2400" dirty="0"/>
              <a:t>: Clinical trials on humans with the disease</a:t>
            </a:r>
          </a:p>
          <a:p>
            <a:r>
              <a:rPr lang="en-GB" sz="2400" b="1" dirty="0"/>
              <a:t>R</a:t>
            </a:r>
            <a:r>
              <a:rPr lang="en-GB" sz="2400" dirty="0"/>
              <a:t>: To see if the drug works, to test for any side-effects and to optimise the dose</a:t>
            </a:r>
          </a:p>
          <a:p>
            <a:endParaRPr lang="en-GB" sz="2400" dirty="0"/>
          </a:p>
          <a:p>
            <a:r>
              <a:rPr lang="en-GB" sz="2400" b="1" dirty="0"/>
              <a:t>S</a:t>
            </a:r>
            <a:r>
              <a:rPr lang="en-GB" sz="2400" dirty="0"/>
              <a:t>: Larger scale trials on human volunteers – using double blind trials and placebos</a:t>
            </a:r>
          </a:p>
          <a:p>
            <a:r>
              <a:rPr lang="en-GB" sz="2400" b="1" dirty="0"/>
              <a:t>R</a:t>
            </a:r>
            <a:r>
              <a:rPr lang="en-GB" sz="2400" dirty="0"/>
              <a:t>: To prevent false claims and check efficacy once more</a:t>
            </a:r>
          </a:p>
        </p:txBody>
      </p:sp>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7940040" y="5748740"/>
            <a:ext cx="912226" cy="950510"/>
          </a:xfrm>
          <a:prstGeom prst="rect">
            <a:avLst/>
          </a:prstGeom>
          <a:noFill/>
        </p:spPr>
      </p:pic>
      <p:sp>
        <p:nvSpPr>
          <p:cNvPr id="2" name="Rectangle 1">
            <a:extLst>
              <a:ext uri="{FF2B5EF4-FFF2-40B4-BE49-F238E27FC236}">
                <a16:creationId xmlns:a16="http://schemas.microsoft.com/office/drawing/2014/main" id="{185967C1-6BDB-4A30-8947-445E7E2B6C92}"/>
              </a:ext>
            </a:extLst>
          </p:cNvPr>
          <p:cNvSpPr/>
          <p:nvPr/>
        </p:nvSpPr>
        <p:spPr>
          <a:xfrm>
            <a:off x="291734" y="5487483"/>
            <a:ext cx="7393577" cy="121176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P = What did they do well/include?</a:t>
            </a:r>
          </a:p>
          <a:p>
            <a:r>
              <a:rPr lang="en-GB" sz="2400" dirty="0"/>
              <a:t>I = What did they miss out?</a:t>
            </a:r>
          </a:p>
          <a:p>
            <a:r>
              <a:rPr lang="en-GB" sz="2400" dirty="0"/>
              <a:t>N = What additional information could they add?</a:t>
            </a:r>
          </a:p>
        </p:txBody>
      </p:sp>
    </p:spTree>
    <p:extLst>
      <p:ext uri="{BB962C8B-B14F-4D97-AF65-F5344CB8AC3E}">
        <p14:creationId xmlns:p14="http://schemas.microsoft.com/office/powerpoint/2010/main" val="4009737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738" y="189186"/>
            <a:ext cx="8502869" cy="2123658"/>
          </a:xfrm>
          <a:prstGeom prst="rect">
            <a:avLst/>
          </a:prstGeom>
          <a:noFill/>
        </p:spPr>
        <p:txBody>
          <a:bodyPr wrap="square" rtlCol="0">
            <a:spAutoFit/>
          </a:bodyPr>
          <a:lstStyle/>
          <a:p>
            <a:r>
              <a:rPr lang="en-GB" sz="4400" b="1" dirty="0">
                <a:solidFill>
                  <a:srgbClr val="0070C0"/>
                </a:solidFill>
                <a:latin typeface="Comic Sans MS" pitchFamily="66" charset="0"/>
              </a:rPr>
              <a:t>Plenary</a:t>
            </a:r>
            <a:r>
              <a:rPr lang="en-GB" sz="4400" dirty="0">
                <a:latin typeface="Comic Sans MS" pitchFamily="66" charset="0"/>
              </a:rPr>
              <a:t> – Write a summary sentence about what you have learnt this lesson! </a:t>
            </a:r>
          </a:p>
        </p:txBody>
      </p:sp>
      <p:sp>
        <p:nvSpPr>
          <p:cNvPr id="32772" name="AutoShape 4" descr="Image result for clinical tri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2" descr="Mice, Mastomys, Family, Together, Security, Community"/>
          <p:cNvPicPr>
            <a:picLocks noChangeAspect="1" noChangeArrowheads="1"/>
          </p:cNvPicPr>
          <p:nvPr/>
        </p:nvPicPr>
        <p:blipFill>
          <a:blip r:embed="rId2" cstate="print"/>
          <a:srcRect/>
          <a:stretch>
            <a:fillRect/>
          </a:stretch>
        </p:blipFill>
        <p:spPr bwMode="auto">
          <a:xfrm>
            <a:off x="5469306" y="4274896"/>
            <a:ext cx="3273220" cy="2188966"/>
          </a:xfrm>
          <a:prstGeom prst="rect">
            <a:avLst/>
          </a:prstGeom>
          <a:noFill/>
        </p:spPr>
      </p:pic>
      <p:pic>
        <p:nvPicPr>
          <p:cNvPr id="7" name="Picture 2" descr="Thimble, Common Foxglove, Flower, Flowers, Plant"/>
          <p:cNvPicPr>
            <a:picLocks noChangeAspect="1" noChangeArrowheads="1"/>
          </p:cNvPicPr>
          <p:nvPr/>
        </p:nvPicPr>
        <p:blipFill>
          <a:blip r:embed="rId3" cstate="print"/>
          <a:srcRect l="21057" r="28713"/>
          <a:stretch>
            <a:fillRect/>
          </a:stretch>
        </p:blipFill>
        <p:spPr bwMode="auto">
          <a:xfrm>
            <a:off x="557048" y="3310759"/>
            <a:ext cx="2322050" cy="3090040"/>
          </a:xfrm>
          <a:prstGeom prst="rect">
            <a:avLst/>
          </a:prstGeom>
          <a:noFill/>
        </p:spPr>
      </p:pic>
      <p:pic>
        <p:nvPicPr>
          <p:cNvPr id="8" name="Picture 4" descr="Clinical Trial Icon, Clinical Trial, Clinical Trials"/>
          <p:cNvPicPr>
            <a:picLocks noChangeAspect="1" noChangeArrowheads="1"/>
          </p:cNvPicPr>
          <p:nvPr/>
        </p:nvPicPr>
        <p:blipFill>
          <a:blip r:embed="rId4" cstate="print"/>
          <a:srcRect/>
          <a:stretch>
            <a:fillRect/>
          </a:stretch>
        </p:blipFill>
        <p:spPr bwMode="auto">
          <a:xfrm>
            <a:off x="3179380" y="4111625"/>
            <a:ext cx="1952843" cy="19528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vert="horz" lIns="91440" tIns="45720" rIns="91440" bIns="45720" rtlCol="0" anchor="t">
            <a:normAutofit/>
          </a:bodyPr>
          <a:lstStyle/>
          <a:p>
            <a:pPr marL="0" indent="0">
              <a:buNone/>
            </a:pPr>
            <a:r>
              <a:rPr lang="en-GB" dirty="0"/>
              <a:t>GOOD PROGRESS:</a:t>
            </a:r>
          </a:p>
          <a:p>
            <a:pPr marL="0" indent="0">
              <a:buNone/>
            </a:pPr>
            <a:r>
              <a:rPr lang="en-GB" dirty="0">
                <a:ea typeface="+mn-lt"/>
                <a:cs typeface="+mn-lt"/>
              </a:rPr>
              <a:t>To identify the important factors of a good medicine</a:t>
            </a:r>
            <a:endParaRPr lang="en-GB" dirty="0"/>
          </a:p>
          <a:p>
            <a:pPr marL="0" indent="0">
              <a:buNone/>
            </a:pPr>
            <a:r>
              <a:rPr lang="en-GB" dirty="0">
                <a:ea typeface="+mn-lt"/>
                <a:cs typeface="+mn-lt"/>
              </a:rPr>
              <a:t>To give an overview of the development and discovery of drugs</a:t>
            </a:r>
            <a:endParaRPr lang="en-GB" dirty="0"/>
          </a:p>
          <a:p>
            <a:pPr marL="0" indent="0">
              <a:buNone/>
            </a:pPr>
            <a:endParaRPr lang="en-GB" dirty="0"/>
          </a:p>
          <a:p>
            <a:pPr marL="0" indent="0">
              <a:buNone/>
            </a:pPr>
            <a:r>
              <a:rPr lang="en-GB" dirty="0"/>
              <a:t>OUTSTANDING PROGRESS:</a:t>
            </a:r>
          </a:p>
          <a:p>
            <a:pPr marL="0" indent="0">
              <a:buNone/>
            </a:pPr>
            <a:r>
              <a:rPr lang="en-GB" dirty="0">
                <a:ea typeface="+mn-lt"/>
                <a:cs typeface="+mn-lt"/>
              </a:rPr>
              <a:t>To be able to explain the main steps in testing drugs</a:t>
            </a: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92418" y="1628800"/>
            <a:ext cx="8572500" cy="883172"/>
          </a:xfrm>
        </p:spPr>
        <p:txBody>
          <a:bodyPr/>
          <a:lstStyle/>
          <a:p>
            <a:pPr eaLnBrk="1" hangingPunct="1"/>
            <a:r>
              <a:rPr lang="en-GB" altLang="en-US" b="1" u="sng" dirty="0">
                <a:latin typeface="Comic Sans MS" panose="030F0702030302020204" pitchFamily="66" charset="0"/>
              </a:rPr>
              <a:t>A good medicine is…</a:t>
            </a:r>
          </a:p>
        </p:txBody>
      </p:sp>
      <p:sp>
        <p:nvSpPr>
          <p:cNvPr id="4099" name="Content Placeholder 2"/>
          <p:cNvSpPr>
            <a:spLocks noGrp="1"/>
          </p:cNvSpPr>
          <p:nvPr>
            <p:ph idx="1"/>
          </p:nvPr>
        </p:nvSpPr>
        <p:spPr>
          <a:xfrm>
            <a:off x="179512" y="2688195"/>
            <a:ext cx="8784976" cy="3871888"/>
          </a:xfrm>
        </p:spPr>
        <p:txBody>
          <a:bodyPr>
            <a:noAutofit/>
          </a:bodyPr>
          <a:lstStyle/>
          <a:p>
            <a:pPr marL="457200" indent="-457200">
              <a:buFont typeface="+mj-lt"/>
              <a:buAutoNum type="arabicPeriod"/>
            </a:pPr>
            <a:r>
              <a:rPr lang="en-GB" altLang="en-US" dirty="0">
                <a:solidFill>
                  <a:srgbClr val="0070C0"/>
                </a:solidFill>
                <a:latin typeface="Comic Sans MS" panose="030F0702030302020204" pitchFamily="66" charset="0"/>
                <a:sym typeface="Wingdings" panose="05000000000000000000" pitchFamily="2" charset="2"/>
              </a:rPr>
              <a:t>Effective</a:t>
            </a:r>
            <a:r>
              <a:rPr lang="en-GB" altLang="en-US" dirty="0">
                <a:latin typeface="Comic Sans MS" panose="030F0702030302020204" pitchFamily="66" charset="0"/>
                <a:sym typeface="Wingdings" panose="05000000000000000000" pitchFamily="2" charset="2"/>
              </a:rPr>
              <a:t> – it prevents or cures the disease it is aimed at or at least makes you better.</a:t>
            </a:r>
          </a:p>
          <a:p>
            <a:pPr marL="457200" indent="-457200">
              <a:buFont typeface="+mj-lt"/>
              <a:buAutoNum type="arabicPeriod"/>
            </a:pPr>
            <a:r>
              <a:rPr lang="en-GB" altLang="en-US" dirty="0">
                <a:solidFill>
                  <a:srgbClr val="0070C0"/>
                </a:solidFill>
                <a:latin typeface="Comic Sans MS" panose="030F0702030302020204" pitchFamily="66" charset="0"/>
                <a:sym typeface="Wingdings" panose="05000000000000000000" pitchFamily="2" charset="2"/>
              </a:rPr>
              <a:t>Safe</a:t>
            </a:r>
            <a:r>
              <a:rPr lang="en-GB" altLang="en-US" dirty="0">
                <a:latin typeface="Comic Sans MS" panose="030F0702030302020204" pitchFamily="66" charset="0"/>
                <a:sym typeface="Wingdings" panose="05000000000000000000" pitchFamily="2" charset="2"/>
              </a:rPr>
              <a:t> – it must not be toxic or have unacceptable side effects.</a:t>
            </a:r>
          </a:p>
          <a:p>
            <a:pPr marL="457200" indent="-457200">
              <a:buFont typeface="+mj-lt"/>
              <a:buAutoNum type="arabicPeriod"/>
            </a:pPr>
            <a:r>
              <a:rPr lang="en-GB" altLang="en-US" dirty="0">
                <a:solidFill>
                  <a:srgbClr val="0070C0"/>
                </a:solidFill>
                <a:latin typeface="Comic Sans MS" panose="030F0702030302020204" pitchFamily="66" charset="0"/>
                <a:sym typeface="Wingdings" panose="05000000000000000000" pitchFamily="2" charset="2"/>
              </a:rPr>
              <a:t>Stable</a:t>
            </a:r>
            <a:r>
              <a:rPr lang="en-GB" altLang="en-US" dirty="0">
                <a:latin typeface="Comic Sans MS" panose="030F0702030302020204" pitchFamily="66" charset="0"/>
                <a:sym typeface="Wingdings" panose="05000000000000000000" pitchFamily="2" charset="2"/>
              </a:rPr>
              <a:t> – you need to be able to use the medicine under normal conditions and store it. </a:t>
            </a:r>
          </a:p>
          <a:p>
            <a:pPr marL="457200" indent="-457200">
              <a:buFont typeface="+mj-lt"/>
              <a:buAutoNum type="arabicPeriod"/>
            </a:pPr>
            <a:r>
              <a:rPr lang="en-GB" altLang="en-US" dirty="0">
                <a:solidFill>
                  <a:srgbClr val="0070C0"/>
                </a:solidFill>
                <a:latin typeface="Comic Sans MS" panose="030F0702030302020204" pitchFamily="66" charset="0"/>
                <a:sym typeface="Wingdings" panose="05000000000000000000" pitchFamily="2" charset="2"/>
              </a:rPr>
              <a:t>Successfully taken into and removed from the body </a:t>
            </a:r>
            <a:r>
              <a:rPr lang="en-GB" altLang="en-US" dirty="0">
                <a:latin typeface="Comic Sans MS" panose="030F0702030302020204" pitchFamily="66" charset="0"/>
                <a:sym typeface="Wingdings" panose="05000000000000000000" pitchFamily="2" charset="2"/>
              </a:rPr>
              <a:t>– it needs to reach the target in your body. Then your body must be able to remove it.</a:t>
            </a: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p:txBody>
      </p:sp>
      <p:sp>
        <p:nvSpPr>
          <p:cNvPr id="13" name="TextBox 12"/>
          <p:cNvSpPr txBox="1"/>
          <p:nvPr/>
        </p:nvSpPr>
        <p:spPr>
          <a:xfrm>
            <a:off x="315310" y="252248"/>
            <a:ext cx="8628993" cy="1200329"/>
          </a:xfrm>
          <a:prstGeom prst="rect">
            <a:avLst/>
          </a:prstGeom>
          <a:solidFill>
            <a:srgbClr val="D9E3F7"/>
          </a:solidFill>
        </p:spPr>
        <p:txBody>
          <a:bodyPr wrap="square" rtlCol="0">
            <a:spAutoFit/>
          </a:bodyPr>
          <a:lstStyle/>
          <a:p>
            <a:pPr algn="ctr"/>
            <a:r>
              <a:rPr lang="en-GB" sz="3600" b="1" dirty="0">
                <a:latin typeface="Comic Sans MS" pitchFamily="66" charset="0"/>
              </a:rPr>
              <a:t>Think &gt; Pair &gt; Share</a:t>
            </a:r>
            <a:r>
              <a:rPr lang="en-GB" sz="3600" dirty="0">
                <a:latin typeface="Comic Sans MS" pitchFamily="66" charset="0"/>
              </a:rPr>
              <a:t>: What makes a good medicine?</a:t>
            </a:r>
          </a:p>
        </p:txBody>
      </p:sp>
    </p:spTree>
    <p:extLst>
      <p:ext uri="{BB962C8B-B14F-4D97-AF65-F5344CB8AC3E}">
        <p14:creationId xmlns:p14="http://schemas.microsoft.com/office/powerpoint/2010/main" val="925575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22390"/>
          <a:stretch>
            <a:fillRect/>
          </a:stretch>
        </p:blipFill>
        <p:spPr bwMode="auto">
          <a:xfrm>
            <a:off x="1319645" y="2909456"/>
            <a:ext cx="7666591" cy="3811972"/>
          </a:xfrm>
          <a:prstGeom prst="rect">
            <a:avLst/>
          </a:prstGeom>
          <a:noFill/>
          <a:ln w="9525">
            <a:noFill/>
            <a:miter lim="800000"/>
            <a:headEnd/>
            <a:tailEnd/>
          </a:ln>
          <a:effectLst/>
        </p:spPr>
      </p:pic>
      <p:sp>
        <p:nvSpPr>
          <p:cNvPr id="7170" name="Title 1"/>
          <p:cNvSpPr>
            <a:spLocks noGrp="1"/>
          </p:cNvSpPr>
          <p:nvPr>
            <p:ph type="title"/>
          </p:nvPr>
        </p:nvSpPr>
        <p:spPr>
          <a:xfrm>
            <a:off x="157656" y="136573"/>
            <a:ext cx="8849710" cy="861466"/>
          </a:xfrm>
        </p:spPr>
        <p:txBody>
          <a:bodyPr/>
          <a:lstStyle/>
          <a:p>
            <a:pPr eaLnBrk="1" hangingPunct="1"/>
            <a:r>
              <a:rPr lang="en-GB" altLang="en-US" sz="3200" b="1" u="sng" dirty="0">
                <a:solidFill>
                  <a:srgbClr val="0070C0"/>
                </a:solidFill>
                <a:latin typeface="Comic Sans MS" panose="030F0702030302020204" pitchFamily="66" charset="0"/>
              </a:rPr>
              <a:t>Why don’t we have a drug for all diseases?</a:t>
            </a:r>
          </a:p>
        </p:txBody>
      </p:sp>
      <p:sp>
        <p:nvSpPr>
          <p:cNvPr id="4099" name="Content Placeholder 2"/>
          <p:cNvSpPr>
            <a:spLocks noGrp="1"/>
          </p:cNvSpPr>
          <p:nvPr>
            <p:ph idx="1"/>
          </p:nvPr>
        </p:nvSpPr>
        <p:spPr>
          <a:xfrm>
            <a:off x="278525" y="1003500"/>
            <a:ext cx="8607972" cy="2159040"/>
          </a:xfrm>
        </p:spPr>
        <p:txBody>
          <a:bodyPr>
            <a:normAutofit fontScale="92500" lnSpcReduction="10000"/>
          </a:bodyPr>
          <a:lstStyle/>
          <a:p>
            <a:pPr algn="ctr">
              <a:buFont typeface="Arial" panose="020B0604020202020204" pitchFamily="34" charset="0"/>
              <a:buNone/>
            </a:pPr>
            <a:r>
              <a:rPr lang="en-GB" altLang="en-US" sz="3000" dirty="0">
                <a:latin typeface="Comic Sans MS" panose="030F0702030302020204" pitchFamily="66" charset="0"/>
                <a:sym typeface="Wingdings" panose="05000000000000000000" pitchFamily="2" charset="2"/>
              </a:rPr>
              <a:t>Every new medical treatment has to be extensively tested and trialled. </a:t>
            </a:r>
          </a:p>
          <a:p>
            <a:pPr algn="ctr">
              <a:buFont typeface="Arial" panose="020B0604020202020204" pitchFamily="34" charset="0"/>
              <a:buNone/>
            </a:pPr>
            <a:endParaRPr lang="en-GB" altLang="en-US" sz="3000" dirty="0">
              <a:latin typeface="Comic Sans MS" panose="030F0702030302020204" pitchFamily="66" charset="0"/>
              <a:sym typeface="Wingdings" panose="05000000000000000000" pitchFamily="2" charset="2"/>
            </a:endParaRPr>
          </a:p>
          <a:p>
            <a:pPr algn="ctr">
              <a:buFont typeface="Arial" panose="020B0604020202020204" pitchFamily="34" charset="0"/>
              <a:buNone/>
            </a:pPr>
            <a:r>
              <a:rPr lang="en-GB" altLang="en-US" sz="3000" dirty="0">
                <a:latin typeface="Comic Sans MS" panose="030F0702030302020204" pitchFamily="66" charset="0"/>
                <a:sym typeface="Wingdings" panose="05000000000000000000" pitchFamily="2" charset="2"/>
              </a:rPr>
              <a:t>This process makes sure that it works well and is as safe as possible. </a:t>
            </a:r>
            <a:endParaRPr lang="en-GB" altLang="en-US" dirty="0">
              <a:latin typeface="Comic Sans MS" panose="030F0702030302020204" pitchFamily="66" charset="0"/>
              <a:sym typeface="Wingdings" panose="05000000000000000000" pitchFamily="2" charset="2"/>
            </a:endParaRPr>
          </a:p>
          <a:p>
            <a:pPr algn="ct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lgn="ct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lgn="ct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lgn="ct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p:txBody>
      </p:sp>
      <p:sp>
        <p:nvSpPr>
          <p:cNvPr id="5" name="TextBox 4"/>
          <p:cNvSpPr txBox="1"/>
          <p:nvPr/>
        </p:nvSpPr>
        <p:spPr>
          <a:xfrm>
            <a:off x="126126" y="3762704"/>
            <a:ext cx="1692284" cy="1200329"/>
          </a:xfrm>
          <a:prstGeom prst="rect">
            <a:avLst/>
          </a:prstGeom>
          <a:solidFill>
            <a:srgbClr val="B7E8F7"/>
          </a:solidFill>
          <a:ln w="19050">
            <a:solidFill>
              <a:schemeClr val="tx1"/>
            </a:solidFill>
          </a:ln>
        </p:spPr>
        <p:txBody>
          <a:bodyPr wrap="square" rtlCol="0">
            <a:spAutoFit/>
          </a:bodyPr>
          <a:lstStyle/>
          <a:p>
            <a:pPr algn="ctr"/>
            <a:r>
              <a:rPr lang="en-GB" sz="2400" dirty="0">
                <a:latin typeface="Comic Sans MS" pitchFamily="66" charset="0"/>
              </a:rPr>
              <a:t>Some traditional drugs</a:t>
            </a:r>
          </a:p>
        </p:txBody>
      </p:sp>
      <p:cxnSp>
        <p:nvCxnSpPr>
          <p:cNvPr id="7" name="Straight Arrow Connector 6"/>
          <p:cNvCxnSpPr>
            <a:cxnSpLocks/>
            <a:stCxn id="5" idx="2"/>
          </p:cNvCxnSpPr>
          <p:nvPr/>
        </p:nvCxnSpPr>
        <p:spPr>
          <a:xfrm>
            <a:off x="972268" y="4963033"/>
            <a:ext cx="524023" cy="4610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091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1957" y="259490"/>
            <a:ext cx="8572500" cy="848692"/>
          </a:xfrm>
        </p:spPr>
        <p:txBody>
          <a:bodyPr/>
          <a:lstStyle/>
          <a:p>
            <a:pPr eaLnBrk="1" hangingPunct="1"/>
            <a:r>
              <a:rPr lang="en-GB" altLang="en-US" b="1" u="sng" dirty="0">
                <a:solidFill>
                  <a:srgbClr val="0070C0"/>
                </a:solidFill>
                <a:latin typeface="Comic Sans MS" panose="030F0702030302020204" pitchFamily="66" charset="0"/>
              </a:rPr>
              <a:t>Testing</a:t>
            </a:r>
          </a:p>
        </p:txBody>
      </p:sp>
      <p:sp>
        <p:nvSpPr>
          <p:cNvPr id="4099" name="Content Placeholder 2"/>
          <p:cNvSpPr>
            <a:spLocks noGrp="1"/>
          </p:cNvSpPr>
          <p:nvPr>
            <p:ph idx="1"/>
          </p:nvPr>
        </p:nvSpPr>
        <p:spPr>
          <a:xfrm>
            <a:off x="201957" y="2709468"/>
            <a:ext cx="5616430" cy="3469264"/>
          </a:xfrm>
        </p:spPr>
        <p:txBody>
          <a:bodyPr>
            <a:noAutofit/>
          </a:bodyPr>
          <a:lstStyle/>
          <a:p>
            <a:pPr marL="514350" indent="-514350">
              <a:buFont typeface="+mj-lt"/>
              <a:buAutoNum type="arabicPeriod"/>
            </a:pPr>
            <a:r>
              <a:rPr lang="en-GB" altLang="en-US" dirty="0">
                <a:latin typeface="Comic Sans MS" panose="030F0702030302020204" pitchFamily="66" charset="0"/>
                <a:sym typeface="Wingdings" panose="05000000000000000000" pitchFamily="2" charset="2"/>
              </a:rPr>
              <a:t>In the laboratory:  </a:t>
            </a:r>
            <a:r>
              <a:rPr lang="en-GB" altLang="en-US" b="1" dirty="0">
                <a:latin typeface="Comic Sans MS" panose="030F0702030302020204" pitchFamily="66" charset="0"/>
                <a:sym typeface="Wingdings" panose="05000000000000000000" pitchFamily="2" charset="2"/>
              </a:rPr>
              <a:t>Pre-clinical </a:t>
            </a:r>
            <a:r>
              <a:rPr lang="en-GB" altLang="en-US" dirty="0">
                <a:latin typeface="Comic Sans MS" panose="030F0702030302020204" pitchFamily="66" charset="0"/>
                <a:sym typeface="Wingdings" panose="05000000000000000000" pitchFamily="2" charset="2"/>
              </a:rPr>
              <a:t>trials take place using cells, tissues and live animals to test for toxicity.</a:t>
            </a:r>
          </a:p>
          <a:p>
            <a:pPr marL="457200" indent="-457200">
              <a:buFont typeface="+mj-lt"/>
              <a:buAutoNum type="arabicPeriod"/>
            </a:pPr>
            <a:endParaRPr lang="en-GB" altLang="en-US" dirty="0">
              <a:latin typeface="Comic Sans MS" panose="030F0702030302020204" pitchFamily="66" charset="0"/>
              <a:sym typeface="Wingdings" panose="05000000000000000000" pitchFamily="2" charset="2"/>
            </a:endParaRPr>
          </a:p>
          <a:p>
            <a:pPr marL="457200" indent="-457200">
              <a:buFont typeface="+mj-lt"/>
              <a:buAutoNum type="arabicPeriod"/>
            </a:pPr>
            <a:r>
              <a:rPr lang="en-GB" altLang="en-US" b="1" dirty="0">
                <a:latin typeface="Comic Sans MS" panose="030F0702030302020204" pitchFamily="66" charset="0"/>
                <a:sym typeface="Wingdings" panose="05000000000000000000" pitchFamily="2" charset="2"/>
              </a:rPr>
              <a:t>Clinical trial </a:t>
            </a:r>
            <a:r>
              <a:rPr lang="en-GB" altLang="en-US" dirty="0">
                <a:latin typeface="Comic Sans MS" panose="030F0702030302020204" pitchFamily="66" charset="0"/>
                <a:sym typeface="Wingdings" panose="05000000000000000000" pitchFamily="2" charset="2"/>
              </a:rPr>
              <a:t>– Healthy human volunteers and patients – to identify any side effects.</a:t>
            </a: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p:txBody>
      </p:sp>
      <p:pic>
        <p:nvPicPr>
          <p:cNvPr id="12290" name="Picture 2" descr="Mice, Mastomys, Family, Together, Security, Community"/>
          <p:cNvPicPr>
            <a:picLocks noChangeAspect="1" noChangeArrowheads="1"/>
          </p:cNvPicPr>
          <p:nvPr/>
        </p:nvPicPr>
        <p:blipFill>
          <a:blip r:embed="rId2" cstate="print"/>
          <a:srcRect/>
          <a:stretch>
            <a:fillRect/>
          </a:stretch>
        </p:blipFill>
        <p:spPr bwMode="auto">
          <a:xfrm>
            <a:off x="5991632" y="2342595"/>
            <a:ext cx="2705453" cy="1921345"/>
          </a:xfrm>
          <a:prstGeom prst="rect">
            <a:avLst/>
          </a:prstGeom>
          <a:noFill/>
        </p:spPr>
      </p:pic>
      <p:pic>
        <p:nvPicPr>
          <p:cNvPr id="12292" name="Picture 4" descr="Clinical Trial Icon, Clinical Trial, Clinical Trials"/>
          <p:cNvPicPr>
            <a:picLocks noChangeAspect="1" noChangeArrowheads="1"/>
          </p:cNvPicPr>
          <p:nvPr/>
        </p:nvPicPr>
        <p:blipFill>
          <a:blip r:embed="rId3" cstate="print"/>
          <a:srcRect/>
          <a:stretch>
            <a:fillRect/>
          </a:stretch>
        </p:blipFill>
        <p:spPr bwMode="auto">
          <a:xfrm>
            <a:off x="6164878" y="4508228"/>
            <a:ext cx="2358962" cy="2090282"/>
          </a:xfrm>
          <a:prstGeom prst="rect">
            <a:avLst/>
          </a:prstGeom>
          <a:noFill/>
        </p:spPr>
      </p:pic>
      <p:sp>
        <p:nvSpPr>
          <p:cNvPr id="2" name="Rectangle 1">
            <a:extLst>
              <a:ext uri="{FF2B5EF4-FFF2-40B4-BE49-F238E27FC236}">
                <a16:creationId xmlns:a16="http://schemas.microsoft.com/office/drawing/2014/main" id="{4F79980D-7C15-4E99-9BED-2147E3647EF4}"/>
              </a:ext>
            </a:extLst>
          </p:cNvPr>
          <p:cNvSpPr/>
          <p:nvPr/>
        </p:nvSpPr>
        <p:spPr>
          <a:xfrm>
            <a:off x="201958" y="1388488"/>
            <a:ext cx="8740085" cy="954107"/>
          </a:xfrm>
          <a:prstGeom prst="rect">
            <a:avLst/>
          </a:prstGeom>
        </p:spPr>
        <p:txBody>
          <a:bodyPr wrap="square">
            <a:spAutoFit/>
          </a:bodyPr>
          <a:lstStyle/>
          <a:p>
            <a:r>
              <a:rPr lang="en-US" sz="2800" dirty="0">
                <a:latin typeface="Comic Sans MS" panose="030F0702030302020204" pitchFamily="66" charset="0"/>
              </a:rPr>
              <a:t>Drugs are tested for toxicity, efficacy and dose during two phases: </a:t>
            </a:r>
          </a:p>
        </p:txBody>
      </p:sp>
    </p:spTree>
    <p:extLst>
      <p:ext uri="{BB962C8B-B14F-4D97-AF65-F5344CB8AC3E}">
        <p14:creationId xmlns:p14="http://schemas.microsoft.com/office/powerpoint/2010/main" val="2355969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6C2F-C017-4BD8-A0BF-342A437D3E5C}"/>
              </a:ext>
            </a:extLst>
          </p:cNvPr>
          <p:cNvSpPr>
            <a:spLocks noGrp="1"/>
          </p:cNvSpPr>
          <p:nvPr>
            <p:ph type="title"/>
          </p:nvPr>
        </p:nvSpPr>
        <p:spPr>
          <a:xfrm>
            <a:off x="134323" y="318832"/>
            <a:ext cx="8775123" cy="694746"/>
          </a:xfrm>
        </p:spPr>
        <p:txBody>
          <a:bodyPr>
            <a:normAutofit/>
          </a:bodyPr>
          <a:lstStyle/>
          <a:p>
            <a:r>
              <a:rPr lang="en-GB" sz="4000" dirty="0">
                <a:solidFill>
                  <a:srgbClr val="0070C0"/>
                </a:solidFill>
                <a:latin typeface="Comic Sans MS" panose="030F0702030302020204" pitchFamily="66" charset="0"/>
              </a:rPr>
              <a:t>Task:</a:t>
            </a:r>
            <a:r>
              <a:rPr lang="en-GB" sz="4000" dirty="0">
                <a:latin typeface="Comic Sans MS" panose="030F0702030302020204" pitchFamily="66" charset="0"/>
              </a:rPr>
              <a:t> Active listen…</a:t>
            </a:r>
          </a:p>
        </p:txBody>
      </p:sp>
      <p:pic>
        <p:nvPicPr>
          <p:cNvPr id="4" name="Online Media 3" title="What Are Clinical Trial Phases?">
            <a:hlinkClick r:id="" action="ppaction://media"/>
            <a:extLst>
              <a:ext uri="{FF2B5EF4-FFF2-40B4-BE49-F238E27FC236}">
                <a16:creationId xmlns:a16="http://schemas.microsoft.com/office/drawing/2014/main" id="{753F7FDF-C67E-45D1-8F92-BC7EE34A0253}"/>
              </a:ext>
            </a:extLst>
          </p:cNvPr>
          <p:cNvPicPr>
            <a:picLocks noRot="1" noChangeAspect="1"/>
          </p:cNvPicPr>
          <p:nvPr>
            <a:videoFile r:link="rId1"/>
          </p:nvPr>
        </p:nvPicPr>
        <p:blipFill>
          <a:blip r:embed="rId3"/>
          <a:stretch>
            <a:fillRect/>
          </a:stretch>
        </p:blipFill>
        <p:spPr>
          <a:xfrm>
            <a:off x="134323" y="1199409"/>
            <a:ext cx="8875353" cy="4992386"/>
          </a:xfrm>
          <a:prstGeom prst="rect">
            <a:avLst/>
          </a:prstGeom>
        </p:spPr>
      </p:pic>
    </p:spTree>
    <p:extLst>
      <p:ext uri="{BB962C8B-B14F-4D97-AF65-F5344CB8AC3E}">
        <p14:creationId xmlns:p14="http://schemas.microsoft.com/office/powerpoint/2010/main" val="21264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9206" y="164140"/>
            <a:ext cx="8572500" cy="921271"/>
          </a:xfrm>
        </p:spPr>
        <p:txBody>
          <a:bodyPr>
            <a:normAutofit/>
          </a:bodyPr>
          <a:lstStyle/>
          <a:p>
            <a:pPr eaLnBrk="1" hangingPunct="1"/>
            <a:r>
              <a:rPr lang="en-GB" altLang="en-US" sz="4000" b="1" u="sng" dirty="0">
                <a:solidFill>
                  <a:srgbClr val="0070C0"/>
                </a:solidFill>
                <a:latin typeface="Comic Sans MS" panose="030F0702030302020204" pitchFamily="66" charset="0"/>
              </a:rPr>
              <a:t>Clinical Trials</a:t>
            </a:r>
          </a:p>
        </p:txBody>
      </p:sp>
      <p:sp>
        <p:nvSpPr>
          <p:cNvPr id="4099" name="Content Placeholder 2"/>
          <p:cNvSpPr>
            <a:spLocks noGrp="1"/>
          </p:cNvSpPr>
          <p:nvPr>
            <p:ph idx="1"/>
          </p:nvPr>
        </p:nvSpPr>
        <p:spPr>
          <a:xfrm>
            <a:off x="80671" y="1085410"/>
            <a:ext cx="8982658" cy="5608449"/>
          </a:xfrm>
        </p:spPr>
        <p:txBody>
          <a:bodyPr>
            <a:noAutofit/>
          </a:bodyPr>
          <a:lstStyle/>
          <a:p>
            <a:pPr>
              <a:buFont typeface="Arial" panose="020B0604020202020204" pitchFamily="34" charset="0"/>
              <a:buNone/>
            </a:pPr>
            <a:r>
              <a:rPr lang="en-GB" altLang="en-US" dirty="0">
                <a:latin typeface="Comic Sans MS" panose="030F0702030302020204" pitchFamily="66" charset="0"/>
                <a:sym typeface="Wingdings" panose="05000000000000000000" pitchFamily="2" charset="2"/>
              </a:rPr>
              <a:t>Phase 1: Very low doses are given to HEALTHY VOLUNTEERS to check the drug is safe in humans</a:t>
            </a: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None/>
            </a:pPr>
            <a:r>
              <a:rPr lang="en-GB" altLang="en-US" dirty="0">
                <a:latin typeface="Comic Sans MS" panose="030F0702030302020204" pitchFamily="66" charset="0"/>
                <a:sym typeface="Wingdings" panose="05000000000000000000" pitchFamily="2" charset="2"/>
              </a:rPr>
              <a:t>Phase 2: If found to be safe, further trials are carried out on SICK VOLUNTEERS so that an optimum (best) dose can be found to treat the illness and side effects can be identified.</a:t>
            </a:r>
          </a:p>
          <a:p>
            <a:pPr>
              <a:buFont typeface="Arial" panose="020B0604020202020204" pitchFamily="34" charset="0"/>
              <a:buNone/>
            </a:pPr>
            <a:endParaRPr lang="en-GB" altLang="en-US" dirty="0">
              <a:latin typeface="Comic Sans MS" panose="030F0702030302020204" pitchFamily="66" charset="0"/>
              <a:sym typeface="Wingdings" panose="05000000000000000000" pitchFamily="2" charset="2"/>
            </a:endParaRPr>
          </a:p>
          <a:p>
            <a:pPr>
              <a:buFont typeface="Arial" panose="020B0604020202020204" pitchFamily="34" charset="0"/>
              <a:buNone/>
            </a:pPr>
            <a:r>
              <a:rPr lang="en-GB" altLang="en-US" dirty="0">
                <a:latin typeface="Comic Sans MS" panose="030F0702030302020204" pitchFamily="66" charset="0"/>
                <a:sym typeface="Wingdings" panose="05000000000000000000" pitchFamily="2" charset="2"/>
              </a:rPr>
              <a:t>Phase 3: Double Blind Trials – some patients are given a placebo, which does not contain the drug. Patients are allocated to random groups so neither the doctor or the patient are aware if they have the drug or if they have taken the placebo. </a:t>
            </a:r>
          </a:p>
        </p:txBody>
      </p:sp>
    </p:spTree>
    <p:extLst>
      <p:ext uri="{BB962C8B-B14F-4D97-AF65-F5344CB8AC3E}">
        <p14:creationId xmlns:p14="http://schemas.microsoft.com/office/powerpoint/2010/main" val="24672414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31F0-3E80-45ED-834C-3271D8F8B278}"/>
              </a:ext>
            </a:extLst>
          </p:cNvPr>
          <p:cNvSpPr>
            <a:spLocks noGrp="1"/>
          </p:cNvSpPr>
          <p:nvPr>
            <p:ph type="title"/>
          </p:nvPr>
        </p:nvSpPr>
        <p:spPr>
          <a:xfrm>
            <a:off x="104503" y="116932"/>
            <a:ext cx="8908868" cy="666839"/>
          </a:xfrm>
        </p:spPr>
        <p:txBody>
          <a:bodyPr>
            <a:normAutofit/>
          </a:bodyPr>
          <a:lstStyle/>
          <a:p>
            <a:r>
              <a:rPr lang="en-GB" sz="3000" dirty="0">
                <a:solidFill>
                  <a:srgbClr val="0070C0"/>
                </a:solidFill>
                <a:latin typeface="Comic Sans MS" panose="030F0702030302020204" pitchFamily="66" charset="0"/>
              </a:rPr>
              <a:t>Task: </a:t>
            </a:r>
            <a:r>
              <a:rPr lang="en-GB" sz="3000" dirty="0">
                <a:latin typeface="Comic Sans MS" panose="030F0702030302020204" pitchFamily="66" charset="0"/>
              </a:rPr>
              <a:t>Watch the video and answer the questions</a:t>
            </a:r>
          </a:p>
        </p:txBody>
      </p:sp>
      <p:pic>
        <p:nvPicPr>
          <p:cNvPr id="4" name="Online Media 3" title="Placebo Effect, Control Groups, and the Double Blind Experiment (3.2)">
            <a:hlinkClick r:id="" action="ppaction://media"/>
            <a:extLst>
              <a:ext uri="{FF2B5EF4-FFF2-40B4-BE49-F238E27FC236}">
                <a16:creationId xmlns:a16="http://schemas.microsoft.com/office/drawing/2014/main" id="{7EAAC7DC-D13D-4738-8A24-F20DCD322B61}"/>
              </a:ext>
            </a:extLst>
          </p:cNvPr>
          <p:cNvPicPr>
            <a:picLocks noRot="1" noChangeAspect="1"/>
          </p:cNvPicPr>
          <p:nvPr>
            <a:videoFile r:link="rId1"/>
          </p:nvPr>
        </p:nvPicPr>
        <p:blipFill>
          <a:blip r:embed="rId3"/>
          <a:stretch>
            <a:fillRect/>
          </a:stretch>
        </p:blipFill>
        <p:spPr>
          <a:xfrm>
            <a:off x="438331" y="783771"/>
            <a:ext cx="8267338" cy="4650378"/>
          </a:xfrm>
          <a:prstGeom prst="rect">
            <a:avLst/>
          </a:prstGeom>
        </p:spPr>
      </p:pic>
      <p:sp>
        <p:nvSpPr>
          <p:cNvPr id="5" name="TextBox 4">
            <a:extLst>
              <a:ext uri="{FF2B5EF4-FFF2-40B4-BE49-F238E27FC236}">
                <a16:creationId xmlns:a16="http://schemas.microsoft.com/office/drawing/2014/main" id="{8A14C50E-C1FD-43BF-954F-1E1D1CD83F80}"/>
              </a:ext>
            </a:extLst>
          </p:cNvPr>
          <p:cNvSpPr txBox="1"/>
          <p:nvPr/>
        </p:nvSpPr>
        <p:spPr>
          <a:xfrm>
            <a:off x="281235" y="5540739"/>
            <a:ext cx="8732136" cy="1200329"/>
          </a:xfrm>
          <a:prstGeom prst="rect">
            <a:avLst/>
          </a:prstGeom>
          <a:noFill/>
        </p:spPr>
        <p:txBody>
          <a:bodyPr wrap="square" rtlCol="0">
            <a:spAutoFit/>
          </a:bodyPr>
          <a:lstStyle/>
          <a:p>
            <a:pPr marL="457200" indent="-457200">
              <a:buFont typeface="+mj-lt"/>
              <a:buAutoNum type="arabicPeriod"/>
            </a:pPr>
            <a:r>
              <a:rPr lang="en-GB" sz="2400" dirty="0">
                <a:latin typeface="Comic Sans MS" pitchFamily="66" charset="0"/>
              </a:rPr>
              <a:t>What is a placebo?</a:t>
            </a:r>
          </a:p>
          <a:p>
            <a:pPr marL="457200" indent="-457200">
              <a:buFont typeface="+mj-lt"/>
              <a:buAutoNum type="arabicPeriod"/>
            </a:pPr>
            <a:r>
              <a:rPr lang="en-GB" sz="2400" dirty="0">
                <a:latin typeface="Comic Sans MS" pitchFamily="66" charset="0"/>
              </a:rPr>
              <a:t>What is a double blind trial?</a:t>
            </a:r>
          </a:p>
          <a:p>
            <a:pPr marL="457200" indent="-457200">
              <a:buFont typeface="+mj-lt"/>
              <a:buAutoNum type="arabicPeriod"/>
            </a:pPr>
            <a:r>
              <a:rPr lang="en-GB" sz="2400" dirty="0">
                <a:latin typeface="Comic Sans MS" pitchFamily="66" charset="0"/>
              </a:rPr>
              <a:t>How do they maintain a fair test during a clinical trial?</a:t>
            </a:r>
          </a:p>
        </p:txBody>
      </p:sp>
    </p:spTree>
    <p:extLst>
      <p:ext uri="{BB962C8B-B14F-4D97-AF65-F5344CB8AC3E}">
        <p14:creationId xmlns:p14="http://schemas.microsoft.com/office/powerpoint/2010/main" val="1509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699" y="849469"/>
            <a:ext cx="8732136" cy="3416320"/>
          </a:xfrm>
          <a:prstGeom prst="rect">
            <a:avLst/>
          </a:prstGeom>
          <a:noFill/>
        </p:spPr>
        <p:txBody>
          <a:bodyPr wrap="square" rtlCol="0">
            <a:spAutoFit/>
          </a:bodyPr>
          <a:lstStyle/>
          <a:p>
            <a:pPr marL="457200" indent="-457200">
              <a:buFont typeface="+mj-lt"/>
              <a:buAutoNum type="arabicPeriod"/>
            </a:pPr>
            <a:r>
              <a:rPr lang="en-GB" sz="2400" dirty="0">
                <a:latin typeface="Comic Sans MS" pitchFamily="66" charset="0"/>
              </a:rPr>
              <a:t>What is a placebo?</a:t>
            </a:r>
          </a:p>
          <a:p>
            <a:pPr marL="457200" indent="-457200">
              <a:buFont typeface="+mj-lt"/>
              <a:buAutoNum type="arabicPeriod"/>
            </a:pPr>
            <a:endParaRPr lang="en-GB" sz="2400" dirty="0">
              <a:latin typeface="Comic Sans MS" pitchFamily="66" charset="0"/>
            </a:endParaRPr>
          </a:p>
          <a:p>
            <a:pPr marL="457200" indent="-457200">
              <a:buFont typeface="+mj-lt"/>
              <a:buAutoNum type="arabicPeriod"/>
            </a:pPr>
            <a:endParaRPr lang="en-GB" sz="2400" dirty="0">
              <a:latin typeface="Comic Sans MS" pitchFamily="66" charset="0"/>
            </a:endParaRPr>
          </a:p>
          <a:p>
            <a:pPr marL="457200" indent="-457200">
              <a:buFont typeface="+mj-lt"/>
              <a:buAutoNum type="arabicPeriod"/>
            </a:pPr>
            <a:endParaRPr lang="en-GB" sz="2400" dirty="0">
              <a:latin typeface="Comic Sans MS" pitchFamily="66" charset="0"/>
            </a:endParaRPr>
          </a:p>
          <a:p>
            <a:pPr marL="457200" indent="-457200">
              <a:buFont typeface="+mj-lt"/>
              <a:buAutoNum type="arabicPeriod"/>
            </a:pPr>
            <a:r>
              <a:rPr lang="en-GB" sz="2400" dirty="0">
                <a:latin typeface="Comic Sans MS" pitchFamily="66" charset="0"/>
              </a:rPr>
              <a:t>What is a double blind trial?</a:t>
            </a:r>
          </a:p>
          <a:p>
            <a:pPr marL="457200" indent="-457200">
              <a:buFont typeface="+mj-lt"/>
              <a:buAutoNum type="arabicPeriod"/>
            </a:pPr>
            <a:endParaRPr lang="en-GB" sz="2400" dirty="0">
              <a:latin typeface="Comic Sans MS" pitchFamily="66" charset="0"/>
            </a:endParaRPr>
          </a:p>
          <a:p>
            <a:pPr marL="457200" indent="-457200">
              <a:buFont typeface="+mj-lt"/>
              <a:buAutoNum type="arabicPeriod"/>
            </a:pPr>
            <a:endParaRPr lang="en-GB" sz="2400" dirty="0">
              <a:latin typeface="Comic Sans MS" pitchFamily="66" charset="0"/>
            </a:endParaRPr>
          </a:p>
          <a:p>
            <a:pPr marL="457200" indent="-457200">
              <a:buFont typeface="+mj-lt"/>
              <a:buAutoNum type="arabicPeriod"/>
            </a:pPr>
            <a:endParaRPr lang="en-GB" sz="2400" dirty="0">
              <a:latin typeface="Comic Sans MS" pitchFamily="66" charset="0"/>
            </a:endParaRPr>
          </a:p>
          <a:p>
            <a:pPr marL="457200" indent="-457200">
              <a:buFont typeface="+mj-lt"/>
              <a:buAutoNum type="arabicPeriod"/>
            </a:pPr>
            <a:r>
              <a:rPr lang="en-GB" sz="2400" dirty="0">
                <a:latin typeface="Comic Sans MS" pitchFamily="66" charset="0"/>
              </a:rPr>
              <a:t>How do they maintain a fair test during a clinical trial?</a:t>
            </a:r>
          </a:p>
        </p:txBody>
      </p:sp>
      <p:sp>
        <p:nvSpPr>
          <p:cNvPr id="3" name="TextBox 2"/>
          <p:cNvSpPr txBox="1"/>
          <p:nvPr/>
        </p:nvSpPr>
        <p:spPr>
          <a:xfrm>
            <a:off x="357352" y="1408387"/>
            <a:ext cx="8607971" cy="830997"/>
          </a:xfrm>
          <a:prstGeom prst="rect">
            <a:avLst/>
          </a:prstGeom>
          <a:noFill/>
        </p:spPr>
        <p:txBody>
          <a:bodyPr wrap="square" rtlCol="0">
            <a:spAutoFit/>
          </a:bodyPr>
          <a:lstStyle/>
          <a:p>
            <a:pPr algn="ctr"/>
            <a:r>
              <a:rPr lang="en-GB" sz="2400" dirty="0">
                <a:solidFill>
                  <a:srgbClr val="FF0000"/>
                </a:solidFill>
              </a:rPr>
              <a:t>A placebo is a dummy/fake drug which will look and taste just like the real drug but contains no active ingredients.</a:t>
            </a:r>
          </a:p>
        </p:txBody>
      </p:sp>
      <p:sp>
        <p:nvSpPr>
          <p:cNvPr id="5" name="TextBox 4"/>
          <p:cNvSpPr txBox="1"/>
          <p:nvPr/>
        </p:nvSpPr>
        <p:spPr>
          <a:xfrm>
            <a:off x="346841" y="2874580"/>
            <a:ext cx="8650013" cy="830997"/>
          </a:xfrm>
          <a:prstGeom prst="rect">
            <a:avLst/>
          </a:prstGeom>
          <a:noFill/>
        </p:spPr>
        <p:txBody>
          <a:bodyPr wrap="square" rtlCol="0">
            <a:spAutoFit/>
          </a:bodyPr>
          <a:lstStyle/>
          <a:p>
            <a:pPr algn="ctr"/>
            <a:r>
              <a:rPr lang="en-GB" sz="2400" dirty="0">
                <a:solidFill>
                  <a:srgbClr val="FF0000"/>
                </a:solidFill>
              </a:rPr>
              <a:t>A double-blind trial is when neither the patient or doctors knows whether the patient is taking the real drug or the placebo</a:t>
            </a:r>
          </a:p>
        </p:txBody>
      </p:sp>
      <p:sp>
        <p:nvSpPr>
          <p:cNvPr id="6" name="TextBox 5"/>
          <p:cNvSpPr txBox="1"/>
          <p:nvPr/>
        </p:nvSpPr>
        <p:spPr>
          <a:xfrm>
            <a:off x="409901" y="4410205"/>
            <a:ext cx="8523891" cy="1938992"/>
          </a:xfrm>
          <a:prstGeom prst="rect">
            <a:avLst/>
          </a:prstGeom>
          <a:noFill/>
        </p:spPr>
        <p:txBody>
          <a:bodyPr wrap="square" rtlCol="0">
            <a:spAutoFit/>
          </a:bodyPr>
          <a:lstStyle/>
          <a:p>
            <a:pPr algn="ctr"/>
            <a:r>
              <a:rPr lang="en-GB" sz="2400" dirty="0">
                <a:solidFill>
                  <a:srgbClr val="FF0000"/>
                </a:solidFill>
              </a:rPr>
              <a:t>Scientists ensure a fair test by checking each of the patients taking part in the study aren’t pregnant, aren’t taking medication and are generally healthy. Before the trial begins patients will have base-line checks, during the trial they will also eat and take their drugs at set times. </a:t>
            </a:r>
          </a:p>
        </p:txBody>
      </p:sp>
      <p:sp>
        <p:nvSpPr>
          <p:cNvPr id="7" name="TextBox 6"/>
          <p:cNvSpPr txBox="1"/>
          <p:nvPr/>
        </p:nvSpPr>
        <p:spPr>
          <a:xfrm>
            <a:off x="157654" y="147144"/>
            <a:ext cx="3857298"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r>
              <a:rPr lang="en-GB" sz="3600" dirty="0">
                <a:solidFill>
                  <a:srgbClr val="FF0000"/>
                </a:solidFill>
              </a:rPr>
              <a:t>:</a:t>
            </a:r>
          </a:p>
        </p:txBody>
      </p:sp>
      <p:pic>
        <p:nvPicPr>
          <p:cNvPr id="8" name="Picture 7" descr="Mark, Check, Tick, Red, Correct, Symbol, Choice, Yes"/>
          <p:cNvPicPr>
            <a:picLocks noChangeAspect="1" noChangeArrowheads="1"/>
          </p:cNvPicPr>
          <p:nvPr/>
        </p:nvPicPr>
        <p:blipFill>
          <a:blip r:embed="rId2" cstate="print"/>
          <a:srcRect/>
          <a:stretch>
            <a:fillRect/>
          </a:stretch>
        </p:blipFill>
        <p:spPr bwMode="auto">
          <a:xfrm>
            <a:off x="7848600" y="152400"/>
            <a:ext cx="1066800" cy="111157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87E40B7BE40447878EAE91306EB914" ma:contentTypeVersion="3" ma:contentTypeDescription="Create a new document." ma:contentTypeScope="" ma:versionID="fe72bccc741046af90487527e394a497">
  <xsd:schema xmlns:xsd="http://www.w3.org/2001/XMLSchema" xmlns:xs="http://www.w3.org/2001/XMLSchema" xmlns:p="http://schemas.microsoft.com/office/2006/metadata/properties" xmlns:ns2="d296abfb-16c7-422c-bf55-7f7bb10bff50" targetNamespace="http://schemas.microsoft.com/office/2006/metadata/properties" ma:root="true" ma:fieldsID="16f56b878bc2373f87bd81e6cc722402" ns2:_="">
    <xsd:import namespace="d296abfb-16c7-422c-bf55-7f7bb10bff5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abfb-16c7-422c-bf55-7f7bb10bf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345B91-6D3B-4C91-91CE-29306DA6B4A9}">
  <ds:schemaRefs>
    <ds:schemaRef ds:uri="http://schemas.microsoft.com/sharepoint/v3/contenttype/forms"/>
  </ds:schemaRefs>
</ds:datastoreItem>
</file>

<file path=customXml/itemProps2.xml><?xml version="1.0" encoding="utf-8"?>
<ds:datastoreItem xmlns:ds="http://schemas.openxmlformats.org/officeDocument/2006/customXml" ds:itemID="{1F9D9E5C-C50B-4159-B99F-E00063287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6abfb-16c7-422c-bf55-7f7bb10bf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431ADD-D02A-41D9-9DC4-F47A532619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1175</Words>
  <Application>Microsoft Office PowerPoint</Application>
  <PresentationFormat>On-screen Show (4:3)</PresentationFormat>
  <Paragraphs>162</Paragraphs>
  <Slides>16</Slides>
  <Notes>2</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A good medicine is…</vt:lpstr>
      <vt:lpstr>Why don’t we have a drug for all diseases?</vt:lpstr>
      <vt:lpstr>Testing</vt:lpstr>
      <vt:lpstr>Task: Active listen…</vt:lpstr>
      <vt:lpstr>Clinical Trials</vt:lpstr>
      <vt:lpstr>Task: Watch the video and answer the questions</vt:lpstr>
      <vt:lpstr>PowerPoint Presentation</vt:lpstr>
      <vt:lpstr>PowerPoint Presentation</vt:lpstr>
      <vt:lpstr>PowerPoint Presentation</vt:lpstr>
      <vt:lpstr>PowerPoint Presentation</vt:lpstr>
      <vt:lpstr>PowerPoint Presentation</vt:lpstr>
      <vt:lpstr>6 mark exam question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Matt Holden</cp:lastModifiedBy>
  <cp:revision>13</cp:revision>
  <dcterms:created xsi:type="dcterms:W3CDTF">2020-05-02T14:31:13Z</dcterms:created>
  <dcterms:modified xsi:type="dcterms:W3CDTF">2020-11-09T14:22:49Z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0x0101002B87E40B7BE40447878EAE91306EB914</vt:lpwstr>
  </property>
</Properties>
</file>