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12.xml" ContentType="application/vnd.openxmlformats-officedocument.presentationml.slide+xml"/>
  <Override PartName="/ppt/slides/slide27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26.xml" ContentType="application/vnd.openxmlformats-officedocument.presentationml.slide+xml"/>
  <Override PartName="/ppt/slides/slide22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48" r:id="rId2"/>
    <p:sldId id="347" r:id="rId3"/>
    <p:sldId id="256" r:id="rId4"/>
    <p:sldId id="349" r:id="rId5"/>
    <p:sldId id="317" r:id="rId6"/>
    <p:sldId id="371" r:id="rId7"/>
    <p:sldId id="374" r:id="rId8"/>
    <p:sldId id="377" r:id="rId9"/>
    <p:sldId id="353" r:id="rId10"/>
    <p:sldId id="351" r:id="rId11"/>
    <p:sldId id="352" r:id="rId12"/>
    <p:sldId id="355" r:id="rId13"/>
    <p:sldId id="378" r:id="rId14"/>
    <p:sldId id="360" r:id="rId15"/>
    <p:sldId id="358" r:id="rId16"/>
    <p:sldId id="357" r:id="rId17"/>
    <p:sldId id="379" r:id="rId18"/>
    <p:sldId id="361" r:id="rId19"/>
    <p:sldId id="359" r:id="rId20"/>
    <p:sldId id="363" r:id="rId21"/>
    <p:sldId id="380" r:id="rId22"/>
    <p:sldId id="366" r:id="rId23"/>
    <p:sldId id="370" r:id="rId24"/>
    <p:sldId id="373" r:id="rId25"/>
    <p:sldId id="376" r:id="rId26"/>
    <p:sldId id="381" r:id="rId27"/>
    <p:sldId id="356" r:id="rId28"/>
    <p:sldId id="364" r:id="rId29"/>
    <p:sldId id="365" r:id="rId30"/>
    <p:sldId id="367" r:id="rId31"/>
    <p:sldId id="384" r:id="rId32"/>
    <p:sldId id="383" r:id="rId3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cky" initials="B" lastIdx="1" clrIdx="0">
    <p:extLst>
      <p:ext uri="{19B8F6BF-5375-455C-9EA6-DF929625EA0E}">
        <p15:presenceInfo xmlns:p15="http://schemas.microsoft.com/office/powerpoint/2012/main" userId="866e4c9403c6bdc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FF1"/>
    <a:srgbClr val="F907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46" autoAdjust="0"/>
    <p:restoredTop sz="94660"/>
  </p:normalViewPr>
  <p:slideViewPr>
    <p:cSldViewPr snapToGrid="0">
      <p:cViewPr varScale="1">
        <p:scale>
          <a:sx n="87" d="100"/>
          <a:sy n="87" d="100"/>
        </p:scale>
        <p:origin x="84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78A89-8886-4A84-BE0E-DE3C829EC520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8960B-2B96-40DA-A16B-A0953CA060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05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78A89-8886-4A84-BE0E-DE3C829EC520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8960B-2B96-40DA-A16B-A0953CA060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810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78A89-8886-4A84-BE0E-DE3C829EC520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8960B-2B96-40DA-A16B-A0953CA060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7727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78A89-8886-4A84-BE0E-DE3C829EC520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8960B-2B96-40DA-A16B-A0953CA060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693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78A89-8886-4A84-BE0E-DE3C829EC520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8960B-2B96-40DA-A16B-A0953CA060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40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78A89-8886-4A84-BE0E-DE3C829EC520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8960B-2B96-40DA-A16B-A0953CA060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082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78A89-8886-4A84-BE0E-DE3C829EC520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8960B-2B96-40DA-A16B-A0953CA060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57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78A89-8886-4A84-BE0E-DE3C829EC520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8960B-2B96-40DA-A16B-A0953CA060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0825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78A89-8886-4A84-BE0E-DE3C829EC520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8960B-2B96-40DA-A16B-A0953CA060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370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78A89-8886-4A84-BE0E-DE3C829EC520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8960B-2B96-40DA-A16B-A0953CA060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477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78A89-8886-4A84-BE0E-DE3C829EC520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8960B-2B96-40DA-A16B-A0953CA060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049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78A89-8886-4A84-BE0E-DE3C829EC520}" type="datetimeFigureOut">
              <a:rPr lang="en-GB" smtClean="0"/>
              <a:t>16/11/2020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8960B-2B96-40DA-A16B-A0953CA060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924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17.wdp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5" Type="http://schemas.openxmlformats.org/officeDocument/2006/relationships/image" Target="../media/image42.png"/><Relationship Id="rId4" Type="http://schemas.microsoft.com/office/2007/relationships/hdphoto" Target="../media/hdphoto16.wdp"/><Relationship Id="rId9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22.wdp"/><Relationship Id="rId3" Type="http://schemas.microsoft.com/office/2007/relationships/hdphoto" Target="../media/hdphoto19.wdp"/><Relationship Id="rId7" Type="http://schemas.microsoft.com/office/2007/relationships/hdphoto" Target="../media/hdphoto18.wdp"/><Relationship Id="rId12" Type="http://schemas.openxmlformats.org/officeDocument/2006/relationships/image" Target="../media/image5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microsoft.com/office/2007/relationships/hdphoto" Target="../media/hdphoto21.wdp"/><Relationship Id="rId5" Type="http://schemas.microsoft.com/office/2007/relationships/hdphoto" Target="../media/hdphoto17.wdp"/><Relationship Id="rId10" Type="http://schemas.openxmlformats.org/officeDocument/2006/relationships/image" Target="../media/image50.png"/><Relationship Id="rId4" Type="http://schemas.openxmlformats.org/officeDocument/2006/relationships/image" Target="../media/image42.png"/><Relationship Id="rId9" Type="http://schemas.microsoft.com/office/2007/relationships/hdphoto" Target="../media/hdphoto20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microsoft.com/office/2007/relationships/hdphoto" Target="../media/hdphoto5.wdp"/><Relationship Id="rId39" Type="http://schemas.microsoft.com/office/2007/relationships/hdphoto" Target="../media/hdphoto11.wdp"/><Relationship Id="rId21" Type="http://schemas.openxmlformats.org/officeDocument/2006/relationships/image" Target="../media/image19.png"/><Relationship Id="rId34" Type="http://schemas.openxmlformats.org/officeDocument/2006/relationships/image" Target="../media/image27.png"/><Relationship Id="rId42" Type="http://schemas.microsoft.com/office/2007/relationships/hdphoto" Target="../media/hdphoto12.wdp"/><Relationship Id="rId47" Type="http://schemas.openxmlformats.org/officeDocument/2006/relationships/image" Target="../media/image3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6" Type="http://schemas.openxmlformats.org/officeDocument/2006/relationships/image" Target="../media/image14.png"/><Relationship Id="rId29" Type="http://schemas.microsoft.com/office/2007/relationships/hdphoto" Target="../media/hdphoto6.wdp"/><Relationship Id="rId11" Type="http://schemas.openxmlformats.org/officeDocument/2006/relationships/image" Target="../media/image9.png"/><Relationship Id="rId24" Type="http://schemas.microsoft.com/office/2007/relationships/hdphoto" Target="../media/hdphoto4.wdp"/><Relationship Id="rId32" Type="http://schemas.openxmlformats.org/officeDocument/2006/relationships/image" Target="../media/image26.png"/><Relationship Id="rId37" Type="http://schemas.microsoft.com/office/2007/relationships/hdphoto" Target="../media/hdphoto10.wdp"/><Relationship Id="rId40" Type="http://schemas.openxmlformats.org/officeDocument/2006/relationships/image" Target="../media/image30.png"/><Relationship Id="rId45" Type="http://schemas.openxmlformats.org/officeDocument/2006/relationships/image" Target="../media/image33.png"/><Relationship Id="rId5" Type="http://schemas.openxmlformats.org/officeDocument/2006/relationships/image" Target="../media/image5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4.png"/><Relationship Id="rId36" Type="http://schemas.openxmlformats.org/officeDocument/2006/relationships/image" Target="../media/image28.png"/><Relationship Id="rId49" Type="http://schemas.openxmlformats.org/officeDocument/2006/relationships/image" Target="../media/image35.png"/><Relationship Id="rId10" Type="http://schemas.microsoft.com/office/2007/relationships/hdphoto" Target="../media/hdphoto3.wdp"/><Relationship Id="rId19" Type="http://schemas.openxmlformats.org/officeDocument/2006/relationships/image" Target="../media/image17.png"/><Relationship Id="rId31" Type="http://schemas.microsoft.com/office/2007/relationships/hdphoto" Target="../media/hdphoto7.wdp"/><Relationship Id="rId44" Type="http://schemas.microsoft.com/office/2007/relationships/hdphoto" Target="../media/hdphoto13.wdp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3.png"/><Relationship Id="rId30" Type="http://schemas.openxmlformats.org/officeDocument/2006/relationships/image" Target="../media/image25.png"/><Relationship Id="rId35" Type="http://schemas.microsoft.com/office/2007/relationships/hdphoto" Target="../media/hdphoto9.wdp"/><Relationship Id="rId43" Type="http://schemas.openxmlformats.org/officeDocument/2006/relationships/image" Target="../media/image32.png"/><Relationship Id="rId48" Type="http://schemas.microsoft.com/office/2007/relationships/hdphoto" Target="../media/hdphoto15.wdp"/><Relationship Id="rId8" Type="http://schemas.microsoft.com/office/2007/relationships/hdphoto" Target="../media/hdphoto2.wdp"/><Relationship Id="rId3" Type="http://schemas.microsoft.com/office/2007/relationships/hdphoto" Target="../media/hdphoto1.wdp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33" Type="http://schemas.microsoft.com/office/2007/relationships/hdphoto" Target="../media/hdphoto8.wdp"/><Relationship Id="rId38" Type="http://schemas.openxmlformats.org/officeDocument/2006/relationships/image" Target="../media/image29.png"/><Relationship Id="rId46" Type="http://schemas.microsoft.com/office/2007/relationships/hdphoto" Target="../media/hdphoto14.wdp"/><Relationship Id="rId20" Type="http://schemas.openxmlformats.org/officeDocument/2006/relationships/image" Target="../media/image18.png"/><Relationship Id="rId41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D4440DE2-A824-4F9D-AF9C-2FD6A5D5E3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8" t="5787" r="8873" b="16729"/>
          <a:stretch/>
        </p:blipFill>
        <p:spPr bwMode="auto">
          <a:xfrm>
            <a:off x="0" y="730369"/>
            <a:ext cx="12192000" cy="612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76D105-B90E-41BC-8FF8-9DA52553D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528" y="110197"/>
            <a:ext cx="11858446" cy="878965"/>
          </a:xfrm>
        </p:spPr>
        <p:txBody>
          <a:bodyPr>
            <a:normAutofit fontScale="90000"/>
          </a:bodyPr>
          <a:lstStyle/>
          <a:p>
            <a:r>
              <a:rPr lang="en-GB" b="1" u="sng" dirty="0"/>
              <a:t>Do Now Activity: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016BF4-8144-4CF7-94FF-2F4E83CDA3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1690" y="1008840"/>
            <a:ext cx="11858445" cy="1655762"/>
          </a:xfrm>
        </p:spPr>
        <p:txBody>
          <a:bodyPr>
            <a:normAutofit/>
          </a:bodyPr>
          <a:lstStyle/>
          <a:p>
            <a:pPr algn="l"/>
            <a:r>
              <a:rPr lang="en-GB" sz="1800" dirty="0"/>
              <a:t>Exercise can keep you healthy, what does healthy mean and what are the benefits of being healthy? (7)</a:t>
            </a:r>
          </a:p>
        </p:txBody>
      </p:sp>
    </p:spTree>
    <p:extLst>
      <p:ext uri="{BB962C8B-B14F-4D97-AF65-F5344CB8AC3E}">
        <p14:creationId xmlns:p14="http://schemas.microsoft.com/office/powerpoint/2010/main" val="13756947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3B55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D5762A3C-4545-442B-BF4C-E028D92F5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181" y="2925096"/>
            <a:ext cx="5462546" cy="105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27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F2765C6-16A0-48C6-A898-7F2142ED1351}"/>
              </a:ext>
            </a:extLst>
          </p:cNvPr>
          <p:cNvSpPr/>
          <p:nvPr/>
        </p:nvSpPr>
        <p:spPr>
          <a:xfrm>
            <a:off x="34348" y="1168421"/>
            <a:ext cx="6763729" cy="56895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DAEBA89-82F5-40E6-B1C6-BD4246299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40" y="121127"/>
            <a:ext cx="5462546" cy="8780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D43B7D-A623-4442-8647-00FA1DE8D26C}"/>
              </a:ext>
            </a:extLst>
          </p:cNvPr>
          <p:cNvSpPr txBox="1"/>
          <p:nvPr/>
        </p:nvSpPr>
        <p:spPr>
          <a:xfrm>
            <a:off x="5900468" y="375477"/>
            <a:ext cx="4968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Good physical health can help your </a:t>
            </a:r>
            <a:r>
              <a:rPr lang="en-GB" b="1" u="sng" dirty="0"/>
              <a:t>health</a:t>
            </a:r>
            <a:r>
              <a:rPr lang="en-GB" dirty="0"/>
              <a:t> by…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7BD8E0-66CD-47AE-98A1-F5E9118CD343}"/>
              </a:ext>
            </a:extLst>
          </p:cNvPr>
          <p:cNvSpPr txBox="1"/>
          <p:nvPr/>
        </p:nvSpPr>
        <p:spPr>
          <a:xfrm>
            <a:off x="8320939" y="1904427"/>
            <a:ext cx="37611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Exercise Reduces the risk of long term physical health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39B163-1AA6-4D27-B42C-E4A1AB97E26E}"/>
              </a:ext>
            </a:extLst>
          </p:cNvPr>
          <p:cNvSpPr txBox="1"/>
          <p:nvPr/>
        </p:nvSpPr>
        <p:spPr>
          <a:xfrm>
            <a:off x="9003822" y="3562362"/>
            <a:ext cx="2523608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Challenge</a:t>
            </a:r>
            <a:r>
              <a:rPr lang="en-GB" sz="3200" dirty="0"/>
              <a:t> - How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1F2A15E-A4AB-44B3-ADF4-9AB3A614B675}"/>
              </a:ext>
            </a:extLst>
          </p:cNvPr>
          <p:cNvSpPr txBox="1"/>
          <p:nvPr/>
        </p:nvSpPr>
        <p:spPr>
          <a:xfrm>
            <a:off x="115956" y="4530559"/>
            <a:ext cx="6573108" cy="43425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b="1" u="sng" dirty="0">
                <a:solidFill>
                  <a:srgbClr val="000000"/>
                </a:solidFill>
                <a:latin typeface="+mj-lt"/>
                <a:cs typeface="Silom"/>
              </a:rPr>
              <a:t>can increase your components of fitness</a:t>
            </a:r>
            <a:endParaRPr lang="en-US" sz="2400" dirty="0">
              <a:solidFill>
                <a:srgbClr val="000000"/>
              </a:solidFill>
              <a:latin typeface="+mj-lt"/>
              <a:cs typeface="Silom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B371C66-4ECA-4B0A-84DC-1E03BB9A648B}"/>
              </a:ext>
            </a:extLst>
          </p:cNvPr>
          <p:cNvSpPr txBox="1"/>
          <p:nvPr/>
        </p:nvSpPr>
        <p:spPr>
          <a:xfrm>
            <a:off x="94271" y="3910148"/>
            <a:ext cx="6583605" cy="49580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latin typeface="+mj-lt"/>
                <a:cs typeface="Silom"/>
              </a:rPr>
              <a:t>Reduce the </a:t>
            </a:r>
            <a:r>
              <a:rPr lang="en-US" sz="2800" b="1" i="1" dirty="0">
                <a:solidFill>
                  <a:srgbClr val="000000"/>
                </a:solidFill>
                <a:latin typeface="+mj-lt"/>
                <a:cs typeface="Silom"/>
              </a:rPr>
              <a:t>risk of obesity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D726E88-BB85-4504-BA6B-8F959F367CD5}"/>
              </a:ext>
            </a:extLst>
          </p:cNvPr>
          <p:cNvSpPr txBox="1"/>
          <p:nvPr/>
        </p:nvSpPr>
        <p:spPr>
          <a:xfrm>
            <a:off x="101395" y="2119215"/>
            <a:ext cx="6583605" cy="4342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b="1" i="1" dirty="0">
                <a:solidFill>
                  <a:srgbClr val="000000"/>
                </a:solidFill>
                <a:latin typeface="+mj-lt"/>
                <a:cs typeface="Silom"/>
              </a:rPr>
              <a:t>prevents high blood pressure</a:t>
            </a:r>
            <a:r>
              <a:rPr lang="en-US" sz="2400" dirty="0">
                <a:solidFill>
                  <a:srgbClr val="000000"/>
                </a:solidFill>
                <a:latin typeface="+mj-lt"/>
                <a:cs typeface="Silom"/>
              </a:rPr>
              <a:t>,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00AE584-79AF-4F0E-92B4-598DF06C31E1}"/>
              </a:ext>
            </a:extLst>
          </p:cNvPr>
          <p:cNvSpPr txBox="1"/>
          <p:nvPr/>
        </p:nvSpPr>
        <p:spPr>
          <a:xfrm>
            <a:off x="109944" y="1241337"/>
            <a:ext cx="6545659" cy="8035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b="1" i="1" dirty="0">
                <a:solidFill>
                  <a:srgbClr val="000000"/>
                </a:solidFill>
                <a:latin typeface="+mj-lt"/>
                <a:cs typeface="Silom"/>
              </a:rPr>
              <a:t>reduces the risk of CHD, strokes and damage to arteries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F19CA97-5B7E-4610-821E-8130DBFB832C}"/>
              </a:ext>
            </a:extLst>
          </p:cNvPr>
          <p:cNvSpPr txBox="1"/>
          <p:nvPr/>
        </p:nvSpPr>
        <p:spPr>
          <a:xfrm>
            <a:off x="104695" y="6242600"/>
            <a:ext cx="6616481" cy="43425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>
            <a:lvl1pPr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1pPr>
            <a:lvl2pPr marL="742950" indent="-28575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2pPr>
            <a:lvl3pPr marL="11430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3pPr>
            <a:lvl4pPr marL="16002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4pPr>
            <a:lvl5pPr marL="20574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5pPr>
            <a:lvl6pPr marL="25146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6pPr>
            <a:lvl7pPr marL="29718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7pPr>
            <a:lvl8pPr marL="34290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8pPr>
            <a:lvl9pPr marL="38862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9pPr>
          </a:lstStyle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000000"/>
                </a:solidFill>
              </a:rPr>
              <a:t>prevents osteoporosis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D0448A5-A47E-44B5-BB76-5557AC92C046}"/>
              </a:ext>
            </a:extLst>
          </p:cNvPr>
          <p:cNvSpPr txBox="1"/>
          <p:nvPr/>
        </p:nvSpPr>
        <p:spPr>
          <a:xfrm>
            <a:off x="80545" y="5174698"/>
            <a:ext cx="6604455" cy="803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>
            <a:lvl1pPr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1pPr>
            <a:lvl2pPr marL="742950" indent="-28575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2pPr>
            <a:lvl3pPr marL="11430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3pPr>
            <a:lvl4pPr marL="16002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4pPr>
            <a:lvl5pPr marL="20574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5pPr>
            <a:lvl6pPr marL="25146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6pPr>
            <a:lvl7pPr marL="29718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7pPr>
            <a:lvl8pPr marL="34290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8pPr>
            <a:lvl9pPr marL="38862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9pPr>
          </a:lstStyle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Reduces the </a:t>
            </a:r>
            <a:r>
              <a:rPr lang="en-US" sz="2400" b="1" i="1" dirty="0">
                <a:solidFill>
                  <a:srgbClr val="000000"/>
                </a:solidFill>
              </a:rPr>
              <a:t>chance of type-2 diabetes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Diabetes = high blood sugar level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54201AE-490D-4AFD-8D09-89634572497B}"/>
              </a:ext>
            </a:extLst>
          </p:cNvPr>
          <p:cNvSpPr txBox="1"/>
          <p:nvPr/>
        </p:nvSpPr>
        <p:spPr>
          <a:xfrm>
            <a:off x="99477" y="2622237"/>
            <a:ext cx="6585523" cy="11113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>
            <a:lvl1pPr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1pPr>
            <a:lvl2pPr marL="742950" indent="-28575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2pPr>
            <a:lvl3pPr marL="11430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3pPr>
            <a:lvl4pPr marL="16002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4pPr>
            <a:lvl5pPr marL="20574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5pPr>
            <a:lvl6pPr marL="25146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6pPr>
            <a:lvl7pPr marL="29718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7pPr>
            <a:lvl8pPr marL="34290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8pPr>
            <a:lvl9pPr marL="38862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9pPr>
          </a:lstStyle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rgbClr val="000000"/>
                </a:solidFill>
              </a:rPr>
              <a:t>Increase levels of high density lipoproteins (HDL</a:t>
            </a:r>
            <a:r>
              <a:rPr lang="en-US" sz="2400" dirty="0">
                <a:solidFill>
                  <a:srgbClr val="000000"/>
                </a:solidFill>
              </a:rPr>
              <a:t>) – </a:t>
            </a:r>
            <a:r>
              <a:rPr lang="en-US" sz="1800" dirty="0">
                <a:solidFill>
                  <a:srgbClr val="000000"/>
                </a:solidFill>
              </a:rPr>
              <a:t>which removes cholesterol from arteries</a:t>
            </a:r>
            <a:endParaRPr lang="en-US" sz="2400" dirty="0">
              <a:solidFill>
                <a:srgbClr val="000000"/>
              </a:solidFill>
            </a:endParaRPr>
          </a:p>
        </p:txBody>
      </p:sp>
      <p:graphicFrame>
        <p:nvGraphicFramePr>
          <p:cNvPr id="56" name="Table 16">
            <a:extLst>
              <a:ext uri="{FF2B5EF4-FFF2-40B4-BE49-F238E27FC236}">
                <a16:creationId xmlns:a16="http://schemas.microsoft.com/office/drawing/2014/main" id="{EDD915FF-DDFC-4319-850B-B7433650E3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5355069"/>
              </p:ext>
            </p:extLst>
          </p:nvPr>
        </p:nvGraphicFramePr>
        <p:xfrm>
          <a:off x="7516483" y="5174698"/>
          <a:ext cx="4390640" cy="1546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039">
                  <a:extLst>
                    <a:ext uri="{9D8B030D-6E8A-4147-A177-3AD203B41FA5}">
                      <a16:colId xmlns:a16="http://schemas.microsoft.com/office/drawing/2014/main" val="189267376"/>
                    </a:ext>
                  </a:extLst>
                </a:gridCol>
                <a:gridCol w="1826679">
                  <a:extLst>
                    <a:ext uri="{9D8B030D-6E8A-4147-A177-3AD203B41FA5}">
                      <a16:colId xmlns:a16="http://schemas.microsoft.com/office/drawing/2014/main" val="2291668501"/>
                    </a:ext>
                  </a:extLst>
                </a:gridCol>
                <a:gridCol w="2027922">
                  <a:extLst>
                    <a:ext uri="{9D8B030D-6E8A-4147-A177-3AD203B41FA5}">
                      <a16:colId xmlns:a16="http://schemas.microsoft.com/office/drawing/2014/main" val="2640607715"/>
                    </a:ext>
                  </a:extLst>
                </a:gridCol>
              </a:tblGrid>
              <a:tr h="214838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/>
                        <a:t>Good</a:t>
                      </a:r>
                      <a:r>
                        <a:rPr lang="en-GB" sz="1100" dirty="0"/>
                        <a:t>: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/>
                        <a:t>Outstanding</a:t>
                      </a:r>
                      <a:r>
                        <a:rPr lang="en-GB" sz="1100" dirty="0"/>
                        <a:t>: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2871776"/>
                  </a:ext>
                </a:extLst>
              </a:tr>
              <a:tr h="643801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3-5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/>
                        <a:t>To be able </a:t>
                      </a:r>
                      <a:r>
                        <a:rPr lang="en-GB" sz="1050" b="1" dirty="0"/>
                        <a:t>identify</a:t>
                      </a:r>
                      <a:r>
                        <a:rPr lang="en-GB" sz="1050" dirty="0"/>
                        <a:t> 2 areas of P,E &amp; S effects</a:t>
                      </a:r>
                    </a:p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/>
                        <a:t>To </a:t>
                      </a:r>
                      <a:r>
                        <a:rPr lang="en-GB" sz="1050" b="1" dirty="0"/>
                        <a:t>explain</a:t>
                      </a:r>
                      <a:r>
                        <a:rPr lang="en-GB" sz="1050" dirty="0"/>
                        <a:t> how some areas can reduce the health risks</a:t>
                      </a:r>
                    </a:p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617716"/>
                  </a:ext>
                </a:extLst>
              </a:tr>
              <a:tr h="643801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6+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/>
                        <a:t>To </a:t>
                      </a:r>
                      <a:r>
                        <a:rPr lang="en-GB" sz="1050" b="1" dirty="0"/>
                        <a:t>explain</a:t>
                      </a:r>
                      <a:r>
                        <a:rPr lang="en-GB" sz="1050" dirty="0"/>
                        <a:t> how some areas can reduce the health risks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dirty="0"/>
                        <a:t>TBT </a:t>
                      </a:r>
                      <a:r>
                        <a:rPr lang="en-GB" sz="1050" b="1" dirty="0"/>
                        <a:t>describe</a:t>
                      </a:r>
                      <a:r>
                        <a:rPr lang="en-GB" sz="1050" dirty="0"/>
                        <a:t> benefits of exercise and how they help in everyday life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7377536"/>
                  </a:ext>
                </a:extLst>
              </a:tr>
            </a:tbl>
          </a:graphicData>
        </a:graphic>
      </p:graphicFrame>
      <p:sp>
        <p:nvSpPr>
          <p:cNvPr id="57" name="Oval 56">
            <a:extLst>
              <a:ext uri="{FF2B5EF4-FFF2-40B4-BE49-F238E27FC236}">
                <a16:creationId xmlns:a16="http://schemas.microsoft.com/office/drawing/2014/main" id="{1A61BDF3-9E78-4F2D-96DF-619529F1A40E}"/>
              </a:ext>
            </a:extLst>
          </p:cNvPr>
          <p:cNvSpPr/>
          <p:nvPr/>
        </p:nvSpPr>
        <p:spPr>
          <a:xfrm>
            <a:off x="7942997" y="5174698"/>
            <a:ext cx="1903864" cy="89875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7D5E558-D480-4454-A145-5358D224B687}"/>
              </a:ext>
            </a:extLst>
          </p:cNvPr>
          <p:cNvSpPr/>
          <p:nvPr/>
        </p:nvSpPr>
        <p:spPr>
          <a:xfrm>
            <a:off x="9726411" y="5948039"/>
            <a:ext cx="2180711" cy="89875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BBB62A1-89A2-446E-A8DD-6C6691A123A8}"/>
              </a:ext>
            </a:extLst>
          </p:cNvPr>
          <p:cNvCxnSpPr>
            <a:stCxn id="25" idx="2"/>
          </p:cNvCxnSpPr>
          <p:nvPr/>
        </p:nvCxnSpPr>
        <p:spPr>
          <a:xfrm>
            <a:off x="10265626" y="4639580"/>
            <a:ext cx="519887" cy="130845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DE7D7E7-AE62-41AA-87D6-1E2CF68E0430}"/>
              </a:ext>
            </a:extLst>
          </p:cNvPr>
          <p:cNvCxnSpPr>
            <a:cxnSpLocks/>
          </p:cNvCxnSpPr>
          <p:nvPr/>
        </p:nvCxnSpPr>
        <p:spPr>
          <a:xfrm>
            <a:off x="6798077" y="3999123"/>
            <a:ext cx="1525370" cy="11755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599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4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57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4D34ECD-D0C9-484E-95C3-E889CAD447A1}"/>
              </a:ext>
            </a:extLst>
          </p:cNvPr>
          <p:cNvSpPr/>
          <p:nvPr/>
        </p:nvSpPr>
        <p:spPr>
          <a:xfrm>
            <a:off x="34348" y="1168421"/>
            <a:ext cx="6763729" cy="56895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520A7D-A692-46C1-A37D-7DA57F68FDEB}"/>
              </a:ext>
            </a:extLst>
          </p:cNvPr>
          <p:cNvSpPr txBox="1"/>
          <p:nvPr/>
        </p:nvSpPr>
        <p:spPr>
          <a:xfrm>
            <a:off x="94271" y="4434156"/>
            <a:ext cx="6573108" cy="4342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b="1" u="sng" dirty="0">
                <a:solidFill>
                  <a:srgbClr val="000000"/>
                </a:solidFill>
                <a:latin typeface="+mj-lt"/>
                <a:cs typeface="Silom"/>
              </a:rPr>
              <a:t>can increase your components of fitness</a:t>
            </a:r>
            <a:endParaRPr lang="en-US" sz="2400" dirty="0">
              <a:solidFill>
                <a:srgbClr val="000000"/>
              </a:solidFill>
              <a:latin typeface="+mj-lt"/>
              <a:cs typeface="Silom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33BAF0-6D00-44F7-AD10-18020A8A3A7B}"/>
              </a:ext>
            </a:extLst>
          </p:cNvPr>
          <p:cNvSpPr txBox="1"/>
          <p:nvPr/>
        </p:nvSpPr>
        <p:spPr>
          <a:xfrm>
            <a:off x="94271" y="3822303"/>
            <a:ext cx="6583605" cy="4958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latin typeface="+mj-lt"/>
                <a:cs typeface="Silom"/>
              </a:rPr>
              <a:t>Reduce the </a:t>
            </a:r>
            <a:r>
              <a:rPr lang="en-US" sz="2800" b="1" i="1" dirty="0">
                <a:solidFill>
                  <a:srgbClr val="000000"/>
                </a:solidFill>
                <a:latin typeface="+mj-lt"/>
                <a:cs typeface="Silom"/>
              </a:rPr>
              <a:t>risk of obesity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AA41F3-8B80-42FE-B2E0-F2C659BC4B8B}"/>
              </a:ext>
            </a:extLst>
          </p:cNvPr>
          <p:cNvSpPr txBox="1"/>
          <p:nvPr/>
        </p:nvSpPr>
        <p:spPr>
          <a:xfrm>
            <a:off x="101395" y="2072782"/>
            <a:ext cx="6583605" cy="4342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b="1" i="1" dirty="0">
                <a:solidFill>
                  <a:srgbClr val="000000"/>
                </a:solidFill>
                <a:latin typeface="+mj-lt"/>
                <a:cs typeface="Silom"/>
              </a:rPr>
              <a:t>prevents high blood pressure</a:t>
            </a:r>
            <a:r>
              <a:rPr lang="en-US" sz="2400" dirty="0">
                <a:solidFill>
                  <a:srgbClr val="000000"/>
                </a:solidFill>
                <a:latin typeface="+mj-lt"/>
                <a:cs typeface="Silom"/>
              </a:rPr>
              <a:t>,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769AA5-69A1-4B57-B341-A7B0B54156C5}"/>
              </a:ext>
            </a:extLst>
          </p:cNvPr>
          <p:cNvSpPr txBox="1"/>
          <p:nvPr/>
        </p:nvSpPr>
        <p:spPr>
          <a:xfrm>
            <a:off x="109944" y="1241337"/>
            <a:ext cx="6545659" cy="8035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marL="342900" indent="-342900" algn="just" eaLnBrk="1" hangingPunct="1">
              <a:buFont typeface="Arial" panose="020B0604020202020204" pitchFamily="34" charset="0"/>
              <a:buChar char="•"/>
              <a:defRPr/>
            </a:pPr>
            <a:r>
              <a:rPr lang="en-US" sz="2400" b="1" i="1" dirty="0">
                <a:solidFill>
                  <a:srgbClr val="000000"/>
                </a:solidFill>
                <a:latin typeface="+mj-lt"/>
                <a:cs typeface="Silom"/>
              </a:rPr>
              <a:t>reducing the risk of CHD, strokes and damage to arteries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133C0C-A0FF-4A18-836B-76B7C79AF66C}"/>
              </a:ext>
            </a:extLst>
          </p:cNvPr>
          <p:cNvSpPr txBox="1"/>
          <p:nvPr/>
        </p:nvSpPr>
        <p:spPr>
          <a:xfrm>
            <a:off x="104695" y="6242600"/>
            <a:ext cx="6616481" cy="43425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>
            <a:lvl1pPr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1pPr>
            <a:lvl2pPr marL="742950" indent="-28575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2pPr>
            <a:lvl3pPr marL="11430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3pPr>
            <a:lvl4pPr marL="16002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4pPr>
            <a:lvl5pPr marL="20574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5pPr>
            <a:lvl6pPr marL="25146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6pPr>
            <a:lvl7pPr marL="29718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7pPr>
            <a:lvl8pPr marL="34290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8pPr>
            <a:lvl9pPr marL="38862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9pPr>
          </a:lstStyle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000000"/>
                </a:solidFill>
              </a:rPr>
              <a:t>prevents osteoporosis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2061782-A955-4FCF-A79D-02821BAAEA0A}"/>
              </a:ext>
            </a:extLst>
          </p:cNvPr>
          <p:cNvSpPr txBox="1"/>
          <p:nvPr/>
        </p:nvSpPr>
        <p:spPr>
          <a:xfrm>
            <a:off x="80545" y="5174698"/>
            <a:ext cx="6604455" cy="8035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>
            <a:lvl1pPr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1pPr>
            <a:lvl2pPr marL="742950" indent="-28575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2pPr>
            <a:lvl3pPr marL="11430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3pPr>
            <a:lvl4pPr marL="16002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4pPr>
            <a:lvl5pPr marL="20574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5pPr>
            <a:lvl6pPr marL="25146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6pPr>
            <a:lvl7pPr marL="29718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7pPr>
            <a:lvl8pPr marL="34290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8pPr>
            <a:lvl9pPr marL="38862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9pPr>
          </a:lstStyle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Reduces the </a:t>
            </a:r>
            <a:r>
              <a:rPr lang="en-US" sz="2400" b="1" i="1" dirty="0">
                <a:solidFill>
                  <a:srgbClr val="000000"/>
                </a:solidFill>
              </a:rPr>
              <a:t>chance of type-2 diabetes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000000"/>
                </a:solidFill>
              </a:rPr>
              <a:t>Diabetes = high blood sugar level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C98E66-76A5-48E5-A533-2ADC9A4A084D}"/>
              </a:ext>
            </a:extLst>
          </p:cNvPr>
          <p:cNvSpPr txBox="1"/>
          <p:nvPr/>
        </p:nvSpPr>
        <p:spPr>
          <a:xfrm>
            <a:off x="109944" y="2541663"/>
            <a:ext cx="6585523" cy="11113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>
            <a:lvl1pPr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1pPr>
            <a:lvl2pPr marL="742950" indent="-28575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2pPr>
            <a:lvl3pPr marL="11430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3pPr>
            <a:lvl4pPr marL="16002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4pPr>
            <a:lvl5pPr marL="20574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5pPr>
            <a:lvl6pPr marL="25146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6pPr>
            <a:lvl7pPr marL="29718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7pPr>
            <a:lvl8pPr marL="34290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8pPr>
            <a:lvl9pPr marL="38862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9pPr>
          </a:lstStyle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en-US" sz="2400" b="1" u="sng" dirty="0">
                <a:solidFill>
                  <a:srgbClr val="000000"/>
                </a:solidFill>
              </a:rPr>
              <a:t>Increase levels of high density lipoproteins (HDL</a:t>
            </a:r>
            <a:r>
              <a:rPr lang="en-US" sz="2400" dirty="0">
                <a:solidFill>
                  <a:srgbClr val="000000"/>
                </a:solidFill>
              </a:rPr>
              <a:t>) – </a:t>
            </a:r>
            <a:r>
              <a:rPr lang="en-US" sz="1800" dirty="0">
                <a:solidFill>
                  <a:srgbClr val="000000"/>
                </a:solidFill>
              </a:rPr>
              <a:t>which removes cholesterol from arteries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C7BD8E0-66CD-47AE-98A1-F5E9118CD343}"/>
              </a:ext>
            </a:extLst>
          </p:cNvPr>
          <p:cNvSpPr txBox="1"/>
          <p:nvPr/>
        </p:nvSpPr>
        <p:spPr>
          <a:xfrm>
            <a:off x="-55346" y="639106"/>
            <a:ext cx="6695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Exercise Reduces the risk of LONG TERM health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39B163-1AA6-4D27-B42C-E4A1AB97E26E}"/>
              </a:ext>
            </a:extLst>
          </p:cNvPr>
          <p:cNvSpPr txBox="1"/>
          <p:nvPr/>
        </p:nvSpPr>
        <p:spPr>
          <a:xfrm>
            <a:off x="2888047" y="104375"/>
            <a:ext cx="5572907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Challenge - Answers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5484606-F240-4894-AA6E-3B86A4E79C2A}"/>
              </a:ext>
            </a:extLst>
          </p:cNvPr>
          <p:cNvCxnSpPr>
            <a:cxnSpLocks/>
          </p:cNvCxnSpPr>
          <p:nvPr/>
        </p:nvCxnSpPr>
        <p:spPr>
          <a:xfrm>
            <a:off x="6446808" y="1718896"/>
            <a:ext cx="920155" cy="4664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27A72C7-8629-45BD-99CD-F91428B7E009}"/>
              </a:ext>
            </a:extLst>
          </p:cNvPr>
          <p:cNvSpPr txBox="1"/>
          <p:nvPr/>
        </p:nvSpPr>
        <p:spPr>
          <a:xfrm>
            <a:off x="7366963" y="1732720"/>
            <a:ext cx="419818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+mj-lt"/>
                <a:cs typeface="Silom"/>
              </a:rPr>
              <a:t>Aerobic exercise = Blood can flow easily, </a:t>
            </a:r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885AB6-DB16-4DE5-AE37-B38CC9B79AA2}"/>
              </a:ext>
            </a:extLst>
          </p:cNvPr>
          <p:cNvSpPr txBox="1"/>
          <p:nvPr/>
        </p:nvSpPr>
        <p:spPr>
          <a:xfrm>
            <a:off x="7095175" y="3649957"/>
            <a:ext cx="4765375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+mj-lt"/>
                <a:cs typeface="Silom"/>
              </a:rPr>
              <a:t>By training using th</a:t>
            </a:r>
            <a:r>
              <a:rPr lang="en-US" dirty="0">
                <a:solidFill>
                  <a:srgbClr val="000000"/>
                </a:solidFill>
                <a:latin typeface="+mj-lt"/>
                <a:cs typeface="Silom"/>
              </a:rPr>
              <a:t>e different methods</a:t>
            </a:r>
            <a:r>
              <a:rPr lang="en-US" sz="1800" dirty="0">
                <a:solidFill>
                  <a:srgbClr val="000000"/>
                </a:solidFill>
                <a:latin typeface="+mj-lt"/>
                <a:cs typeface="Silom"/>
              </a:rPr>
              <a:t> you will increase. </a:t>
            </a:r>
            <a:r>
              <a:rPr lang="en-US" sz="1800" dirty="0" err="1">
                <a:solidFill>
                  <a:srgbClr val="000000"/>
                </a:solidFill>
                <a:latin typeface="+mj-lt"/>
                <a:cs typeface="Silom"/>
              </a:rPr>
              <a:t>E.g</a:t>
            </a:r>
            <a:r>
              <a:rPr lang="en-US" sz="1800" dirty="0">
                <a:solidFill>
                  <a:srgbClr val="000000"/>
                </a:solidFill>
                <a:latin typeface="+mj-lt"/>
                <a:cs typeface="Silom"/>
              </a:rPr>
              <a:t> resistance training = hypertrophy of the muscles</a:t>
            </a:r>
            <a:endParaRPr lang="en-GB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17BB213-81CA-449F-A7D3-B5ACC55485C5}"/>
              </a:ext>
            </a:extLst>
          </p:cNvPr>
          <p:cNvCxnSpPr>
            <a:cxnSpLocks/>
          </p:cNvCxnSpPr>
          <p:nvPr/>
        </p:nvCxnSpPr>
        <p:spPr>
          <a:xfrm flipV="1">
            <a:off x="6153611" y="4311349"/>
            <a:ext cx="925800" cy="41048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4A76061-6E78-4FD5-839D-D1E87EDA86D3}"/>
              </a:ext>
            </a:extLst>
          </p:cNvPr>
          <p:cNvCxnSpPr>
            <a:cxnSpLocks/>
          </p:cNvCxnSpPr>
          <p:nvPr/>
        </p:nvCxnSpPr>
        <p:spPr>
          <a:xfrm flipV="1">
            <a:off x="6531018" y="2040721"/>
            <a:ext cx="828854" cy="31582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C18937D1-BB25-48AE-81E9-2AE40DE4DBFA}"/>
              </a:ext>
            </a:extLst>
          </p:cNvPr>
          <p:cNvSpPr txBox="1"/>
          <p:nvPr/>
        </p:nvSpPr>
        <p:spPr>
          <a:xfrm>
            <a:off x="7366963" y="6136560"/>
            <a:ext cx="45935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Weight baring exercise (e.g. where you use your feet and legs to support you e.g. running) </a:t>
            </a:r>
            <a:endParaRPr lang="en-GB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689F1B6-8140-4BCE-8AEC-1B58ED41BEF4}"/>
              </a:ext>
            </a:extLst>
          </p:cNvPr>
          <p:cNvCxnSpPr>
            <a:cxnSpLocks/>
          </p:cNvCxnSpPr>
          <p:nvPr/>
        </p:nvCxnSpPr>
        <p:spPr>
          <a:xfrm flipV="1">
            <a:off x="5589917" y="6512080"/>
            <a:ext cx="1777046" cy="12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A6E6828-2901-4D46-8D9B-45C30622119D}"/>
              </a:ext>
            </a:extLst>
          </p:cNvPr>
          <p:cNvSpPr txBox="1"/>
          <p:nvPr/>
        </p:nvSpPr>
        <p:spPr>
          <a:xfrm>
            <a:off x="7151977" y="3134015"/>
            <a:ext cx="419818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+mj-lt"/>
                <a:cs typeface="Silom"/>
              </a:rPr>
              <a:t>Low Aerobic exercise = Fat burning zone </a:t>
            </a:r>
            <a:endParaRPr lang="en-GB" dirty="0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64E1D7A-C6D1-4210-8E2A-39337B4C679E}"/>
              </a:ext>
            </a:extLst>
          </p:cNvPr>
          <p:cNvCxnSpPr>
            <a:cxnSpLocks/>
            <a:endCxn id="33" idx="1"/>
          </p:cNvCxnSpPr>
          <p:nvPr/>
        </p:nvCxnSpPr>
        <p:spPr>
          <a:xfrm flipV="1">
            <a:off x="6507544" y="3318681"/>
            <a:ext cx="644433" cy="8074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016F109B-2F7C-47AE-AF26-C6F5B88D9049}"/>
              </a:ext>
            </a:extLst>
          </p:cNvPr>
          <p:cNvSpPr txBox="1"/>
          <p:nvPr/>
        </p:nvSpPr>
        <p:spPr>
          <a:xfrm>
            <a:off x="6970320" y="4631223"/>
            <a:ext cx="5127409" cy="147732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+mj-lt"/>
                <a:cs typeface="Silom"/>
              </a:rPr>
              <a:t>This is when you </a:t>
            </a:r>
            <a:r>
              <a:rPr lang="en-US" sz="1800" b="1" dirty="0">
                <a:solidFill>
                  <a:srgbClr val="000000"/>
                </a:solidFill>
                <a:latin typeface="+mj-lt"/>
                <a:cs typeface="Silom"/>
              </a:rPr>
              <a:t>don’t have enough insulin</a:t>
            </a:r>
            <a:r>
              <a:rPr lang="en-US" sz="1800" dirty="0">
                <a:solidFill>
                  <a:srgbClr val="000000"/>
                </a:solidFill>
                <a:latin typeface="+mj-lt"/>
                <a:cs typeface="Silom"/>
              </a:rPr>
              <a:t>, this controls blood sugar </a:t>
            </a:r>
            <a:r>
              <a:rPr lang="en-US" sz="1800" i="1" u="sng" dirty="0">
                <a:solidFill>
                  <a:srgbClr val="000000"/>
                </a:solidFill>
                <a:latin typeface="+mj-lt"/>
                <a:cs typeface="Silom"/>
              </a:rPr>
              <a:t>or</a:t>
            </a:r>
            <a:r>
              <a:rPr lang="en-US" sz="1800" dirty="0">
                <a:solidFill>
                  <a:srgbClr val="000000"/>
                </a:solidFill>
                <a:latin typeface="+mj-lt"/>
                <a:cs typeface="Silom"/>
              </a:rPr>
              <a:t> Body cells aren’t reacting to insulin (insulin-resistant). Exercise </a:t>
            </a:r>
          </a:p>
          <a:p>
            <a:pPr marL="342900" indent="-342900">
              <a:buAutoNum type="arabicParenR"/>
            </a:pPr>
            <a:r>
              <a:rPr lang="en-US" sz="1800" dirty="0">
                <a:solidFill>
                  <a:srgbClr val="000000"/>
                </a:solidFill>
                <a:latin typeface="+mj-lt"/>
                <a:cs typeface="Silom"/>
              </a:rPr>
              <a:t>keeps your weight down (preventing)</a:t>
            </a:r>
            <a:endParaRPr lang="en-US" dirty="0">
              <a:solidFill>
                <a:srgbClr val="000000"/>
              </a:solidFill>
              <a:latin typeface="+mj-lt"/>
              <a:cs typeface="Silom"/>
            </a:endParaRPr>
          </a:p>
          <a:p>
            <a:pPr marL="342900" indent="-342900">
              <a:buAutoNum type="arabicParenR"/>
            </a:pPr>
            <a:r>
              <a:rPr lang="en-US" sz="1800" dirty="0">
                <a:solidFill>
                  <a:srgbClr val="000000"/>
                </a:solidFill>
                <a:latin typeface="+mj-lt"/>
                <a:cs typeface="Silom"/>
              </a:rPr>
              <a:t>Reduces the likelihood of insulin-resistant</a:t>
            </a:r>
            <a:endParaRPr lang="en-GB" dirty="0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4831866-F76C-42F8-B2D7-2C954D7D8ED7}"/>
              </a:ext>
            </a:extLst>
          </p:cNvPr>
          <p:cNvCxnSpPr>
            <a:cxnSpLocks/>
          </p:cNvCxnSpPr>
          <p:nvPr/>
        </p:nvCxnSpPr>
        <p:spPr>
          <a:xfrm flipV="1">
            <a:off x="6507544" y="5331719"/>
            <a:ext cx="569506" cy="31520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48224AC-BBF4-48C1-BFC3-1C92C61CBA17}"/>
              </a:ext>
            </a:extLst>
          </p:cNvPr>
          <p:cNvCxnSpPr>
            <a:cxnSpLocks/>
          </p:cNvCxnSpPr>
          <p:nvPr/>
        </p:nvCxnSpPr>
        <p:spPr>
          <a:xfrm flipV="1">
            <a:off x="6640121" y="2256656"/>
            <a:ext cx="719751" cy="3596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634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16" grpId="0" animBg="1"/>
      <p:bldP spid="18" grpId="0" animBg="1"/>
      <p:bldP spid="20" grpId="0" animBg="1"/>
      <p:bldP spid="19" grpId="0" animBg="1"/>
      <p:bldP spid="24" grpId="0" animBg="1"/>
      <p:bldP spid="29" grpId="0"/>
      <p:bldP spid="33" grpId="0" animBg="1"/>
      <p:bldP spid="40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D27053-B370-4F4F-85EC-27007D59DD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38542"/>
            <a:ext cx="10515600" cy="9787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/>
              <a:t>Exam Question: </a:t>
            </a:r>
          </a:p>
          <a:p>
            <a:r>
              <a:rPr lang="en-GB" sz="2400" dirty="0"/>
              <a:t>Explain one way that regular exercise helps to prevent type-2 diabetes (2)</a:t>
            </a:r>
          </a:p>
        </p:txBody>
      </p:sp>
      <p:graphicFrame>
        <p:nvGraphicFramePr>
          <p:cNvPr id="5" name="Table 16">
            <a:extLst>
              <a:ext uri="{FF2B5EF4-FFF2-40B4-BE49-F238E27FC236}">
                <a16:creationId xmlns:a16="http://schemas.microsoft.com/office/drawing/2014/main" id="{2A83CAB9-C248-4FEE-B17B-6F562EBEFD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1583341"/>
              </p:ext>
            </p:extLst>
          </p:nvPr>
        </p:nvGraphicFramePr>
        <p:xfrm>
          <a:off x="7516483" y="5174698"/>
          <a:ext cx="4390640" cy="1546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039">
                  <a:extLst>
                    <a:ext uri="{9D8B030D-6E8A-4147-A177-3AD203B41FA5}">
                      <a16:colId xmlns:a16="http://schemas.microsoft.com/office/drawing/2014/main" val="189267376"/>
                    </a:ext>
                  </a:extLst>
                </a:gridCol>
                <a:gridCol w="1826679">
                  <a:extLst>
                    <a:ext uri="{9D8B030D-6E8A-4147-A177-3AD203B41FA5}">
                      <a16:colId xmlns:a16="http://schemas.microsoft.com/office/drawing/2014/main" val="2291668501"/>
                    </a:ext>
                  </a:extLst>
                </a:gridCol>
                <a:gridCol w="2027922">
                  <a:extLst>
                    <a:ext uri="{9D8B030D-6E8A-4147-A177-3AD203B41FA5}">
                      <a16:colId xmlns:a16="http://schemas.microsoft.com/office/drawing/2014/main" val="2640607715"/>
                    </a:ext>
                  </a:extLst>
                </a:gridCol>
              </a:tblGrid>
              <a:tr h="214838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/>
                        <a:t>Good</a:t>
                      </a:r>
                      <a:r>
                        <a:rPr lang="en-GB" sz="1100" dirty="0"/>
                        <a:t>: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/>
                        <a:t>Outstanding</a:t>
                      </a:r>
                      <a:r>
                        <a:rPr lang="en-GB" sz="1100" dirty="0"/>
                        <a:t>: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2871776"/>
                  </a:ext>
                </a:extLst>
              </a:tr>
              <a:tr h="643801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3-5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/>
                        <a:t>To be able </a:t>
                      </a:r>
                      <a:r>
                        <a:rPr lang="en-GB" sz="1050" b="1" dirty="0"/>
                        <a:t>identify</a:t>
                      </a:r>
                      <a:r>
                        <a:rPr lang="en-GB" sz="1050" dirty="0"/>
                        <a:t> 2 areas of P,E &amp; S effects</a:t>
                      </a:r>
                    </a:p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/>
                        <a:t>To </a:t>
                      </a:r>
                      <a:r>
                        <a:rPr lang="en-GB" sz="1050" b="1" dirty="0"/>
                        <a:t>explain</a:t>
                      </a:r>
                      <a:r>
                        <a:rPr lang="en-GB" sz="1050" dirty="0"/>
                        <a:t> how some areas can reduce the health risks</a:t>
                      </a:r>
                    </a:p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617716"/>
                  </a:ext>
                </a:extLst>
              </a:tr>
              <a:tr h="643801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6+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/>
                        <a:t>To </a:t>
                      </a:r>
                      <a:r>
                        <a:rPr lang="en-GB" sz="1050" b="1" dirty="0"/>
                        <a:t>explain</a:t>
                      </a:r>
                      <a:r>
                        <a:rPr lang="en-GB" sz="1050" dirty="0"/>
                        <a:t> how some areas can reduce the health risks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dirty="0"/>
                        <a:t>TBT </a:t>
                      </a:r>
                      <a:r>
                        <a:rPr lang="en-GB" sz="1050" b="1" dirty="0"/>
                        <a:t>describe</a:t>
                      </a:r>
                      <a:r>
                        <a:rPr lang="en-GB" sz="1050" dirty="0"/>
                        <a:t> benefits of exercise and how they help in everyday life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7377536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C39C6B8E-70C3-4778-A6F5-34B6EE06AABB}"/>
              </a:ext>
            </a:extLst>
          </p:cNvPr>
          <p:cNvSpPr/>
          <p:nvPr/>
        </p:nvSpPr>
        <p:spPr>
          <a:xfrm>
            <a:off x="9726411" y="5948039"/>
            <a:ext cx="2180711" cy="89875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58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45C68C-B708-43AA-9933-A8DBCC69F7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62" b="21545"/>
          <a:stretch/>
        </p:blipFill>
        <p:spPr>
          <a:xfrm>
            <a:off x="3236181" y="2928070"/>
            <a:ext cx="5462546" cy="104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5933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allout: Right Arrow 17">
            <a:extLst>
              <a:ext uri="{FF2B5EF4-FFF2-40B4-BE49-F238E27FC236}">
                <a16:creationId xmlns:a16="http://schemas.microsoft.com/office/drawing/2014/main" id="{119BAF8E-90A3-4A6F-A4E5-0B80D5E04611}"/>
              </a:ext>
            </a:extLst>
          </p:cNvPr>
          <p:cNvSpPr/>
          <p:nvPr/>
        </p:nvSpPr>
        <p:spPr>
          <a:xfrm>
            <a:off x="49090" y="1175710"/>
            <a:ext cx="6311454" cy="5561163"/>
          </a:xfrm>
          <a:prstGeom prst="rightArrowCallout">
            <a:avLst>
              <a:gd name="adj1" fmla="val 16313"/>
              <a:gd name="adj2" fmla="val 21070"/>
              <a:gd name="adj3" fmla="val 17037"/>
              <a:gd name="adj4" fmla="val 772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531DAE-8929-4880-B671-109D92D410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62" b="21545"/>
          <a:stretch/>
        </p:blipFill>
        <p:spPr>
          <a:xfrm>
            <a:off x="263376" y="0"/>
            <a:ext cx="4638082" cy="9450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64F8C1-D1F4-4360-AA44-C2FF5089DC55}"/>
              </a:ext>
            </a:extLst>
          </p:cNvPr>
          <p:cNvSpPr txBox="1"/>
          <p:nvPr/>
        </p:nvSpPr>
        <p:spPr>
          <a:xfrm>
            <a:off x="214372" y="2142751"/>
            <a:ext cx="4280531" cy="803584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2400" b="1" i="1" dirty="0">
                <a:solidFill>
                  <a:srgbClr val="000000"/>
                </a:solidFill>
                <a:latin typeface="+mj-lt"/>
                <a:cs typeface="Silom"/>
              </a:rPr>
              <a:t>Increased self esteem </a:t>
            </a:r>
            <a:r>
              <a:rPr lang="en-US" sz="2400" b="1" dirty="0">
                <a:solidFill>
                  <a:srgbClr val="000000"/>
                </a:solidFill>
                <a:latin typeface="+mj-lt"/>
                <a:cs typeface="Silom"/>
              </a:rPr>
              <a:t>(opinion of yourself) and confidence</a:t>
            </a:r>
            <a:endParaRPr lang="en-US" sz="2400" dirty="0">
              <a:solidFill>
                <a:srgbClr val="000000"/>
              </a:solidFill>
              <a:latin typeface="+mj-lt"/>
              <a:cs typeface="Silo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F37B51-E17B-4FCB-8672-B2843FE5962E}"/>
              </a:ext>
            </a:extLst>
          </p:cNvPr>
          <p:cNvSpPr txBox="1"/>
          <p:nvPr/>
        </p:nvSpPr>
        <p:spPr>
          <a:xfrm>
            <a:off x="263376" y="5520544"/>
            <a:ext cx="4390791" cy="803584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2400" dirty="0">
                <a:solidFill>
                  <a:srgbClr val="000000"/>
                </a:solidFill>
                <a:latin typeface="+mj-lt"/>
                <a:cs typeface="Silom"/>
              </a:rPr>
              <a:t>improve your </a:t>
            </a:r>
            <a:r>
              <a:rPr lang="en-US" sz="2400" i="1" dirty="0">
                <a:solidFill>
                  <a:srgbClr val="000000"/>
                </a:solidFill>
                <a:latin typeface="+mj-lt"/>
                <a:cs typeface="Silom"/>
              </a:rPr>
              <a:t>ability to deal with pressure and mange emotions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44633A-6413-4170-A462-43486629F424}"/>
              </a:ext>
            </a:extLst>
          </p:cNvPr>
          <p:cNvSpPr txBox="1"/>
          <p:nvPr/>
        </p:nvSpPr>
        <p:spPr>
          <a:xfrm>
            <a:off x="214372" y="1405617"/>
            <a:ext cx="4230997" cy="434252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2400" b="1" i="1" dirty="0">
                <a:solidFill>
                  <a:srgbClr val="000000"/>
                </a:solidFill>
                <a:latin typeface="+mj-lt"/>
                <a:cs typeface="Silom"/>
              </a:rPr>
              <a:t>relieve stress</a:t>
            </a:r>
            <a:endParaRPr lang="en-US" sz="2400" dirty="0">
              <a:solidFill>
                <a:srgbClr val="000000"/>
              </a:solidFill>
              <a:latin typeface="+mj-lt"/>
              <a:cs typeface="Silom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E33A99-A898-456E-A814-922DE7493D83}"/>
              </a:ext>
            </a:extLst>
          </p:cNvPr>
          <p:cNvSpPr txBox="1"/>
          <p:nvPr/>
        </p:nvSpPr>
        <p:spPr>
          <a:xfrm>
            <a:off x="239140" y="3335370"/>
            <a:ext cx="4321780" cy="434252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2400" dirty="0">
                <a:solidFill>
                  <a:srgbClr val="000000"/>
                </a:solidFill>
                <a:latin typeface="+mj-lt"/>
                <a:cs typeface="Silom"/>
              </a:rPr>
              <a:t>Reducing the risk of </a:t>
            </a:r>
            <a:r>
              <a:rPr lang="en-US" sz="2400" b="1" i="1" dirty="0">
                <a:solidFill>
                  <a:srgbClr val="000000"/>
                </a:solidFill>
                <a:latin typeface="+mj-lt"/>
                <a:cs typeface="Silom"/>
              </a:rPr>
              <a:t>mental illness</a:t>
            </a:r>
            <a:endParaRPr lang="en-US" sz="2400" dirty="0">
              <a:solidFill>
                <a:srgbClr val="000000"/>
              </a:solidFill>
              <a:latin typeface="+mj-lt"/>
              <a:cs typeface="Silom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4FC87B-0519-4010-B7D6-009135C3E0FD}"/>
              </a:ext>
            </a:extLst>
          </p:cNvPr>
          <p:cNvSpPr txBox="1"/>
          <p:nvPr/>
        </p:nvSpPr>
        <p:spPr>
          <a:xfrm>
            <a:off x="263376" y="4481758"/>
            <a:ext cx="4321780" cy="803584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2400" dirty="0">
                <a:solidFill>
                  <a:srgbClr val="000000"/>
                </a:solidFill>
                <a:latin typeface="+mj-lt"/>
                <a:cs typeface="Silom"/>
              </a:rPr>
              <a:t>Increased the level of </a:t>
            </a:r>
            <a:r>
              <a:rPr lang="en-US" sz="2400" b="1" i="1" dirty="0">
                <a:solidFill>
                  <a:srgbClr val="000000"/>
                </a:solidFill>
                <a:latin typeface="+mj-lt"/>
                <a:cs typeface="Silom"/>
              </a:rPr>
              <a:t>serotonin</a:t>
            </a:r>
            <a:r>
              <a:rPr lang="en-US" sz="2400" dirty="0">
                <a:solidFill>
                  <a:srgbClr val="000000"/>
                </a:solidFill>
                <a:latin typeface="+mj-lt"/>
                <a:cs typeface="Silom"/>
              </a:rPr>
              <a:t> to reduce depression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81F1FD-78DC-43BE-A7A8-2C072F1E4F45}"/>
              </a:ext>
            </a:extLst>
          </p:cNvPr>
          <p:cNvSpPr txBox="1"/>
          <p:nvPr/>
        </p:nvSpPr>
        <p:spPr>
          <a:xfrm>
            <a:off x="109826" y="829382"/>
            <a:ext cx="4697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Taking part in sport can have emotional benefits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D19062-DE79-4A96-BA5A-0F8657491404}"/>
              </a:ext>
            </a:extLst>
          </p:cNvPr>
          <p:cNvSpPr txBox="1"/>
          <p:nvPr/>
        </p:nvSpPr>
        <p:spPr>
          <a:xfrm>
            <a:off x="6418053" y="2238548"/>
            <a:ext cx="5233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Exercise Reduces the risk of long term emotional health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7FB0B6-B5CF-4F49-BCD8-0F6330DE2E26}"/>
              </a:ext>
            </a:extLst>
          </p:cNvPr>
          <p:cNvSpPr txBox="1"/>
          <p:nvPr/>
        </p:nvSpPr>
        <p:spPr>
          <a:xfrm>
            <a:off x="7876638" y="3660128"/>
            <a:ext cx="2523608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u="sng" dirty="0"/>
              <a:t>Challenge</a:t>
            </a:r>
            <a:r>
              <a:rPr lang="en-GB" sz="3200" dirty="0"/>
              <a:t> - How</a:t>
            </a:r>
          </a:p>
        </p:txBody>
      </p:sp>
      <p:graphicFrame>
        <p:nvGraphicFramePr>
          <p:cNvPr id="12" name="Table 16">
            <a:extLst>
              <a:ext uri="{FF2B5EF4-FFF2-40B4-BE49-F238E27FC236}">
                <a16:creationId xmlns:a16="http://schemas.microsoft.com/office/drawing/2014/main" id="{B6966437-F4B9-4A0B-83AD-A4AA25C4C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197839"/>
              </p:ext>
            </p:extLst>
          </p:nvPr>
        </p:nvGraphicFramePr>
        <p:xfrm>
          <a:off x="7516483" y="5174698"/>
          <a:ext cx="4390640" cy="1546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039">
                  <a:extLst>
                    <a:ext uri="{9D8B030D-6E8A-4147-A177-3AD203B41FA5}">
                      <a16:colId xmlns:a16="http://schemas.microsoft.com/office/drawing/2014/main" val="189267376"/>
                    </a:ext>
                  </a:extLst>
                </a:gridCol>
                <a:gridCol w="1826679">
                  <a:extLst>
                    <a:ext uri="{9D8B030D-6E8A-4147-A177-3AD203B41FA5}">
                      <a16:colId xmlns:a16="http://schemas.microsoft.com/office/drawing/2014/main" val="2291668501"/>
                    </a:ext>
                  </a:extLst>
                </a:gridCol>
                <a:gridCol w="2027922">
                  <a:extLst>
                    <a:ext uri="{9D8B030D-6E8A-4147-A177-3AD203B41FA5}">
                      <a16:colId xmlns:a16="http://schemas.microsoft.com/office/drawing/2014/main" val="2640607715"/>
                    </a:ext>
                  </a:extLst>
                </a:gridCol>
              </a:tblGrid>
              <a:tr h="214838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/>
                        <a:t>Good</a:t>
                      </a:r>
                      <a:r>
                        <a:rPr lang="en-GB" sz="1100" dirty="0"/>
                        <a:t>: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/>
                        <a:t>Outstanding</a:t>
                      </a:r>
                      <a:r>
                        <a:rPr lang="en-GB" sz="1100" dirty="0"/>
                        <a:t>: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2871776"/>
                  </a:ext>
                </a:extLst>
              </a:tr>
              <a:tr h="643801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3-5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/>
                        <a:t>To be able </a:t>
                      </a:r>
                      <a:r>
                        <a:rPr lang="en-GB" sz="1050" b="1" dirty="0"/>
                        <a:t>identify</a:t>
                      </a:r>
                      <a:r>
                        <a:rPr lang="en-GB" sz="1050" dirty="0"/>
                        <a:t> 2 areas of P,E &amp; S effects</a:t>
                      </a:r>
                    </a:p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/>
                        <a:t>To </a:t>
                      </a:r>
                      <a:r>
                        <a:rPr lang="en-GB" sz="1050" b="1" dirty="0"/>
                        <a:t>explain</a:t>
                      </a:r>
                      <a:r>
                        <a:rPr lang="en-GB" sz="1050" dirty="0"/>
                        <a:t> how some areas can reduce the health risks</a:t>
                      </a:r>
                    </a:p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617716"/>
                  </a:ext>
                </a:extLst>
              </a:tr>
              <a:tr h="643801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6+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/>
                        <a:t>To </a:t>
                      </a:r>
                      <a:r>
                        <a:rPr lang="en-GB" sz="1050" b="1" dirty="0"/>
                        <a:t>explain</a:t>
                      </a:r>
                      <a:r>
                        <a:rPr lang="en-GB" sz="1050" dirty="0"/>
                        <a:t> how some areas can reduce the health risks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dirty="0"/>
                        <a:t>TBT </a:t>
                      </a:r>
                      <a:r>
                        <a:rPr lang="en-GB" sz="1050" b="1" dirty="0"/>
                        <a:t>describe</a:t>
                      </a:r>
                      <a:r>
                        <a:rPr lang="en-GB" sz="1050" dirty="0"/>
                        <a:t> benefits of exercise and how they help in everyday life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7377536"/>
                  </a:ext>
                </a:extLst>
              </a:tr>
            </a:tbl>
          </a:graphicData>
        </a:graphic>
      </p:graphicFrame>
      <p:sp>
        <p:nvSpPr>
          <p:cNvPr id="14" name="Oval 13">
            <a:extLst>
              <a:ext uri="{FF2B5EF4-FFF2-40B4-BE49-F238E27FC236}">
                <a16:creationId xmlns:a16="http://schemas.microsoft.com/office/drawing/2014/main" id="{7082144A-F26D-4CDF-A962-759FE3A56212}"/>
              </a:ext>
            </a:extLst>
          </p:cNvPr>
          <p:cNvSpPr/>
          <p:nvPr/>
        </p:nvSpPr>
        <p:spPr>
          <a:xfrm>
            <a:off x="7942997" y="5174698"/>
            <a:ext cx="1903864" cy="89875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96F67D0-1E32-49D6-B397-35609A1C66F9}"/>
              </a:ext>
            </a:extLst>
          </p:cNvPr>
          <p:cNvSpPr/>
          <p:nvPr/>
        </p:nvSpPr>
        <p:spPr>
          <a:xfrm>
            <a:off x="9726411" y="5948039"/>
            <a:ext cx="2180711" cy="89875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8FA1EEE-E630-4D9E-8AB4-484413FD2FB0}"/>
              </a:ext>
            </a:extLst>
          </p:cNvPr>
          <p:cNvCxnSpPr>
            <a:cxnSpLocks/>
          </p:cNvCxnSpPr>
          <p:nvPr/>
        </p:nvCxnSpPr>
        <p:spPr>
          <a:xfrm>
            <a:off x="10400246" y="4737346"/>
            <a:ext cx="385267" cy="12106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C667D8F-31D6-4A58-99AD-8D17A9184F2D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360544" y="3956292"/>
            <a:ext cx="1962903" cy="12184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06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5" grpId="0" animBg="1"/>
      <p:bldP spid="14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232DAAC-B9A3-4A7E-91EA-1AC1D517FF7B}"/>
              </a:ext>
            </a:extLst>
          </p:cNvPr>
          <p:cNvSpPr/>
          <p:nvPr/>
        </p:nvSpPr>
        <p:spPr>
          <a:xfrm>
            <a:off x="123711" y="1109289"/>
            <a:ext cx="4715932" cy="56895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531DAE-8929-4880-B671-109D92D410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62" b="21545"/>
          <a:stretch/>
        </p:blipFill>
        <p:spPr>
          <a:xfrm>
            <a:off x="201560" y="39153"/>
            <a:ext cx="4638082" cy="8444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64F8C1-D1F4-4360-AA44-C2FF5089DC55}"/>
              </a:ext>
            </a:extLst>
          </p:cNvPr>
          <p:cNvSpPr txBox="1"/>
          <p:nvPr/>
        </p:nvSpPr>
        <p:spPr>
          <a:xfrm>
            <a:off x="5202837" y="2845266"/>
            <a:ext cx="6592249" cy="6189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+mj-lt"/>
                <a:cs typeface="Silom"/>
              </a:rPr>
              <a:t>which makes you feel better about yourself e.g. feel you have achieved something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F37B51-E17B-4FCB-8672-B2843FE5962E}"/>
              </a:ext>
            </a:extLst>
          </p:cNvPr>
          <p:cNvSpPr txBox="1"/>
          <p:nvPr/>
        </p:nvSpPr>
        <p:spPr>
          <a:xfrm>
            <a:off x="5254388" y="5730374"/>
            <a:ext cx="6421272" cy="6189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+mj-lt"/>
                <a:cs typeface="Silom"/>
              </a:rPr>
              <a:t>Competing against others / yourself can get you ready and more mentally strong when difficult times come</a:t>
            </a:r>
            <a:endParaRPr lang="en-US" i="1" dirty="0">
              <a:solidFill>
                <a:srgbClr val="000000"/>
              </a:solidFill>
              <a:latin typeface="+mj-lt"/>
              <a:cs typeface="Silom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44633A-6413-4170-A462-43486629F424}"/>
              </a:ext>
            </a:extLst>
          </p:cNvPr>
          <p:cNvSpPr txBox="1"/>
          <p:nvPr/>
        </p:nvSpPr>
        <p:spPr>
          <a:xfrm>
            <a:off x="5202837" y="1401227"/>
            <a:ext cx="6592249" cy="6189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+mj-lt"/>
                <a:cs typeface="Silom"/>
              </a:rPr>
              <a:t>by taking your mind off whatever is worrying you by making you feel happy. Preventing stress related illnesses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E33A99-A898-456E-A814-922DE7493D83}"/>
              </a:ext>
            </a:extLst>
          </p:cNvPr>
          <p:cNvSpPr txBox="1"/>
          <p:nvPr/>
        </p:nvSpPr>
        <p:spPr>
          <a:xfrm>
            <a:off x="5202836" y="3485056"/>
            <a:ext cx="6897033" cy="61891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+mj-lt"/>
                <a:cs typeface="Silom"/>
              </a:rPr>
              <a:t>The level of </a:t>
            </a:r>
            <a:r>
              <a:rPr lang="en-US" b="1" i="1" dirty="0">
                <a:solidFill>
                  <a:srgbClr val="000000"/>
                </a:solidFill>
                <a:latin typeface="+mj-lt"/>
                <a:cs typeface="Silom"/>
              </a:rPr>
              <a:t>endorphins</a:t>
            </a:r>
            <a:r>
              <a:rPr lang="en-US" dirty="0">
                <a:solidFill>
                  <a:srgbClr val="000000"/>
                </a:solidFill>
                <a:latin typeface="+mj-lt"/>
                <a:cs typeface="Silom"/>
              </a:rPr>
              <a:t> in your brain increases. </a:t>
            </a:r>
            <a:r>
              <a:rPr lang="en-US" i="1" dirty="0">
                <a:solidFill>
                  <a:srgbClr val="000000"/>
                </a:solidFill>
                <a:latin typeface="+mj-lt"/>
                <a:cs typeface="Silom"/>
              </a:rPr>
              <a:t>These make your feel good</a:t>
            </a:r>
            <a:r>
              <a:rPr lang="en-US" dirty="0">
                <a:solidFill>
                  <a:srgbClr val="000000"/>
                </a:solidFill>
                <a:latin typeface="+mj-lt"/>
                <a:cs typeface="Silom"/>
              </a:rPr>
              <a:t>,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4FC87B-0519-4010-B7D6-009135C3E0FD}"/>
              </a:ext>
            </a:extLst>
          </p:cNvPr>
          <p:cNvSpPr txBox="1"/>
          <p:nvPr/>
        </p:nvSpPr>
        <p:spPr>
          <a:xfrm>
            <a:off x="5171256" y="4173794"/>
            <a:ext cx="6897033" cy="89591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dirty="0">
                <a:solidFill>
                  <a:srgbClr val="000000"/>
                </a:solidFill>
                <a:latin typeface="+mj-lt"/>
                <a:cs typeface="Silom"/>
              </a:rPr>
              <a:t>Increased the level of </a:t>
            </a:r>
            <a:r>
              <a:rPr lang="en-US" b="1" i="1" dirty="0">
                <a:solidFill>
                  <a:srgbClr val="000000"/>
                </a:solidFill>
                <a:latin typeface="+mj-lt"/>
                <a:cs typeface="Silom"/>
              </a:rPr>
              <a:t>serotonin (feel good </a:t>
            </a:r>
            <a:r>
              <a:rPr lang="en-US" b="1" i="1" dirty="0" err="1">
                <a:solidFill>
                  <a:srgbClr val="000000"/>
                </a:solidFill>
                <a:latin typeface="+mj-lt"/>
                <a:cs typeface="Silom"/>
              </a:rPr>
              <a:t>molicule</a:t>
            </a:r>
            <a:r>
              <a:rPr lang="en-US" b="1" i="1" dirty="0">
                <a:solidFill>
                  <a:srgbClr val="000000"/>
                </a:solidFill>
                <a:latin typeface="+mj-lt"/>
                <a:cs typeface="Silom"/>
              </a:rPr>
              <a:t>)</a:t>
            </a:r>
            <a:r>
              <a:rPr lang="en-US" dirty="0">
                <a:solidFill>
                  <a:srgbClr val="000000"/>
                </a:solidFill>
                <a:latin typeface="+mj-lt"/>
                <a:cs typeface="Silom"/>
              </a:rPr>
              <a:t> in your brain. This may help </a:t>
            </a:r>
            <a:r>
              <a:rPr lang="en-US" b="1" i="1" dirty="0">
                <a:solidFill>
                  <a:srgbClr val="000000"/>
                </a:solidFill>
                <a:latin typeface="+mj-lt"/>
                <a:cs typeface="Silom"/>
              </a:rPr>
              <a:t>reduce mental illness</a:t>
            </a:r>
            <a:r>
              <a:rPr lang="en-US" dirty="0">
                <a:solidFill>
                  <a:srgbClr val="000000"/>
                </a:solidFill>
                <a:latin typeface="+mj-lt"/>
                <a:cs typeface="Silom"/>
              </a:rPr>
              <a:t> as low levels of serotonin are connected with depression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681F1FD-78DC-43BE-A7A8-2C072F1E4F45}"/>
              </a:ext>
            </a:extLst>
          </p:cNvPr>
          <p:cNvSpPr txBox="1"/>
          <p:nvPr/>
        </p:nvSpPr>
        <p:spPr>
          <a:xfrm>
            <a:off x="207945" y="769892"/>
            <a:ext cx="4697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Taking part in sport can have emotional benefits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0770DB-AF8B-43E7-9FF0-BAE1BF929D59}"/>
              </a:ext>
            </a:extLst>
          </p:cNvPr>
          <p:cNvSpPr txBox="1"/>
          <p:nvPr/>
        </p:nvSpPr>
        <p:spPr>
          <a:xfrm>
            <a:off x="239140" y="2412374"/>
            <a:ext cx="4280531" cy="803584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2400" b="1" i="1" dirty="0">
                <a:solidFill>
                  <a:srgbClr val="000000"/>
                </a:solidFill>
                <a:latin typeface="+mj-lt"/>
                <a:cs typeface="Silom"/>
              </a:rPr>
              <a:t>Increased self esteem </a:t>
            </a:r>
            <a:r>
              <a:rPr lang="en-US" sz="2400" b="1" dirty="0">
                <a:solidFill>
                  <a:srgbClr val="000000"/>
                </a:solidFill>
                <a:latin typeface="+mj-lt"/>
                <a:cs typeface="Silom"/>
              </a:rPr>
              <a:t>(opinion of yourself) and confidence</a:t>
            </a:r>
            <a:endParaRPr lang="en-US" sz="2400" dirty="0">
              <a:solidFill>
                <a:srgbClr val="000000"/>
              </a:solidFill>
              <a:latin typeface="+mj-lt"/>
              <a:cs typeface="Silom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7B9308-B09F-4787-9513-73D81EE17EE8}"/>
              </a:ext>
            </a:extLst>
          </p:cNvPr>
          <p:cNvSpPr txBox="1"/>
          <p:nvPr/>
        </p:nvSpPr>
        <p:spPr>
          <a:xfrm>
            <a:off x="263376" y="5520544"/>
            <a:ext cx="4390791" cy="803584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2400" dirty="0">
                <a:solidFill>
                  <a:srgbClr val="000000"/>
                </a:solidFill>
                <a:latin typeface="+mj-lt"/>
                <a:cs typeface="Silom"/>
              </a:rPr>
              <a:t>improve your </a:t>
            </a:r>
            <a:r>
              <a:rPr lang="en-US" sz="2400" i="1" dirty="0">
                <a:solidFill>
                  <a:srgbClr val="000000"/>
                </a:solidFill>
                <a:latin typeface="+mj-lt"/>
                <a:cs typeface="Silom"/>
              </a:rPr>
              <a:t>ability to deal with pressure and mange emotions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95B5A05-8EDD-4F32-A38D-FBC5DD1CD12E}"/>
              </a:ext>
            </a:extLst>
          </p:cNvPr>
          <p:cNvSpPr txBox="1"/>
          <p:nvPr/>
        </p:nvSpPr>
        <p:spPr>
          <a:xfrm>
            <a:off x="214372" y="1405617"/>
            <a:ext cx="4230997" cy="434252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2400" b="1" i="1" dirty="0">
                <a:solidFill>
                  <a:srgbClr val="000000"/>
                </a:solidFill>
                <a:latin typeface="+mj-lt"/>
                <a:cs typeface="Silom"/>
              </a:rPr>
              <a:t>relieve stress</a:t>
            </a:r>
            <a:endParaRPr lang="en-US" sz="2400" dirty="0">
              <a:solidFill>
                <a:srgbClr val="000000"/>
              </a:solidFill>
              <a:latin typeface="+mj-lt"/>
              <a:cs typeface="Silom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0D23C6-18D9-4CE6-A928-81B15A8C9642}"/>
              </a:ext>
            </a:extLst>
          </p:cNvPr>
          <p:cNvSpPr txBox="1"/>
          <p:nvPr/>
        </p:nvSpPr>
        <p:spPr>
          <a:xfrm>
            <a:off x="239140" y="3335370"/>
            <a:ext cx="4321780" cy="434252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2400" dirty="0">
                <a:solidFill>
                  <a:srgbClr val="000000"/>
                </a:solidFill>
                <a:latin typeface="+mj-lt"/>
                <a:cs typeface="Silom"/>
              </a:rPr>
              <a:t>Reducing the risk of </a:t>
            </a:r>
            <a:r>
              <a:rPr lang="en-US" sz="2400" b="1" i="1" dirty="0">
                <a:solidFill>
                  <a:srgbClr val="000000"/>
                </a:solidFill>
                <a:latin typeface="+mj-lt"/>
                <a:cs typeface="Silom"/>
              </a:rPr>
              <a:t>mental illness</a:t>
            </a:r>
            <a:endParaRPr lang="en-US" sz="2400" dirty="0">
              <a:solidFill>
                <a:srgbClr val="000000"/>
              </a:solidFill>
              <a:latin typeface="+mj-lt"/>
              <a:cs typeface="Silom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C96137F-7582-4F08-A9B8-72FF15D0A496}"/>
              </a:ext>
            </a:extLst>
          </p:cNvPr>
          <p:cNvSpPr txBox="1"/>
          <p:nvPr/>
        </p:nvSpPr>
        <p:spPr>
          <a:xfrm>
            <a:off x="239140" y="3940996"/>
            <a:ext cx="4321780" cy="803584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2400" dirty="0">
                <a:solidFill>
                  <a:srgbClr val="000000"/>
                </a:solidFill>
                <a:latin typeface="+mj-lt"/>
                <a:cs typeface="Silom"/>
              </a:rPr>
              <a:t>Increased the level of </a:t>
            </a:r>
            <a:r>
              <a:rPr lang="en-US" sz="2400" b="1" i="1" dirty="0">
                <a:solidFill>
                  <a:srgbClr val="000000"/>
                </a:solidFill>
                <a:latin typeface="+mj-lt"/>
                <a:cs typeface="Silom"/>
              </a:rPr>
              <a:t>serotonin</a:t>
            </a:r>
            <a:r>
              <a:rPr lang="en-US" sz="2400" dirty="0">
                <a:solidFill>
                  <a:srgbClr val="000000"/>
                </a:solidFill>
                <a:latin typeface="+mj-lt"/>
                <a:cs typeface="Silom"/>
              </a:rPr>
              <a:t> to reduce depression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7E621D3-38B1-4E8C-91F9-2D73584C3430}"/>
              </a:ext>
            </a:extLst>
          </p:cNvPr>
          <p:cNvCxnSpPr>
            <a:cxnSpLocks/>
          </p:cNvCxnSpPr>
          <p:nvPr/>
        </p:nvCxnSpPr>
        <p:spPr>
          <a:xfrm>
            <a:off x="4502381" y="1629567"/>
            <a:ext cx="66887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36F8545-CE1E-4E21-ACDD-FD641C42EEC1}"/>
              </a:ext>
            </a:extLst>
          </p:cNvPr>
          <p:cNvCxnSpPr>
            <a:cxnSpLocks/>
          </p:cNvCxnSpPr>
          <p:nvPr/>
        </p:nvCxnSpPr>
        <p:spPr>
          <a:xfrm>
            <a:off x="4505205" y="2825728"/>
            <a:ext cx="609039" cy="50964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FECD419-912A-4B9F-989C-F48C7C8FFE46}"/>
              </a:ext>
            </a:extLst>
          </p:cNvPr>
          <p:cNvCxnSpPr>
            <a:cxnSpLocks/>
          </p:cNvCxnSpPr>
          <p:nvPr/>
        </p:nvCxnSpPr>
        <p:spPr>
          <a:xfrm>
            <a:off x="4505205" y="3506462"/>
            <a:ext cx="66887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9DD7486-71AC-43BA-A839-7D1A1B721C18}"/>
              </a:ext>
            </a:extLst>
          </p:cNvPr>
          <p:cNvCxnSpPr>
            <a:cxnSpLocks/>
          </p:cNvCxnSpPr>
          <p:nvPr/>
        </p:nvCxnSpPr>
        <p:spPr>
          <a:xfrm flipV="1">
            <a:off x="4519671" y="3794515"/>
            <a:ext cx="594573" cy="54827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74FB933-CE4D-498E-9ED8-3418978E14C5}"/>
              </a:ext>
            </a:extLst>
          </p:cNvPr>
          <p:cNvCxnSpPr>
            <a:cxnSpLocks/>
          </p:cNvCxnSpPr>
          <p:nvPr/>
        </p:nvCxnSpPr>
        <p:spPr>
          <a:xfrm>
            <a:off x="4621398" y="5971830"/>
            <a:ext cx="66887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BB15E39-8FA4-4DF1-8564-D7B08762E6EF}"/>
              </a:ext>
            </a:extLst>
          </p:cNvPr>
          <p:cNvSpPr txBox="1"/>
          <p:nvPr/>
        </p:nvSpPr>
        <p:spPr>
          <a:xfrm>
            <a:off x="5587180" y="216320"/>
            <a:ext cx="5572907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Challenge - Answers</a:t>
            </a:r>
          </a:p>
        </p:txBody>
      </p:sp>
    </p:spTree>
    <p:extLst>
      <p:ext uri="{BB962C8B-B14F-4D97-AF65-F5344CB8AC3E}">
        <p14:creationId xmlns:p14="http://schemas.microsoft.com/office/powerpoint/2010/main" val="49683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115398-A807-4BD3-A2DE-2F142F1CCAF3}"/>
              </a:ext>
            </a:extLst>
          </p:cNvPr>
          <p:cNvSpPr txBox="1"/>
          <p:nvPr/>
        </p:nvSpPr>
        <p:spPr>
          <a:xfrm>
            <a:off x="220338" y="130747"/>
            <a:ext cx="11847952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/>
              <a:t>Exam Question: </a:t>
            </a:r>
          </a:p>
          <a:p>
            <a:r>
              <a:rPr lang="en-GB" sz="2400" dirty="0"/>
              <a:t>Callum has exams coming up but decides to continue playing football justify why this is a good idea(2)</a:t>
            </a:r>
          </a:p>
        </p:txBody>
      </p:sp>
    </p:spTree>
    <p:extLst>
      <p:ext uri="{BB962C8B-B14F-4D97-AF65-F5344CB8AC3E}">
        <p14:creationId xmlns:p14="http://schemas.microsoft.com/office/powerpoint/2010/main" val="336682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470CA0-5C43-40A1-B0FB-D3A34106C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152" y="2361064"/>
            <a:ext cx="4953591" cy="128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579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llout: Right Arrow 14">
            <a:extLst>
              <a:ext uri="{FF2B5EF4-FFF2-40B4-BE49-F238E27FC236}">
                <a16:creationId xmlns:a16="http://schemas.microsoft.com/office/drawing/2014/main" id="{34A0EFC2-7276-4A42-88A8-BEC219B549F9}"/>
              </a:ext>
            </a:extLst>
          </p:cNvPr>
          <p:cNvSpPr/>
          <p:nvPr/>
        </p:nvSpPr>
        <p:spPr>
          <a:xfrm>
            <a:off x="49090" y="1175710"/>
            <a:ext cx="5676146" cy="5561163"/>
          </a:xfrm>
          <a:prstGeom prst="rightArrowCallout">
            <a:avLst>
              <a:gd name="adj1" fmla="val 16313"/>
              <a:gd name="adj2" fmla="val 21070"/>
              <a:gd name="adj3" fmla="val 17037"/>
              <a:gd name="adj4" fmla="val 772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C99D48-AEC0-41A0-B813-D77B97E6FB3E}"/>
              </a:ext>
            </a:extLst>
          </p:cNvPr>
          <p:cNvSpPr txBox="1"/>
          <p:nvPr/>
        </p:nvSpPr>
        <p:spPr>
          <a:xfrm>
            <a:off x="6418053" y="2238548"/>
            <a:ext cx="52333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Exercise Reduces the risk of long term Social health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81B29E7-68F4-4798-8741-6CF19095608B}"/>
              </a:ext>
            </a:extLst>
          </p:cNvPr>
          <p:cNvSpPr txBox="1"/>
          <p:nvPr/>
        </p:nvSpPr>
        <p:spPr>
          <a:xfrm>
            <a:off x="7876638" y="3660128"/>
            <a:ext cx="2523608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Challenge - How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504E69-8295-4BD2-948F-DF12B7247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43" y="75456"/>
            <a:ext cx="5023605" cy="11002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0BE3EB-1F32-4718-80F4-47016324F05A}"/>
              </a:ext>
            </a:extLst>
          </p:cNvPr>
          <p:cNvSpPr txBox="1"/>
          <p:nvPr/>
        </p:nvSpPr>
        <p:spPr>
          <a:xfrm>
            <a:off x="220021" y="1468607"/>
            <a:ext cx="3669922" cy="372696"/>
          </a:xfrm>
          <a:prstGeom prst="rect">
            <a:avLst/>
          </a:prstGeom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2000" b="1" i="1" dirty="0">
                <a:solidFill>
                  <a:srgbClr val="000000"/>
                </a:solidFill>
                <a:latin typeface="+mj-lt"/>
                <a:cs typeface="Silom"/>
              </a:rPr>
              <a:t>help you make friends</a:t>
            </a:r>
            <a:endParaRPr lang="en-US" sz="2000" dirty="0">
              <a:solidFill>
                <a:srgbClr val="000000"/>
              </a:solidFill>
              <a:latin typeface="+mj-lt"/>
              <a:cs typeface="Silo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5020D4-65C5-44DE-85D2-3E79833AB649}"/>
              </a:ext>
            </a:extLst>
          </p:cNvPr>
          <p:cNvSpPr txBox="1"/>
          <p:nvPr/>
        </p:nvSpPr>
        <p:spPr>
          <a:xfrm>
            <a:off x="360830" y="5601501"/>
            <a:ext cx="3643541" cy="680473"/>
          </a:xfrm>
          <a:prstGeom prst="rect">
            <a:avLst/>
          </a:prstGeom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2000" dirty="0">
                <a:solidFill>
                  <a:srgbClr val="000000"/>
                </a:solidFill>
                <a:latin typeface="+mj-lt"/>
                <a:cs typeface="Silom"/>
              </a:rPr>
              <a:t>Makes you </a:t>
            </a:r>
            <a:r>
              <a:rPr lang="en-US" sz="2000" b="1" i="1" dirty="0" err="1">
                <a:solidFill>
                  <a:srgbClr val="000000"/>
                </a:solidFill>
                <a:latin typeface="+mj-lt"/>
                <a:cs typeface="Silom"/>
              </a:rPr>
              <a:t>socialises</a:t>
            </a:r>
            <a:r>
              <a:rPr lang="en-US" sz="2000" b="1" i="1" dirty="0">
                <a:solidFill>
                  <a:srgbClr val="000000"/>
                </a:solidFill>
                <a:latin typeface="+mj-lt"/>
                <a:cs typeface="Silom"/>
              </a:rPr>
              <a:t> with your current friends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3AF820-8FA0-4608-A3EA-3A7ADAA3776C}"/>
              </a:ext>
            </a:extLst>
          </p:cNvPr>
          <p:cNvSpPr txBox="1"/>
          <p:nvPr/>
        </p:nvSpPr>
        <p:spPr>
          <a:xfrm>
            <a:off x="246402" y="2429813"/>
            <a:ext cx="3643541" cy="988250"/>
          </a:xfrm>
          <a:prstGeom prst="rect">
            <a:avLst/>
          </a:prstGeom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2000" dirty="0">
                <a:solidFill>
                  <a:srgbClr val="000000"/>
                </a:solidFill>
                <a:latin typeface="+mj-lt"/>
                <a:cs typeface="Silom"/>
              </a:rPr>
              <a:t>Improve </a:t>
            </a:r>
            <a:r>
              <a:rPr lang="en-US" sz="2000" b="1" i="1" dirty="0">
                <a:solidFill>
                  <a:srgbClr val="000000"/>
                </a:solidFill>
                <a:latin typeface="+mj-lt"/>
                <a:cs typeface="Silom"/>
              </a:rPr>
              <a:t>teamwork, which improves how you cooperate</a:t>
            </a:r>
            <a:r>
              <a:rPr lang="en-US" sz="2000" dirty="0">
                <a:solidFill>
                  <a:srgbClr val="000000"/>
                </a:solidFill>
                <a:latin typeface="+mj-lt"/>
                <a:cs typeface="Silom"/>
              </a:rPr>
              <a:t> and work with others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215C3D-E2D4-4A36-AF69-256D1419C055}"/>
              </a:ext>
            </a:extLst>
          </p:cNvPr>
          <p:cNvSpPr txBox="1"/>
          <p:nvPr/>
        </p:nvSpPr>
        <p:spPr>
          <a:xfrm>
            <a:off x="268285" y="4175014"/>
            <a:ext cx="3626155" cy="680473"/>
          </a:xfrm>
          <a:prstGeom prst="rect">
            <a:avLst/>
          </a:prstGeom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2000" b="1" i="1" dirty="0">
                <a:solidFill>
                  <a:srgbClr val="000000"/>
                </a:solidFill>
                <a:latin typeface="+mj-lt"/>
                <a:cs typeface="Silom"/>
              </a:rPr>
              <a:t>Being part of a team will help you feel more involved</a:t>
            </a:r>
            <a:r>
              <a:rPr lang="en-US" sz="2000" dirty="0">
                <a:solidFill>
                  <a:srgbClr val="000000"/>
                </a:solidFill>
                <a:latin typeface="+mj-lt"/>
                <a:cs typeface="Silom"/>
              </a:rPr>
              <a:t> in society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5CE8E2-A561-4DFF-BB10-95880FA382BB}"/>
              </a:ext>
            </a:extLst>
          </p:cNvPr>
          <p:cNvSpPr txBox="1"/>
          <p:nvPr/>
        </p:nvSpPr>
        <p:spPr>
          <a:xfrm>
            <a:off x="7876638" y="3660128"/>
            <a:ext cx="2523608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b="1" u="sng" dirty="0"/>
              <a:t>Challenge</a:t>
            </a:r>
            <a:r>
              <a:rPr lang="en-GB" sz="3200" dirty="0"/>
              <a:t> - How</a:t>
            </a:r>
          </a:p>
        </p:txBody>
      </p:sp>
      <p:graphicFrame>
        <p:nvGraphicFramePr>
          <p:cNvPr id="14" name="Table 16">
            <a:extLst>
              <a:ext uri="{FF2B5EF4-FFF2-40B4-BE49-F238E27FC236}">
                <a16:creationId xmlns:a16="http://schemas.microsoft.com/office/drawing/2014/main" id="{0F3562F6-52F0-417D-9A66-E7DE72741B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883866"/>
              </p:ext>
            </p:extLst>
          </p:nvPr>
        </p:nvGraphicFramePr>
        <p:xfrm>
          <a:off x="7516483" y="5174698"/>
          <a:ext cx="4390640" cy="15466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6039">
                  <a:extLst>
                    <a:ext uri="{9D8B030D-6E8A-4147-A177-3AD203B41FA5}">
                      <a16:colId xmlns:a16="http://schemas.microsoft.com/office/drawing/2014/main" val="189267376"/>
                    </a:ext>
                  </a:extLst>
                </a:gridCol>
                <a:gridCol w="1826679">
                  <a:extLst>
                    <a:ext uri="{9D8B030D-6E8A-4147-A177-3AD203B41FA5}">
                      <a16:colId xmlns:a16="http://schemas.microsoft.com/office/drawing/2014/main" val="2291668501"/>
                    </a:ext>
                  </a:extLst>
                </a:gridCol>
                <a:gridCol w="2027922">
                  <a:extLst>
                    <a:ext uri="{9D8B030D-6E8A-4147-A177-3AD203B41FA5}">
                      <a16:colId xmlns:a16="http://schemas.microsoft.com/office/drawing/2014/main" val="2640607715"/>
                    </a:ext>
                  </a:extLst>
                </a:gridCol>
              </a:tblGrid>
              <a:tr h="214838">
                <a:tc>
                  <a:txBody>
                    <a:bodyPr/>
                    <a:lstStyle/>
                    <a:p>
                      <a:endParaRPr lang="en-GB" sz="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/>
                        <a:t>Good</a:t>
                      </a:r>
                      <a:r>
                        <a:rPr lang="en-GB" sz="1100" dirty="0"/>
                        <a:t>: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1" dirty="0"/>
                        <a:t>Outstanding</a:t>
                      </a:r>
                      <a:r>
                        <a:rPr lang="en-GB" sz="1100" dirty="0"/>
                        <a:t>: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2871776"/>
                  </a:ext>
                </a:extLst>
              </a:tr>
              <a:tr h="643801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3-5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/>
                        <a:t>To be able </a:t>
                      </a:r>
                      <a:r>
                        <a:rPr lang="en-GB" sz="1050" b="1" dirty="0"/>
                        <a:t>identify</a:t>
                      </a:r>
                      <a:r>
                        <a:rPr lang="en-GB" sz="1050" dirty="0"/>
                        <a:t> 2 areas of P,E &amp; S effects</a:t>
                      </a:r>
                    </a:p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/>
                        <a:t>To </a:t>
                      </a:r>
                      <a:r>
                        <a:rPr lang="en-GB" sz="1050" b="1" dirty="0"/>
                        <a:t>explain</a:t>
                      </a:r>
                      <a:r>
                        <a:rPr lang="en-GB" sz="1050" dirty="0"/>
                        <a:t> how some areas can reduce the health risks</a:t>
                      </a:r>
                    </a:p>
                    <a:p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617716"/>
                  </a:ext>
                </a:extLst>
              </a:tr>
              <a:tr h="643801">
                <a:tc>
                  <a:txBody>
                    <a:bodyPr/>
                    <a:lstStyle/>
                    <a:p>
                      <a:pPr algn="ctr"/>
                      <a:r>
                        <a:rPr lang="en-GB" sz="1100" dirty="0"/>
                        <a:t>6+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dirty="0"/>
                        <a:t>To </a:t>
                      </a:r>
                      <a:r>
                        <a:rPr lang="en-GB" sz="1050" b="1" dirty="0"/>
                        <a:t>explain</a:t>
                      </a:r>
                      <a:r>
                        <a:rPr lang="en-GB" sz="1050" dirty="0"/>
                        <a:t> how some areas can reduce the health risks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dirty="0"/>
                        <a:t>TBT </a:t>
                      </a:r>
                      <a:r>
                        <a:rPr lang="en-GB" sz="1050" b="1" dirty="0"/>
                        <a:t>describe</a:t>
                      </a:r>
                      <a:r>
                        <a:rPr lang="en-GB" sz="1050" dirty="0"/>
                        <a:t> benefits of exercise and how they help in everyday life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7377536"/>
                  </a:ext>
                </a:extLst>
              </a:tr>
            </a:tbl>
          </a:graphicData>
        </a:graphic>
      </p:graphicFrame>
      <p:sp>
        <p:nvSpPr>
          <p:cNvPr id="16" name="Oval 15">
            <a:extLst>
              <a:ext uri="{FF2B5EF4-FFF2-40B4-BE49-F238E27FC236}">
                <a16:creationId xmlns:a16="http://schemas.microsoft.com/office/drawing/2014/main" id="{A1BC4AA4-568F-45B9-BEA2-67A7223C14A6}"/>
              </a:ext>
            </a:extLst>
          </p:cNvPr>
          <p:cNvSpPr/>
          <p:nvPr/>
        </p:nvSpPr>
        <p:spPr>
          <a:xfrm>
            <a:off x="7942997" y="5174698"/>
            <a:ext cx="1903864" cy="89875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874D4E5-1D86-46F6-B982-6383AEAC4CE7}"/>
              </a:ext>
            </a:extLst>
          </p:cNvPr>
          <p:cNvSpPr/>
          <p:nvPr/>
        </p:nvSpPr>
        <p:spPr>
          <a:xfrm>
            <a:off x="9726411" y="5948039"/>
            <a:ext cx="2180711" cy="89875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7720726-C6D1-4DC7-90EA-C008FAC51DBF}"/>
              </a:ext>
            </a:extLst>
          </p:cNvPr>
          <p:cNvCxnSpPr>
            <a:cxnSpLocks/>
          </p:cNvCxnSpPr>
          <p:nvPr/>
        </p:nvCxnSpPr>
        <p:spPr>
          <a:xfrm>
            <a:off x="10400246" y="4737346"/>
            <a:ext cx="385267" cy="12106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D248ED7-8BA0-4353-809B-A2B90900F0E5}"/>
              </a:ext>
            </a:extLst>
          </p:cNvPr>
          <p:cNvCxnSpPr>
            <a:cxnSpLocks/>
            <a:stCxn id="15" idx="3"/>
          </p:cNvCxnSpPr>
          <p:nvPr/>
        </p:nvCxnSpPr>
        <p:spPr>
          <a:xfrm>
            <a:off x="5725236" y="3956292"/>
            <a:ext cx="2598211" cy="12184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37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  <p:bldP spid="16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30C79080-4B53-45D4-B940-C3B2741AC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9045" y="106839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6511FB6E-D86E-4AC7-BE86-450D8ABD4A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3344101"/>
              </p:ext>
            </p:extLst>
          </p:nvPr>
        </p:nvGraphicFramePr>
        <p:xfrm>
          <a:off x="0" y="73286"/>
          <a:ext cx="12192000" cy="66146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71397">
                  <a:extLst>
                    <a:ext uri="{9D8B030D-6E8A-4147-A177-3AD203B41FA5}">
                      <a16:colId xmlns:a16="http://schemas.microsoft.com/office/drawing/2014/main" val="4293497513"/>
                    </a:ext>
                  </a:extLst>
                </a:gridCol>
                <a:gridCol w="5620603">
                  <a:extLst>
                    <a:ext uri="{9D8B030D-6E8A-4147-A177-3AD203B41FA5}">
                      <a16:colId xmlns:a16="http://schemas.microsoft.com/office/drawing/2014/main" val="3994621705"/>
                    </a:ext>
                  </a:extLst>
                </a:gridCol>
              </a:tblGrid>
              <a:tr h="337993"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COMPONENT 2 - OVERVIEW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GB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8990321"/>
                  </a:ext>
                </a:extLst>
              </a:tr>
              <a:tr h="1168894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1" dirty="0">
                          <a:effectLst/>
                        </a:rPr>
                        <a:t>Physical health</a:t>
                      </a:r>
                      <a:r>
                        <a:rPr lang="en-GB" sz="1050" dirty="0">
                          <a:effectLst/>
                        </a:rPr>
                        <a:t>: how increasing physical ability, through improving components of fitness can improve health/reduce health risks and how these benefits are achieve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1" dirty="0">
                          <a:effectLst/>
                        </a:rPr>
                        <a:t>Emotional health</a:t>
                      </a:r>
                      <a:r>
                        <a:rPr lang="en-GB" sz="1050" dirty="0">
                          <a:effectLst/>
                        </a:rPr>
                        <a:t>: how participation in physical activity and sport can improve emotional/psychological health and how these benefits are achieved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050" b="1" dirty="0">
                          <a:effectLst/>
                        </a:rPr>
                        <a:t>Social health</a:t>
                      </a:r>
                      <a:r>
                        <a:rPr lang="en-GB" sz="1050" dirty="0">
                          <a:effectLst/>
                        </a:rPr>
                        <a:t>: how participation in physical activity and sport can improve social health and how these benefits are achieve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50" dirty="0">
                          <a:effectLst/>
                        </a:rPr>
                        <a:t>Impact of fitness on well-being: positive and negative health effects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050" dirty="0">
                          <a:effectLst/>
                        </a:rPr>
                        <a:t>The use of </a:t>
                      </a:r>
                      <a:r>
                        <a:rPr lang="en-GB" sz="1050" b="1" dirty="0">
                          <a:effectLst/>
                        </a:rPr>
                        <a:t>goal setting </a:t>
                      </a:r>
                      <a:r>
                        <a:rPr lang="en-GB" sz="1050" dirty="0">
                          <a:effectLst/>
                        </a:rPr>
                        <a:t>to improve and/or optimise performance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050" dirty="0">
                          <a:effectLst/>
                        </a:rPr>
                        <a:t>Principles of </a:t>
                      </a:r>
                      <a:r>
                        <a:rPr lang="en-GB" sz="1050" b="1" dirty="0">
                          <a:effectLst/>
                        </a:rPr>
                        <a:t>SMART</a:t>
                      </a:r>
                      <a:r>
                        <a:rPr lang="en-GB" sz="1050" dirty="0">
                          <a:effectLst/>
                        </a:rPr>
                        <a:t> targets (specific, </a:t>
                      </a:r>
                      <a:r>
                        <a:rPr lang="en-GB" sz="1050" dirty="0" err="1">
                          <a:effectLst/>
                        </a:rPr>
                        <a:t>measureable</a:t>
                      </a:r>
                      <a:r>
                        <a:rPr lang="en-GB" sz="1050" dirty="0">
                          <a:effectLst/>
                        </a:rPr>
                        <a:t>, achievable, realistic, time-bound) and the value of each principle in improving and/or optimising performance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050" dirty="0">
                          <a:effectLst/>
                        </a:rPr>
                        <a:t>Setting and reviewing targets to improve and/or optimise</a:t>
                      </a:r>
                      <a:endParaRPr lang="en-GB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8666962"/>
                  </a:ext>
                </a:extLst>
              </a:tr>
              <a:tr h="1168894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50" dirty="0">
                          <a:effectLst/>
                        </a:rPr>
                        <a:t>How to promote personal health through an understanding of the importance of designing, developing, monitoring and evaluating </a:t>
                      </a:r>
                      <a:r>
                        <a:rPr lang="en-GB" sz="1050" b="1" dirty="0">
                          <a:effectLst/>
                        </a:rPr>
                        <a:t>a personal exercise programme </a:t>
                      </a:r>
                      <a:r>
                        <a:rPr lang="en-GB" sz="1050" dirty="0">
                          <a:effectLst/>
                        </a:rPr>
                        <a:t>to meet the specific needs of the individual</a:t>
                      </a:r>
                      <a:endParaRPr lang="en-GB" sz="105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50" b="1" dirty="0">
                          <a:effectLst/>
                        </a:rPr>
                        <a:t>Lifestyle choices</a:t>
                      </a:r>
                      <a:r>
                        <a:rPr lang="en-GB" sz="1050" dirty="0">
                          <a:effectLst/>
                        </a:rPr>
                        <a:t> in relation to</a:t>
                      </a:r>
                      <a:r>
                        <a:rPr lang="en-GB" sz="1050" i="1" dirty="0">
                          <a:effectLst/>
                        </a:rPr>
                        <a:t>: diet, activity level, work/rest/sleep balance, and recreational drugs (alcohol, nicotine)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50" i="1" dirty="0">
                          <a:effectLst/>
                        </a:rPr>
                        <a:t>Positive and negative impact of lifestyle choices </a:t>
                      </a:r>
                      <a:r>
                        <a:rPr lang="en-GB" sz="1050" dirty="0">
                          <a:effectLst/>
                        </a:rPr>
                        <a:t>on health, fitness and well-being, e.g. the negative effects of smoking (bronchitis, lung cancer)</a:t>
                      </a:r>
                      <a:endParaRPr lang="en-GB" sz="105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050" dirty="0">
                          <a:effectLst/>
                        </a:rPr>
                        <a:t>Types of </a:t>
                      </a:r>
                      <a:r>
                        <a:rPr lang="en-GB" sz="1050" b="1" dirty="0">
                          <a:effectLst/>
                        </a:rPr>
                        <a:t>guidance</a:t>
                      </a:r>
                      <a:r>
                        <a:rPr lang="en-GB" sz="1050" dirty="0">
                          <a:effectLst/>
                        </a:rPr>
                        <a:t> to optimise performance: visual, verbal, manual and mechanical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050" dirty="0">
                          <a:effectLst/>
                        </a:rPr>
                        <a:t> Advantages and disadvantages of each type of guidance and its appropriateness in a variety of sporting contexts when used with performers of different skill levels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050" dirty="0">
                          <a:effectLst/>
                        </a:rPr>
                        <a:t>Types of </a:t>
                      </a:r>
                      <a:r>
                        <a:rPr lang="en-GB" sz="1050" b="1" dirty="0">
                          <a:effectLst/>
                        </a:rPr>
                        <a:t>feedback</a:t>
                      </a:r>
                      <a:r>
                        <a:rPr lang="en-GB" sz="1050" dirty="0">
                          <a:effectLst/>
                        </a:rPr>
                        <a:t> to optimise performance: intrinsic, extrinsic, concurrent, terminal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5112880"/>
                  </a:ext>
                </a:extLst>
              </a:tr>
              <a:tr h="859067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050" dirty="0">
                          <a:effectLst/>
                        </a:rPr>
                        <a:t>1.2.1 </a:t>
                      </a:r>
                      <a:r>
                        <a:rPr lang="en-GB" sz="1050" b="1" dirty="0">
                          <a:effectLst/>
                        </a:rPr>
                        <a:t>A sedentary lifestyle </a:t>
                      </a:r>
                      <a:r>
                        <a:rPr lang="en-GB" sz="1050" dirty="0">
                          <a:effectLst/>
                        </a:rPr>
                        <a:t>and its consequences: </a:t>
                      </a:r>
                      <a:r>
                        <a:rPr lang="en-GB" sz="1050" i="1" dirty="0">
                          <a:effectLst/>
                        </a:rPr>
                        <a:t>overweight, overfat, obese, increased risk to long-term health, e.g. depression, coronary heart disease, high blood pressure, diabetes, increased risk of osteoporosis, loss of muscle tone, posture, impact on components of fitness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050" dirty="0">
                          <a:effectLst/>
                        </a:rPr>
                        <a:t>1.2.2 Interpretation and analysis of graphical representation of data associated with trends in physical health issues</a:t>
                      </a:r>
                      <a:endParaRPr lang="en-GB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050" b="1" dirty="0">
                          <a:effectLst/>
                        </a:rPr>
                        <a:t>Participation rates </a:t>
                      </a:r>
                      <a:r>
                        <a:rPr lang="en-GB" sz="1050" dirty="0">
                          <a:effectLst/>
                        </a:rPr>
                        <a:t>in physical activity and sports and the impact on participation rates considering the following personal factors: gender, age, socio-economic group, ethnicity, disability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3611894"/>
                  </a:ext>
                </a:extLst>
              </a:tr>
              <a:tr h="1168894"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050" dirty="0">
                          <a:effectLst/>
                        </a:rPr>
                        <a:t>The nutritional requirements and ratio of nutrients for a </a:t>
                      </a:r>
                      <a:r>
                        <a:rPr lang="en-GB" sz="1050" b="1" dirty="0">
                          <a:effectLst/>
                        </a:rPr>
                        <a:t>balanced diet</a:t>
                      </a:r>
                      <a:r>
                        <a:rPr lang="en-GB" sz="1050" dirty="0">
                          <a:effectLst/>
                        </a:rPr>
                        <a:t> to maintain a healthy lifestyle and optimise specific performances in physical activity and sport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050" dirty="0">
                          <a:effectLst/>
                        </a:rPr>
                        <a:t>The role and importance of </a:t>
                      </a:r>
                      <a:r>
                        <a:rPr lang="en-GB" sz="1050" i="1" dirty="0">
                          <a:effectLst/>
                        </a:rPr>
                        <a:t>macronutrients (carbohydrates, proteins and fats</a:t>
                      </a:r>
                      <a:r>
                        <a:rPr lang="en-GB" sz="1050" dirty="0">
                          <a:effectLst/>
                        </a:rPr>
                        <a:t>) for performers/players in physical activities and sports</a:t>
                      </a:r>
                      <a:r>
                        <a:rPr lang="en-GB" sz="1050" i="1" dirty="0">
                          <a:effectLst/>
                        </a:rPr>
                        <a:t>, carbohydrate loading for endurance athletes, and timing of protein intake for power athletes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050" dirty="0">
                          <a:effectLst/>
                        </a:rPr>
                        <a:t>The role and importance of </a:t>
                      </a:r>
                      <a:r>
                        <a:rPr lang="en-GB" sz="1050" i="1" dirty="0">
                          <a:effectLst/>
                        </a:rPr>
                        <a:t>micronutrients (vitamins and minerals), water and fibre </a:t>
                      </a:r>
                      <a:r>
                        <a:rPr lang="en-GB" sz="1050" dirty="0">
                          <a:effectLst/>
                        </a:rPr>
                        <a:t>for performers/players in physical activities and sports</a:t>
                      </a:r>
                      <a:endParaRPr lang="en-GB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050" dirty="0">
                          <a:effectLst/>
                        </a:rPr>
                        <a:t>The relationship between </a:t>
                      </a:r>
                      <a:r>
                        <a:rPr lang="en-GB" sz="1050" b="1" dirty="0">
                          <a:effectLst/>
                        </a:rPr>
                        <a:t>commercialisation, the media and physical </a:t>
                      </a:r>
                      <a:r>
                        <a:rPr lang="en-GB" sz="1050" dirty="0">
                          <a:effectLst/>
                        </a:rPr>
                        <a:t>activity and sport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050" dirty="0">
                          <a:effectLst/>
                        </a:rPr>
                        <a:t>The advantages and disadvantages of </a:t>
                      </a:r>
                      <a:r>
                        <a:rPr lang="en-GB" sz="1050" b="1" dirty="0">
                          <a:effectLst/>
                        </a:rPr>
                        <a:t>commercialisation</a:t>
                      </a:r>
                      <a:r>
                        <a:rPr lang="en-GB" sz="1050" dirty="0">
                          <a:effectLst/>
                        </a:rPr>
                        <a:t> and the media for: the sponsor, the sport, the player/performer, the spectator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6652351"/>
                  </a:ext>
                </a:extLst>
              </a:tr>
              <a:tr h="859067"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050" b="1" dirty="0">
                          <a:effectLst/>
                        </a:rPr>
                        <a:t>The factors affecting optimum weight</a:t>
                      </a:r>
                      <a:r>
                        <a:rPr lang="en-GB" sz="1050" dirty="0">
                          <a:effectLst/>
                        </a:rPr>
                        <a:t>: </a:t>
                      </a:r>
                      <a:r>
                        <a:rPr lang="en-GB" sz="1050" i="1" dirty="0">
                          <a:effectLst/>
                        </a:rPr>
                        <a:t>sex, height, bone structure and muscle girth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050" dirty="0">
                          <a:effectLst/>
                        </a:rPr>
                        <a:t>The variation in optimum weight according to roles in specific physical activities and sports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050" dirty="0">
                          <a:effectLst/>
                        </a:rPr>
                        <a:t>The correct </a:t>
                      </a:r>
                      <a:r>
                        <a:rPr lang="en-GB" sz="1050" b="1" dirty="0">
                          <a:effectLst/>
                        </a:rPr>
                        <a:t>energy balance </a:t>
                      </a:r>
                      <a:r>
                        <a:rPr lang="en-GB" sz="1050" dirty="0">
                          <a:effectLst/>
                        </a:rPr>
                        <a:t>to maintain a healthy weight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050" dirty="0">
                          <a:effectLst/>
                        </a:rPr>
                        <a:t>Hydration for physical activity and sport: why it is important, and how correct levels can be maintained during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050" dirty="0">
                          <a:effectLst/>
                        </a:rPr>
                        <a:t>The different types of </a:t>
                      </a:r>
                      <a:r>
                        <a:rPr lang="en-GB" sz="1050" b="1" dirty="0">
                          <a:effectLst/>
                        </a:rPr>
                        <a:t>sporting behaviour</a:t>
                      </a:r>
                      <a:r>
                        <a:rPr lang="en-GB" sz="1050" dirty="0">
                          <a:effectLst/>
                        </a:rPr>
                        <a:t>: sportsmanship, gamesmanship, and the reasons for, and consequences of, deviance at elite level</a:t>
                      </a:r>
                      <a:endParaRPr lang="en-GB" sz="1050" dirty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50" b="1" dirty="0">
                          <a:effectLst/>
                        </a:rPr>
                        <a:t>Mental preparation </a:t>
                      </a:r>
                      <a:r>
                        <a:rPr lang="en-GB" sz="1050" dirty="0">
                          <a:effectLst/>
                        </a:rPr>
                        <a:t>for performance: warm up, mental rehearsal</a:t>
                      </a:r>
                      <a:endParaRPr lang="en-GB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</a:pPr>
                      <a:endParaRPr lang="en-GB" sz="1050" dirty="0"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4435380"/>
                  </a:ext>
                </a:extLst>
              </a:tr>
              <a:tr h="948950"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050" dirty="0">
                          <a:effectLst/>
                        </a:rPr>
                        <a:t>Classification of a range of sports </a:t>
                      </a:r>
                      <a:r>
                        <a:rPr lang="en-GB" sz="1050" b="1" dirty="0">
                          <a:effectLst/>
                        </a:rPr>
                        <a:t>skills</a:t>
                      </a:r>
                      <a:r>
                        <a:rPr lang="en-GB" sz="1050" dirty="0">
                          <a:effectLst/>
                        </a:rPr>
                        <a:t> using the open-closed, basic (simple)-complex, and low organisation-high organisation continua</a:t>
                      </a:r>
                      <a:endParaRPr lang="en-GB" sz="1050" dirty="0"/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050" b="1" dirty="0">
                          <a:effectLst/>
                        </a:rPr>
                        <a:t>Practice</a:t>
                      </a:r>
                      <a:r>
                        <a:rPr lang="en-GB" sz="1050" dirty="0">
                          <a:effectLst/>
                        </a:rPr>
                        <a:t> structures: massed, distributed, fixed and variable</a:t>
                      </a: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en-GB" sz="1050" dirty="0">
                          <a:effectLst/>
                        </a:rPr>
                        <a:t>Application of knowledge of practice and skill classification to select the most relevant practice to develop a range of skills</a:t>
                      </a:r>
                      <a:endParaRPr lang="en-GB" sz="105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b="1" dirty="0"/>
                        <a:t>EXAM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709393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4F6C17C-D0FA-4EAA-B6B9-161FF1956AB6}"/>
              </a:ext>
            </a:extLst>
          </p:cNvPr>
          <p:cNvSpPr txBox="1"/>
          <p:nvPr/>
        </p:nvSpPr>
        <p:spPr>
          <a:xfrm>
            <a:off x="6550925" y="5780782"/>
            <a:ext cx="5641075" cy="1077218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dirty="0"/>
              <a:t>6 WEEKS UNTIL COMPONENT 2 IS OVER!!!</a:t>
            </a:r>
          </a:p>
        </p:txBody>
      </p:sp>
    </p:spTree>
    <p:extLst>
      <p:ext uri="{BB962C8B-B14F-4D97-AF65-F5344CB8AC3E}">
        <p14:creationId xmlns:p14="http://schemas.microsoft.com/office/powerpoint/2010/main" val="1400036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7B3CD4D-9395-49F8-B4FE-F2324AE3EF05}"/>
              </a:ext>
            </a:extLst>
          </p:cNvPr>
          <p:cNvSpPr/>
          <p:nvPr/>
        </p:nvSpPr>
        <p:spPr>
          <a:xfrm>
            <a:off x="123711" y="1109289"/>
            <a:ext cx="4079799" cy="56895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504E69-8295-4BD2-948F-DF12B72470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95"/>
          <a:stretch/>
        </p:blipFill>
        <p:spPr>
          <a:xfrm>
            <a:off x="98632" y="44526"/>
            <a:ext cx="5023605" cy="9176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0BE3EB-1F32-4718-80F4-47016324F05A}"/>
              </a:ext>
            </a:extLst>
          </p:cNvPr>
          <p:cNvSpPr txBox="1"/>
          <p:nvPr/>
        </p:nvSpPr>
        <p:spPr>
          <a:xfrm>
            <a:off x="220021" y="1468607"/>
            <a:ext cx="3669922" cy="372696"/>
          </a:xfrm>
          <a:prstGeom prst="rect">
            <a:avLst/>
          </a:prstGeom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2000" b="1" i="1" dirty="0">
                <a:solidFill>
                  <a:srgbClr val="000000"/>
                </a:solidFill>
                <a:latin typeface="+mj-lt"/>
                <a:cs typeface="Silom"/>
              </a:rPr>
              <a:t>help you make friends</a:t>
            </a:r>
            <a:endParaRPr lang="en-US" sz="2000" dirty="0">
              <a:solidFill>
                <a:srgbClr val="000000"/>
              </a:solidFill>
              <a:latin typeface="+mj-lt"/>
              <a:cs typeface="Silo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5020D4-65C5-44DE-85D2-3E79833AB649}"/>
              </a:ext>
            </a:extLst>
          </p:cNvPr>
          <p:cNvSpPr txBox="1"/>
          <p:nvPr/>
        </p:nvSpPr>
        <p:spPr>
          <a:xfrm>
            <a:off x="360830" y="5601501"/>
            <a:ext cx="3529113" cy="680473"/>
          </a:xfrm>
          <a:prstGeom prst="rect">
            <a:avLst/>
          </a:prstGeom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2000" dirty="0">
                <a:solidFill>
                  <a:srgbClr val="000000"/>
                </a:solidFill>
                <a:latin typeface="+mj-lt"/>
                <a:cs typeface="Silom"/>
              </a:rPr>
              <a:t>Makes you </a:t>
            </a:r>
            <a:r>
              <a:rPr lang="en-US" sz="2000" b="1" i="1" dirty="0" err="1">
                <a:solidFill>
                  <a:srgbClr val="000000"/>
                </a:solidFill>
                <a:latin typeface="+mj-lt"/>
                <a:cs typeface="Silom"/>
              </a:rPr>
              <a:t>socialises</a:t>
            </a:r>
            <a:r>
              <a:rPr lang="en-US" sz="2000" b="1" i="1" dirty="0">
                <a:solidFill>
                  <a:srgbClr val="000000"/>
                </a:solidFill>
                <a:latin typeface="+mj-lt"/>
                <a:cs typeface="Silom"/>
              </a:rPr>
              <a:t> with your current friends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3AF820-8FA0-4608-A3EA-3A7ADAA3776C}"/>
              </a:ext>
            </a:extLst>
          </p:cNvPr>
          <p:cNvSpPr txBox="1"/>
          <p:nvPr/>
        </p:nvSpPr>
        <p:spPr>
          <a:xfrm>
            <a:off x="246402" y="2429813"/>
            <a:ext cx="3643541" cy="988250"/>
          </a:xfrm>
          <a:prstGeom prst="rect">
            <a:avLst/>
          </a:prstGeom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2000" dirty="0">
                <a:solidFill>
                  <a:srgbClr val="000000"/>
                </a:solidFill>
                <a:latin typeface="+mj-lt"/>
                <a:cs typeface="Silom"/>
              </a:rPr>
              <a:t>Improve </a:t>
            </a:r>
            <a:r>
              <a:rPr lang="en-US" sz="2000" b="1" i="1" dirty="0">
                <a:solidFill>
                  <a:srgbClr val="000000"/>
                </a:solidFill>
                <a:latin typeface="+mj-lt"/>
                <a:cs typeface="Silom"/>
              </a:rPr>
              <a:t>teamwork, which improves how you cooperate</a:t>
            </a:r>
            <a:r>
              <a:rPr lang="en-US" sz="2000" dirty="0">
                <a:solidFill>
                  <a:srgbClr val="000000"/>
                </a:solidFill>
                <a:latin typeface="+mj-lt"/>
                <a:cs typeface="Silom"/>
              </a:rPr>
              <a:t> and work with others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4215C3D-E2D4-4A36-AF69-256D1419C055}"/>
              </a:ext>
            </a:extLst>
          </p:cNvPr>
          <p:cNvSpPr txBox="1"/>
          <p:nvPr/>
        </p:nvSpPr>
        <p:spPr>
          <a:xfrm>
            <a:off x="268285" y="4175014"/>
            <a:ext cx="3626155" cy="680473"/>
          </a:xfrm>
          <a:prstGeom prst="rect">
            <a:avLst/>
          </a:prstGeom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2000" b="1" i="1" dirty="0">
                <a:solidFill>
                  <a:srgbClr val="000000"/>
                </a:solidFill>
                <a:latin typeface="+mj-lt"/>
                <a:cs typeface="Silom"/>
              </a:rPr>
              <a:t>Being part of a team will help you feel more involved</a:t>
            </a:r>
            <a:r>
              <a:rPr lang="en-US" sz="2000" dirty="0">
                <a:solidFill>
                  <a:srgbClr val="000000"/>
                </a:solidFill>
                <a:latin typeface="+mj-lt"/>
                <a:cs typeface="Silom"/>
              </a:rPr>
              <a:t> in society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FA3EAE-9277-4477-94B9-CBADA2C5BFB1}"/>
              </a:ext>
            </a:extLst>
          </p:cNvPr>
          <p:cNvCxnSpPr>
            <a:cxnSpLocks/>
          </p:cNvCxnSpPr>
          <p:nvPr/>
        </p:nvCxnSpPr>
        <p:spPr>
          <a:xfrm>
            <a:off x="3889943" y="1708205"/>
            <a:ext cx="66887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AFF85B9-20AD-43BA-A61F-B8B4AB6467AC}"/>
              </a:ext>
            </a:extLst>
          </p:cNvPr>
          <p:cNvSpPr txBox="1"/>
          <p:nvPr/>
        </p:nvSpPr>
        <p:spPr>
          <a:xfrm>
            <a:off x="4572465" y="1501066"/>
            <a:ext cx="4281193" cy="68047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2000" dirty="0">
                <a:solidFill>
                  <a:srgbClr val="000000"/>
                </a:solidFill>
                <a:latin typeface="+mj-lt"/>
                <a:cs typeface="Silom"/>
              </a:rPr>
              <a:t>with people of different ages and backgrounds but of the same interests.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CCFC70-5903-4B22-8EB1-0E10166D2057}"/>
              </a:ext>
            </a:extLst>
          </p:cNvPr>
          <p:cNvSpPr txBox="1"/>
          <p:nvPr/>
        </p:nvSpPr>
        <p:spPr>
          <a:xfrm>
            <a:off x="4667189" y="5832417"/>
            <a:ext cx="5195601" cy="37269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2000" dirty="0">
                <a:solidFill>
                  <a:srgbClr val="000000"/>
                </a:solidFill>
                <a:latin typeface="+mj-lt"/>
                <a:cs typeface="Silom"/>
              </a:rPr>
              <a:t>Improves cooperation </a:t>
            </a:r>
            <a:endParaRPr lang="en-US" sz="2000" b="1" i="1" dirty="0">
              <a:solidFill>
                <a:srgbClr val="000000"/>
              </a:solidFill>
              <a:latin typeface="+mj-lt"/>
              <a:cs typeface="Silom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096BFA-62AA-4C7C-9AF0-1793F6AAD097}"/>
              </a:ext>
            </a:extLst>
          </p:cNvPr>
          <p:cNvSpPr txBox="1"/>
          <p:nvPr/>
        </p:nvSpPr>
        <p:spPr>
          <a:xfrm>
            <a:off x="4572465" y="2617489"/>
            <a:ext cx="4508380" cy="68047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2000" dirty="0">
                <a:solidFill>
                  <a:srgbClr val="000000"/>
                </a:solidFill>
                <a:latin typeface="+mj-lt"/>
                <a:cs typeface="Silom"/>
              </a:rPr>
              <a:t>Team activities like basketball, you have to practice working together to be successful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B09512-6A78-4FEF-BE24-AD32D74341A4}"/>
              </a:ext>
            </a:extLst>
          </p:cNvPr>
          <p:cNvSpPr txBox="1"/>
          <p:nvPr/>
        </p:nvSpPr>
        <p:spPr>
          <a:xfrm>
            <a:off x="4667190" y="4256381"/>
            <a:ext cx="4281194" cy="68047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2000" dirty="0">
                <a:solidFill>
                  <a:srgbClr val="000000"/>
                </a:solidFill>
                <a:latin typeface="+mj-lt"/>
                <a:cs typeface="Silom"/>
              </a:rPr>
              <a:t>Useful in making you successful, which will increase your self-worth.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D962546-E394-4836-8FDA-F67FAB915166}"/>
              </a:ext>
            </a:extLst>
          </p:cNvPr>
          <p:cNvCxnSpPr>
            <a:cxnSpLocks/>
          </p:cNvCxnSpPr>
          <p:nvPr/>
        </p:nvCxnSpPr>
        <p:spPr>
          <a:xfrm>
            <a:off x="3889943" y="2887435"/>
            <a:ext cx="66887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1B7D7D0-1045-42ED-9514-9C245B904D07}"/>
              </a:ext>
            </a:extLst>
          </p:cNvPr>
          <p:cNvCxnSpPr>
            <a:cxnSpLocks/>
          </p:cNvCxnSpPr>
          <p:nvPr/>
        </p:nvCxnSpPr>
        <p:spPr>
          <a:xfrm>
            <a:off x="3889943" y="4547913"/>
            <a:ext cx="66887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8702402-041A-472D-913A-D10597FB7C1C}"/>
              </a:ext>
            </a:extLst>
          </p:cNvPr>
          <p:cNvCxnSpPr>
            <a:cxnSpLocks/>
          </p:cNvCxnSpPr>
          <p:nvPr/>
        </p:nvCxnSpPr>
        <p:spPr>
          <a:xfrm>
            <a:off x="3889943" y="5942260"/>
            <a:ext cx="668875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CD3DBA6-7BB4-43E1-A22C-A4047ECFC270}"/>
              </a:ext>
            </a:extLst>
          </p:cNvPr>
          <p:cNvSpPr txBox="1"/>
          <p:nvPr/>
        </p:nvSpPr>
        <p:spPr>
          <a:xfrm>
            <a:off x="123711" y="762716"/>
            <a:ext cx="4409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Taking part in sport can have SOCIAL benefits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B3BCDF7-93AC-471A-AFE1-E9189FF9E7F1}"/>
              </a:ext>
            </a:extLst>
          </p:cNvPr>
          <p:cNvSpPr txBox="1"/>
          <p:nvPr/>
        </p:nvSpPr>
        <p:spPr>
          <a:xfrm>
            <a:off x="5598196" y="250259"/>
            <a:ext cx="5572907" cy="58477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Challenge - Answers</a:t>
            </a:r>
          </a:p>
        </p:txBody>
      </p:sp>
    </p:spTree>
    <p:extLst>
      <p:ext uri="{BB962C8B-B14F-4D97-AF65-F5344CB8AC3E}">
        <p14:creationId xmlns:p14="http://schemas.microsoft.com/office/powerpoint/2010/main" val="33209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598284-5CAC-49DF-9A73-7257CA8D96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0842"/>
            <a:ext cx="10515600" cy="10341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 dirty="0"/>
              <a:t>Exam Question: </a:t>
            </a:r>
          </a:p>
          <a:p>
            <a:r>
              <a:rPr lang="en-GB" sz="2000" dirty="0"/>
              <a:t>Ruby just moved to Dudley, she is a 35 year old female who has never played sport. Explain 3 benefits on her health if she joins her local netball team (3)</a:t>
            </a:r>
          </a:p>
        </p:txBody>
      </p:sp>
    </p:spTree>
    <p:extLst>
      <p:ext uri="{BB962C8B-B14F-4D97-AF65-F5344CB8AC3E}">
        <p14:creationId xmlns:p14="http://schemas.microsoft.com/office/powerpoint/2010/main" val="4248326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7CD5223B-A652-4215-A759-F0C14F95E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8" t="5787" r="8873" b="16729"/>
          <a:stretch/>
        </p:blipFill>
        <p:spPr bwMode="auto">
          <a:xfrm>
            <a:off x="0" y="730369"/>
            <a:ext cx="12192000" cy="612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71ED695B-71C9-455D-9C09-66030C331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562" y="1727124"/>
            <a:ext cx="4082679" cy="271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76D105-B90E-41BC-8FF8-9DA52553D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528" y="110197"/>
            <a:ext cx="11858446" cy="878965"/>
          </a:xfrm>
        </p:spPr>
        <p:txBody>
          <a:bodyPr>
            <a:normAutofit fontScale="90000"/>
          </a:bodyPr>
          <a:lstStyle/>
          <a:p>
            <a:r>
              <a:rPr lang="en-GB" b="1" u="sng" dirty="0"/>
              <a:t>DO NOW ACTIVITY: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016BF4-8144-4CF7-94FF-2F4E83CDA3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555" y="983910"/>
            <a:ext cx="11858445" cy="1655762"/>
          </a:xfrm>
        </p:spPr>
        <p:txBody>
          <a:bodyPr>
            <a:normAutofit/>
          </a:bodyPr>
          <a:lstStyle/>
          <a:p>
            <a:pPr algn="l"/>
            <a:r>
              <a:rPr lang="en-GB" sz="2000" dirty="0"/>
              <a:t>Exercise can keep you healthy, what does healthy mean and what are the benefits of being healthy? (7)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3316E0-0036-499E-9724-62644832DE3A}"/>
              </a:ext>
            </a:extLst>
          </p:cNvPr>
          <p:cNvSpPr txBox="1"/>
          <p:nvPr/>
        </p:nvSpPr>
        <p:spPr>
          <a:xfrm>
            <a:off x="456993" y="2972533"/>
            <a:ext cx="46583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solidFill>
                  <a:schemeClr val="accent6"/>
                </a:solidFill>
              </a:rPr>
              <a:t>GREEN PEN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779BA1-9B7B-4821-A779-9164175018E2}"/>
              </a:ext>
            </a:extLst>
          </p:cNvPr>
          <p:cNvSpPr txBox="1"/>
          <p:nvPr/>
        </p:nvSpPr>
        <p:spPr>
          <a:xfrm>
            <a:off x="615952" y="3988196"/>
            <a:ext cx="5086539" cy="2062103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6"/>
                </a:solidFill>
              </a:rPr>
              <a:t>REDO…</a:t>
            </a:r>
          </a:p>
          <a:p>
            <a:r>
              <a:rPr lang="en-GB" sz="3200" b="1" dirty="0">
                <a:solidFill>
                  <a:schemeClr val="accent6"/>
                </a:solidFill>
              </a:rPr>
              <a:t>1)Defo of health</a:t>
            </a:r>
          </a:p>
          <a:p>
            <a:r>
              <a:rPr lang="en-GB" sz="3200" b="1" dirty="0">
                <a:solidFill>
                  <a:schemeClr val="accent6"/>
                </a:solidFill>
              </a:rPr>
              <a:t>2) Examples of each (good)       explain (outstanding)</a:t>
            </a:r>
          </a:p>
        </p:txBody>
      </p:sp>
      <p:graphicFrame>
        <p:nvGraphicFramePr>
          <p:cNvPr id="6" name="Table 16">
            <a:extLst>
              <a:ext uri="{FF2B5EF4-FFF2-40B4-BE49-F238E27FC236}">
                <a16:creationId xmlns:a16="http://schemas.microsoft.com/office/drawing/2014/main" id="{C85FEB04-6E08-414A-A293-5D6EB65B27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526044"/>
              </p:ext>
            </p:extLst>
          </p:nvPr>
        </p:nvGraphicFramePr>
        <p:xfrm>
          <a:off x="6489510" y="4736123"/>
          <a:ext cx="5294784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6423">
                  <a:extLst>
                    <a:ext uri="{9D8B030D-6E8A-4147-A177-3AD203B41FA5}">
                      <a16:colId xmlns:a16="http://schemas.microsoft.com/office/drawing/2014/main" val="189267376"/>
                    </a:ext>
                  </a:extLst>
                </a:gridCol>
                <a:gridCol w="2202838">
                  <a:extLst>
                    <a:ext uri="{9D8B030D-6E8A-4147-A177-3AD203B41FA5}">
                      <a16:colId xmlns:a16="http://schemas.microsoft.com/office/drawing/2014/main" val="2291668501"/>
                    </a:ext>
                  </a:extLst>
                </a:gridCol>
                <a:gridCol w="2445523">
                  <a:extLst>
                    <a:ext uri="{9D8B030D-6E8A-4147-A177-3AD203B41FA5}">
                      <a16:colId xmlns:a16="http://schemas.microsoft.com/office/drawing/2014/main" val="2640607715"/>
                    </a:ext>
                  </a:extLst>
                </a:gridCol>
              </a:tblGrid>
              <a:tr h="325599">
                <a:tc>
                  <a:txBody>
                    <a:bodyPr/>
                    <a:lstStyle/>
                    <a:p>
                      <a:endParaRPr lang="en-GB" sz="12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/>
                        <a:t>Good</a:t>
                      </a:r>
                      <a:r>
                        <a:rPr lang="en-GB" sz="1800" dirty="0"/>
                        <a:t>: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dirty="0"/>
                        <a:t>Outstanding</a:t>
                      </a:r>
                      <a:r>
                        <a:rPr lang="en-GB" sz="1800" dirty="0"/>
                        <a:t>: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2871776"/>
                  </a:ext>
                </a:extLst>
              </a:tr>
              <a:tr h="809096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3-5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To be able </a:t>
                      </a:r>
                      <a:r>
                        <a:rPr lang="en-GB" sz="1600" b="1" dirty="0"/>
                        <a:t>identify</a:t>
                      </a:r>
                      <a:r>
                        <a:rPr lang="en-GB" sz="1600" dirty="0"/>
                        <a:t> 2 areas of P,E &amp; S effects</a:t>
                      </a:r>
                    </a:p>
                    <a:p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To </a:t>
                      </a:r>
                      <a:r>
                        <a:rPr lang="en-GB" sz="1600" b="1" dirty="0"/>
                        <a:t>explain</a:t>
                      </a:r>
                      <a:r>
                        <a:rPr lang="en-GB" sz="1600" dirty="0"/>
                        <a:t> how some areas can reduce the health risks</a:t>
                      </a:r>
                    </a:p>
                    <a:p>
                      <a:endParaRPr lang="en-GB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617716"/>
                  </a:ext>
                </a:extLst>
              </a:tr>
              <a:tr h="809096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/>
                        <a:t>6+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To </a:t>
                      </a:r>
                      <a:r>
                        <a:rPr lang="en-GB" sz="1600" b="1" dirty="0"/>
                        <a:t>explain</a:t>
                      </a:r>
                      <a:r>
                        <a:rPr lang="en-GB" sz="1600" dirty="0"/>
                        <a:t> how some areas can reduce the health risks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TBT </a:t>
                      </a:r>
                      <a:r>
                        <a:rPr lang="en-GB" sz="1600" b="1" dirty="0"/>
                        <a:t>describe</a:t>
                      </a:r>
                      <a:r>
                        <a:rPr lang="en-GB" sz="1600" dirty="0"/>
                        <a:t> benefits of exercise and how they help in everyday life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73775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54702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86EFC8-1F38-4FE2-A21F-29C8C1331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09" y="539087"/>
            <a:ext cx="2346775" cy="4814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32979E-6E5D-4B71-ACD1-E77789FEB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09" y="1614235"/>
            <a:ext cx="2293714" cy="597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B63D10-B173-4806-82DE-445C850563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62" b="21545"/>
          <a:stretch/>
        </p:blipFill>
        <p:spPr>
          <a:xfrm>
            <a:off x="142509" y="1050478"/>
            <a:ext cx="2314887" cy="5451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6D9988-3815-4017-9FF7-DD6FC4760C9A}"/>
              </a:ext>
            </a:extLst>
          </p:cNvPr>
          <p:cNvSpPr txBox="1"/>
          <p:nvPr/>
        </p:nvSpPr>
        <p:spPr>
          <a:xfrm>
            <a:off x="4122145" y="2391429"/>
            <a:ext cx="3669922" cy="49580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1400" dirty="0">
                <a:solidFill>
                  <a:srgbClr val="000000"/>
                </a:solidFill>
                <a:latin typeface="+mj-lt"/>
                <a:cs typeface="Silom"/>
              </a:rPr>
              <a:t>It can help you make friends with people of different ages and backgrounds.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BB5BDC-9974-4ECB-9F94-A6FDECB975B4}"/>
              </a:ext>
            </a:extLst>
          </p:cNvPr>
          <p:cNvSpPr txBox="1"/>
          <p:nvPr/>
        </p:nvSpPr>
        <p:spPr>
          <a:xfrm>
            <a:off x="8266662" y="5393319"/>
            <a:ext cx="3643541" cy="28036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1400" dirty="0">
                <a:solidFill>
                  <a:srgbClr val="000000"/>
                </a:solidFill>
                <a:latin typeface="+mj-lt"/>
                <a:cs typeface="Silom"/>
              </a:rPr>
              <a:t>Makes you </a:t>
            </a:r>
            <a:r>
              <a:rPr lang="en-US" sz="1400" dirty="0" err="1">
                <a:solidFill>
                  <a:srgbClr val="000000"/>
                </a:solidFill>
                <a:latin typeface="+mj-lt"/>
                <a:cs typeface="Silom"/>
              </a:rPr>
              <a:t>socialises</a:t>
            </a:r>
            <a:r>
              <a:rPr lang="en-US" sz="1400" dirty="0">
                <a:solidFill>
                  <a:srgbClr val="000000"/>
                </a:solidFill>
                <a:latin typeface="+mj-lt"/>
                <a:cs typeface="Silom"/>
              </a:rPr>
              <a:t> with your current friends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21B422-3575-43D2-898F-94C081F1CB66}"/>
              </a:ext>
            </a:extLst>
          </p:cNvPr>
          <p:cNvSpPr txBox="1"/>
          <p:nvPr/>
        </p:nvSpPr>
        <p:spPr>
          <a:xfrm>
            <a:off x="4098243" y="5016646"/>
            <a:ext cx="3693824" cy="71125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1400" dirty="0">
                <a:solidFill>
                  <a:srgbClr val="000000"/>
                </a:solidFill>
                <a:latin typeface="+mj-lt"/>
                <a:cs typeface="Silom"/>
              </a:rPr>
              <a:t>Team activities like basketball, you have to practice teamwork, which improves how you cooperate and work with others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C17716-10A8-4E13-9915-1A5B7025D586}"/>
              </a:ext>
            </a:extLst>
          </p:cNvPr>
          <p:cNvSpPr txBox="1"/>
          <p:nvPr/>
        </p:nvSpPr>
        <p:spPr>
          <a:xfrm>
            <a:off x="225607" y="3285975"/>
            <a:ext cx="3626155" cy="71125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1400" dirty="0">
                <a:solidFill>
                  <a:srgbClr val="000000"/>
                </a:solidFill>
                <a:latin typeface="+mj-lt"/>
                <a:cs typeface="Silom"/>
              </a:rPr>
              <a:t>Useful in making you successful, which will increase your self-worth. Being part of a team will help you feel more involved in society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F3A9D7-79BA-4B16-919F-64582CFAA5BD}"/>
              </a:ext>
            </a:extLst>
          </p:cNvPr>
          <p:cNvSpPr txBox="1"/>
          <p:nvPr/>
        </p:nvSpPr>
        <p:spPr>
          <a:xfrm>
            <a:off x="193389" y="6050355"/>
            <a:ext cx="3548080" cy="49580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1400" dirty="0">
                <a:solidFill>
                  <a:srgbClr val="000000"/>
                </a:solidFill>
                <a:latin typeface="+mj-lt"/>
                <a:cs typeface="Silom"/>
              </a:rPr>
              <a:t>By training you can increase your components of fitness which will help your physical health: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87F828-0A33-47A8-A453-379656369862}"/>
              </a:ext>
            </a:extLst>
          </p:cNvPr>
          <p:cNvSpPr txBox="1"/>
          <p:nvPr/>
        </p:nvSpPr>
        <p:spPr>
          <a:xfrm>
            <a:off x="4119026" y="4379166"/>
            <a:ext cx="3626155" cy="28036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ctr" eaLnBrk="1" hangingPunct="1">
              <a:defRPr/>
            </a:pPr>
            <a:r>
              <a:rPr lang="en-US" sz="1400" dirty="0">
                <a:solidFill>
                  <a:srgbClr val="000000"/>
                </a:solidFill>
                <a:latin typeface="+mj-lt"/>
                <a:cs typeface="Silom"/>
              </a:rPr>
              <a:t>Reduce the risk of obesity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78AD28-2B37-4E7E-8FE8-A6727C21402B}"/>
              </a:ext>
            </a:extLst>
          </p:cNvPr>
          <p:cNvSpPr txBox="1"/>
          <p:nvPr/>
        </p:nvSpPr>
        <p:spPr>
          <a:xfrm>
            <a:off x="8248391" y="1226415"/>
            <a:ext cx="3492484" cy="71125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1400" dirty="0">
                <a:solidFill>
                  <a:srgbClr val="000000"/>
                </a:solidFill>
                <a:latin typeface="+mj-lt"/>
                <a:cs typeface="Silom"/>
              </a:rPr>
              <a:t>Aerobic exercise = prevents high blood pressure, heart stronger and arties elastic, helping remove cholesterol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785061-DCD6-4D6E-9B4B-84D65AD3E3AC}"/>
              </a:ext>
            </a:extLst>
          </p:cNvPr>
          <p:cNvSpPr txBox="1"/>
          <p:nvPr/>
        </p:nvSpPr>
        <p:spPr>
          <a:xfrm>
            <a:off x="142509" y="4192161"/>
            <a:ext cx="3496977" cy="49580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1400" dirty="0">
                <a:solidFill>
                  <a:srgbClr val="000000"/>
                </a:solidFill>
                <a:latin typeface="+mj-lt"/>
                <a:cs typeface="Silom"/>
              </a:rPr>
              <a:t>Blood can flow easily, reducing the risk of CHD, strokes and damage to arteries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6725BA-57BE-48E0-A901-A0EE2A5B2E37}"/>
              </a:ext>
            </a:extLst>
          </p:cNvPr>
          <p:cNvSpPr txBox="1"/>
          <p:nvPr/>
        </p:nvSpPr>
        <p:spPr>
          <a:xfrm>
            <a:off x="8211135" y="2175986"/>
            <a:ext cx="3566997" cy="71125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>
            <a:lvl1pPr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1pPr>
            <a:lvl2pPr marL="742950" indent="-28575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2pPr>
            <a:lvl3pPr marL="11430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3pPr>
            <a:lvl4pPr marL="16002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4pPr>
            <a:lvl5pPr marL="20574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5pPr>
            <a:lvl6pPr marL="25146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6pPr>
            <a:lvl7pPr marL="29718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7pPr>
            <a:lvl8pPr marL="34290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8pPr>
            <a:lvl9pPr marL="38862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9pPr>
          </a:lstStyle>
          <a:p>
            <a:pPr algn="just" eaLnBrk="1" hangingPunct="1"/>
            <a:r>
              <a:rPr lang="en-US" sz="1400" dirty="0">
                <a:solidFill>
                  <a:srgbClr val="000000"/>
                </a:solidFill>
                <a:latin typeface="+mj-lt"/>
              </a:rPr>
              <a:t>Weight baring exercise (e.g. where you use your feet and legs to support you e.g. running) – prevents osteoporosis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58B2DB-FDA0-49C7-A129-111D42DF733A}"/>
              </a:ext>
            </a:extLst>
          </p:cNvPr>
          <p:cNvSpPr txBox="1"/>
          <p:nvPr/>
        </p:nvSpPr>
        <p:spPr>
          <a:xfrm>
            <a:off x="8308120" y="6050355"/>
            <a:ext cx="3548080" cy="28036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>
            <a:lvl1pPr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1pPr>
            <a:lvl2pPr marL="742950" indent="-28575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2pPr>
            <a:lvl3pPr marL="11430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3pPr>
            <a:lvl4pPr marL="16002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4pPr>
            <a:lvl5pPr marL="20574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5pPr>
            <a:lvl6pPr marL="25146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6pPr>
            <a:lvl7pPr marL="29718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7pPr>
            <a:lvl8pPr marL="34290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8pPr>
            <a:lvl9pPr marL="38862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9pPr>
          </a:lstStyle>
          <a:p>
            <a:pPr algn="just" eaLnBrk="1" hangingPunct="1"/>
            <a:r>
              <a:rPr lang="en-US" sz="1400" dirty="0">
                <a:solidFill>
                  <a:srgbClr val="000000"/>
                </a:solidFill>
                <a:latin typeface="+mj-lt"/>
              </a:rPr>
              <a:t>Reduces the chance of type-2 diabetes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6646B5-E03A-46A0-8677-A5D5A9F69B96}"/>
              </a:ext>
            </a:extLst>
          </p:cNvPr>
          <p:cNvSpPr txBox="1"/>
          <p:nvPr/>
        </p:nvSpPr>
        <p:spPr>
          <a:xfrm>
            <a:off x="4077795" y="5864267"/>
            <a:ext cx="3776492" cy="49580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>
            <a:lvl1pPr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1pPr>
            <a:lvl2pPr marL="742950" indent="-28575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2pPr>
            <a:lvl3pPr marL="11430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3pPr>
            <a:lvl4pPr marL="16002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4pPr>
            <a:lvl5pPr marL="20574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5pPr>
            <a:lvl6pPr marL="25146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6pPr>
            <a:lvl7pPr marL="29718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7pPr>
            <a:lvl8pPr marL="34290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8pPr>
            <a:lvl9pPr marL="38862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9pPr>
          </a:lstStyle>
          <a:p>
            <a:pPr algn="just" eaLnBrk="1" hangingPunct="1"/>
            <a:r>
              <a:rPr lang="en-US" sz="1400" dirty="0">
                <a:solidFill>
                  <a:srgbClr val="000000"/>
                </a:solidFill>
                <a:latin typeface="+mj-lt"/>
              </a:rPr>
              <a:t>Increase levels of high density lipoproteins (HDL) – which removes cholesterol from arteries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2172D7-E793-425A-97B2-AB65675333CE}"/>
              </a:ext>
            </a:extLst>
          </p:cNvPr>
          <p:cNvSpPr txBox="1"/>
          <p:nvPr/>
        </p:nvSpPr>
        <p:spPr>
          <a:xfrm>
            <a:off x="234851" y="2402705"/>
            <a:ext cx="3607669" cy="71125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1400" dirty="0">
                <a:solidFill>
                  <a:srgbClr val="000000"/>
                </a:solidFill>
                <a:latin typeface="+mj-lt"/>
                <a:cs typeface="Silom"/>
              </a:rPr>
              <a:t>Increased self esteem (opinion of yourself) and confidence which makes you feel better about yourself e.g. feel you have achieved something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93BBE87-3E26-4F5D-8959-B3460BC503A8}"/>
              </a:ext>
            </a:extLst>
          </p:cNvPr>
          <p:cNvSpPr txBox="1"/>
          <p:nvPr/>
        </p:nvSpPr>
        <p:spPr>
          <a:xfrm>
            <a:off x="4122145" y="3385898"/>
            <a:ext cx="3626155" cy="71125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1400" dirty="0">
                <a:solidFill>
                  <a:srgbClr val="000000"/>
                </a:solidFill>
                <a:latin typeface="+mj-lt"/>
                <a:cs typeface="Silom"/>
              </a:rPr>
              <a:t>Competing against others / yourself can improve your ability to deal with pressure and mange emotions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89D7DE3-4E7F-4170-936D-6E8E2F0E0F13}"/>
              </a:ext>
            </a:extLst>
          </p:cNvPr>
          <p:cNvSpPr txBox="1"/>
          <p:nvPr/>
        </p:nvSpPr>
        <p:spPr>
          <a:xfrm>
            <a:off x="168520" y="5071004"/>
            <a:ext cx="3650391" cy="71125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1400" dirty="0">
                <a:solidFill>
                  <a:srgbClr val="000000"/>
                </a:solidFill>
                <a:latin typeface="+mj-lt"/>
                <a:cs typeface="Silom"/>
              </a:rPr>
              <a:t>Can relieve stress and tension by taking your mind off whatever is worrying you by making you feel happy. Preventing stress related illnesses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425FC9A-6678-4833-B15A-4DB545A49D7E}"/>
              </a:ext>
            </a:extLst>
          </p:cNvPr>
          <p:cNvSpPr txBox="1"/>
          <p:nvPr/>
        </p:nvSpPr>
        <p:spPr>
          <a:xfrm>
            <a:off x="8211135" y="3355824"/>
            <a:ext cx="3645065" cy="71125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1400" dirty="0">
                <a:solidFill>
                  <a:srgbClr val="000000"/>
                </a:solidFill>
                <a:latin typeface="+mj-lt"/>
                <a:cs typeface="Silom"/>
              </a:rPr>
              <a:t>The level of endorphins in your brain increases. These make your feel good, reducing the risk of mental illness such as depression.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A6DD067-ECF1-4306-AD89-93BA298336B7}"/>
              </a:ext>
            </a:extLst>
          </p:cNvPr>
          <p:cNvSpPr txBox="1"/>
          <p:nvPr/>
        </p:nvSpPr>
        <p:spPr>
          <a:xfrm>
            <a:off x="8271608" y="4305395"/>
            <a:ext cx="3638595" cy="71125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1400" dirty="0">
                <a:solidFill>
                  <a:srgbClr val="000000"/>
                </a:solidFill>
                <a:latin typeface="+mj-lt"/>
                <a:cs typeface="Silom"/>
              </a:rPr>
              <a:t>Increased the level of serotonin in your brain. This may help reduce mental illness as low levels of serotonin are connected with depression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A021BF-F8B7-4EFD-BF89-254DF6A16A74}"/>
              </a:ext>
            </a:extLst>
          </p:cNvPr>
          <p:cNvSpPr/>
          <p:nvPr/>
        </p:nvSpPr>
        <p:spPr>
          <a:xfrm>
            <a:off x="2674962" y="536572"/>
            <a:ext cx="341194" cy="3748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43549B-0974-48E8-8193-AC05EC37C6EB}"/>
              </a:ext>
            </a:extLst>
          </p:cNvPr>
          <p:cNvSpPr/>
          <p:nvPr/>
        </p:nvSpPr>
        <p:spPr>
          <a:xfrm>
            <a:off x="2674962" y="1127524"/>
            <a:ext cx="341194" cy="3748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547406-A0B4-4075-A269-EEC1E8D7BDE5}"/>
              </a:ext>
            </a:extLst>
          </p:cNvPr>
          <p:cNvSpPr/>
          <p:nvPr/>
        </p:nvSpPr>
        <p:spPr>
          <a:xfrm>
            <a:off x="2674962" y="1811753"/>
            <a:ext cx="341194" cy="3748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83428A-314F-4111-BFBF-02E212F0795F}"/>
              </a:ext>
            </a:extLst>
          </p:cNvPr>
          <p:cNvSpPr txBox="1"/>
          <p:nvPr/>
        </p:nvSpPr>
        <p:spPr>
          <a:xfrm>
            <a:off x="142509" y="69922"/>
            <a:ext cx="529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/>
              <a:t>Key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4437A8-22DF-4ADA-A63F-8E1B522F9EF4}"/>
              </a:ext>
            </a:extLst>
          </p:cNvPr>
          <p:cNvSpPr txBox="1"/>
          <p:nvPr/>
        </p:nvSpPr>
        <p:spPr>
          <a:xfrm>
            <a:off x="3382450" y="311838"/>
            <a:ext cx="8325143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/>
              <a:t>Task</a:t>
            </a:r>
            <a:r>
              <a:rPr lang="en-GB" sz="2800" dirty="0"/>
              <a:t>: Highlight each statement to its correct benefit</a:t>
            </a:r>
          </a:p>
        </p:txBody>
      </p:sp>
      <p:pic>
        <p:nvPicPr>
          <p:cNvPr id="5122" name="Picture 2" descr="See the source image">
            <a:extLst>
              <a:ext uri="{FF2B5EF4-FFF2-40B4-BE49-F238E27FC236}">
                <a16:creationId xmlns:a16="http://schemas.microsoft.com/office/drawing/2014/main" id="{B71C5750-D063-4AAA-B534-3FBE95531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598" y="986797"/>
            <a:ext cx="1087230" cy="129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532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E5608AD2-FCB5-42B4-BA93-42C03FBCB1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0" name="Picture 9" descr="82914287-boy-with-big-highlighter-cartoon.jpg">
            <a:extLst>
              <a:ext uri="{FF2B5EF4-FFF2-40B4-BE49-F238E27FC236}">
                <a16:creationId xmlns:a16="http://schemas.microsoft.com/office/drawing/2014/main" id="{74C9A960-AE50-4403-997E-518637DECC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62" b="96154" l="38000" r="99615">
                        <a14:foregroundMark x1="84000" y1="33846" x2="82923" y2="36615"/>
                        <a14:foregroundMark x1="90231" y1="53000" x2="86462" y2="58923"/>
                        <a14:foregroundMark x1="92000" y1="53000" x2="92000" y2="54385"/>
                        <a14:foregroundMark x1="61692" y1="31385" x2="61692" y2="39077"/>
                        <a14:foregroundMark x1="61692" y1="29308" x2="62077" y2="31769"/>
                        <a14:foregroundMark x1="57538" y1="29692" x2="55077" y2="32846"/>
                        <a14:foregroundMark x1="63769" y1="27615" x2="63769" y2="27615"/>
                        <a14:foregroundMark x1="58923" y1="29692" x2="58923" y2="29692"/>
                        <a14:foregroundMark x1="57538" y1="36308" x2="46769" y2="44615"/>
                        <a14:foregroundMark x1="52692" y1="50231" x2="50538" y2="54769"/>
                        <a14:foregroundMark x1="48462" y1="48846" x2="46077" y2="54769"/>
                        <a14:foregroundMark x1="43231" y1="41846" x2="40846" y2="48462"/>
                        <a14:foregroundMark x1="44615" y1="45000" x2="43231" y2="52308"/>
                        <a14:foregroundMark x1="90231" y1="57538" x2="90231" y2="60308"/>
                        <a14:foregroundMark x1="92000" y1="57154" x2="92000" y2="57154"/>
                        <a14:foregroundMark x1="57846" y1="27923" x2="57846" y2="27923"/>
                        <a14:foregroundMark x1="76538" y1="33154" x2="76077" y2="32615"/>
                        <a14:foregroundMark x1="43538" y1="40385" x2="38923" y2="43231"/>
                        <a14:foregroundMark x1="38769" y1="47308" x2="41308" y2="45769"/>
                        <a14:foregroundMark x1="46538" y1="46615" x2="44846" y2="49154"/>
                        <a14:foregroundMark x1="47538" y1="47615" x2="46538" y2="50692"/>
                        <a14:foregroundMark x1="50923" y1="48615" x2="49769" y2="51538"/>
                        <a14:foregroundMark x1="62385" y1="36000" x2="62385" y2="37538"/>
                        <a14:backgroundMark x1="92692" y1="46769" x2="92692" y2="46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88" t="13438" b="10608"/>
          <a:stretch/>
        </p:blipFill>
        <p:spPr>
          <a:xfrm>
            <a:off x="6564407" y="110169"/>
            <a:ext cx="1353307" cy="1631265"/>
          </a:xfrm>
          <a:prstGeom prst="rect">
            <a:avLst/>
          </a:prstGeom>
        </p:spPr>
      </p:pic>
      <p:pic>
        <p:nvPicPr>
          <p:cNvPr id="12" name="Picture 11" descr="single-pink-cartoon-highlighter-pen-with-bold-tick-or-check-mark-JF1DR2.jpg">
            <a:extLst>
              <a:ext uri="{FF2B5EF4-FFF2-40B4-BE49-F238E27FC236}">
                <a16:creationId xmlns:a16="http://schemas.microsoft.com/office/drawing/2014/main" id="{E8537A87-6A0E-435C-9054-842A70D48B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58" b="77482" l="58038" r="98846">
                        <a14:foregroundMark x1="87552" y1="51799" x2="87552" y2="55899"/>
                        <a14:foregroundMark x1="65870" y1="22950" x2="66282" y2="26763"/>
                        <a14:foregroundMark x1="86315" y1="20935" x2="86315" y2="20935"/>
                        <a14:foregroundMark x1="67601" y1="27626" x2="65622" y2="29353"/>
                        <a14:foregroundMark x1="63561" y1="28058" x2="63067" y2="27770"/>
                        <a14:foregroundMark x1="89860" y1="54173" x2="91344" y2="54748"/>
                        <a14:foregroundMark x1="92003" y1="54173" x2="89530" y2="52806"/>
                        <a14:foregroundMark x1="88129" y1="51367" x2="88129" y2="51367"/>
                        <a14:foregroundMark x1="80956" y1="23381" x2="80956" y2="23381"/>
                        <a14:foregroundMark x1="80214" y1="20576" x2="80214" y2="20576"/>
                        <a14:foregroundMark x1="83759" y1="23094" x2="83759" y2="23094"/>
                        <a14:foregroundMark x1="84996" y1="25612" x2="84996" y2="25612"/>
                        <a14:foregroundMark x1="82605" y1="18993" x2="84254" y2="26475"/>
                        <a14:backgroundMark x1="63149" y1="26403" x2="63149" y2="264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10" t="6741" b="22161"/>
          <a:stretch/>
        </p:blipFill>
        <p:spPr>
          <a:xfrm>
            <a:off x="10100878" y="99889"/>
            <a:ext cx="936214" cy="1907363"/>
          </a:xfrm>
          <a:prstGeom prst="rect">
            <a:avLst/>
          </a:prstGeom>
        </p:spPr>
      </p:pic>
      <p:pic>
        <p:nvPicPr>
          <p:cNvPr id="14" name="Picture 13" descr="cartoon-felt-tip-pen-white-vector-illustration-55089198.jpg">
            <a:extLst>
              <a:ext uri="{FF2B5EF4-FFF2-40B4-BE49-F238E27FC236}">
                <a16:creationId xmlns:a16="http://schemas.microsoft.com/office/drawing/2014/main" id="{1DCBA8CC-E285-433C-862B-EA35F3D11C1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04" l="10000" r="99125">
                        <a14:foregroundMark x1="77125" y1="27724" x2="77125" y2="27724"/>
                        <a14:foregroundMark x1="84500" y1="31250" x2="84250" y2="39583"/>
                        <a14:foregroundMark x1="74750" y1="28205" x2="74750" y2="33013"/>
                        <a14:foregroundMark x1="71250" y1="42949" x2="79125" y2="47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55"/>
          <a:stretch/>
        </p:blipFill>
        <p:spPr>
          <a:xfrm rot="20401766">
            <a:off x="8535509" y="142815"/>
            <a:ext cx="1157006" cy="18215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58012C-5E71-4E0B-899B-31F1477FDF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314" t="22458" r="75873" b="9879"/>
          <a:stretch/>
        </p:blipFill>
        <p:spPr>
          <a:xfrm>
            <a:off x="119650" y="110169"/>
            <a:ext cx="6312665" cy="64874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735539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012" y="421142"/>
            <a:ext cx="12048226" cy="635812"/>
          </a:xfrm>
        </p:spPr>
        <p:txBody>
          <a:bodyPr>
            <a:noAutofit/>
          </a:bodyPr>
          <a:lstStyle/>
          <a:p>
            <a:r>
              <a:rPr lang="en-GB" b="1" u="sng" dirty="0"/>
              <a:t>Physical, Emotional, Social effect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1B4200-3CCF-4189-A716-7D7F97434D30}"/>
              </a:ext>
            </a:extLst>
          </p:cNvPr>
          <p:cNvSpPr txBox="1"/>
          <p:nvPr/>
        </p:nvSpPr>
        <p:spPr>
          <a:xfrm>
            <a:off x="1112694" y="1287020"/>
            <a:ext cx="925050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u="sng" dirty="0"/>
              <a:t>Progress Indicators: </a:t>
            </a:r>
            <a:endParaRPr lang="en-GB" sz="2000" dirty="0"/>
          </a:p>
        </p:txBody>
      </p:sp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E0793D06-B8E2-41DD-A069-96155F232BBF}"/>
              </a:ext>
            </a:extLst>
          </p:cNvPr>
          <p:cNvGraphicFramePr>
            <a:graphicFrameLocks noGrp="1"/>
          </p:cNvGraphicFramePr>
          <p:nvPr/>
        </p:nvGraphicFramePr>
        <p:xfrm>
          <a:off x="1007781" y="2423813"/>
          <a:ext cx="9786741" cy="3272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4831">
                  <a:extLst>
                    <a:ext uri="{9D8B030D-6E8A-4147-A177-3AD203B41FA5}">
                      <a16:colId xmlns:a16="http://schemas.microsoft.com/office/drawing/2014/main" val="189267376"/>
                    </a:ext>
                  </a:extLst>
                </a:gridCol>
                <a:gridCol w="4071668">
                  <a:extLst>
                    <a:ext uri="{9D8B030D-6E8A-4147-A177-3AD203B41FA5}">
                      <a16:colId xmlns:a16="http://schemas.microsoft.com/office/drawing/2014/main" val="2291668501"/>
                    </a:ext>
                  </a:extLst>
                </a:gridCol>
                <a:gridCol w="4520242">
                  <a:extLst>
                    <a:ext uri="{9D8B030D-6E8A-4147-A177-3AD203B41FA5}">
                      <a16:colId xmlns:a16="http://schemas.microsoft.com/office/drawing/2014/main" val="2640607715"/>
                    </a:ext>
                  </a:extLst>
                </a:gridCol>
              </a:tblGrid>
              <a:tr h="36151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/>
                        <a:t>Good</a:t>
                      </a:r>
                      <a:r>
                        <a:rPr lang="en-GB" sz="2800" dirty="0"/>
                        <a:t>: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/>
                        <a:t>Outstanding</a:t>
                      </a:r>
                      <a:r>
                        <a:rPr lang="en-GB" sz="2800" dirty="0"/>
                        <a:t>: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2871776"/>
                  </a:ext>
                </a:extLst>
              </a:tr>
              <a:tr h="1376952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3-5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To be able </a:t>
                      </a:r>
                      <a:r>
                        <a:rPr lang="en-GB" sz="2400" b="1" dirty="0"/>
                        <a:t>identify</a:t>
                      </a:r>
                      <a:r>
                        <a:rPr lang="en-GB" sz="2400" dirty="0"/>
                        <a:t> 2 areas of P,E &amp; S effects</a:t>
                      </a:r>
                    </a:p>
                    <a:p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To </a:t>
                      </a:r>
                      <a:r>
                        <a:rPr lang="en-GB" sz="2400" b="1" dirty="0"/>
                        <a:t>explain</a:t>
                      </a:r>
                      <a:r>
                        <a:rPr lang="en-GB" sz="2400" dirty="0"/>
                        <a:t> how some areas can reduce the health risks</a:t>
                      </a:r>
                    </a:p>
                    <a:p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617716"/>
                  </a:ext>
                </a:extLst>
              </a:tr>
              <a:tr h="1376952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6+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To </a:t>
                      </a:r>
                      <a:r>
                        <a:rPr lang="en-GB" sz="2400" b="1" dirty="0"/>
                        <a:t>explain</a:t>
                      </a:r>
                      <a:r>
                        <a:rPr lang="en-GB" sz="2400" dirty="0"/>
                        <a:t> how some areas can reduce the health risks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TBT </a:t>
                      </a:r>
                      <a:r>
                        <a:rPr lang="en-GB" sz="2400" b="1" dirty="0"/>
                        <a:t>describe</a:t>
                      </a:r>
                      <a:r>
                        <a:rPr lang="en-GB" sz="2400" dirty="0"/>
                        <a:t> benefits of exercise and how they help in everyday life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73775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91274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38D05-3E5C-4D07-83DA-726D1EEB6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761" y="2425280"/>
            <a:ext cx="10515600" cy="1325563"/>
          </a:xfrm>
        </p:spPr>
        <p:txBody>
          <a:bodyPr/>
          <a:lstStyle/>
          <a:p>
            <a:pPr algn="ctr"/>
            <a:r>
              <a:rPr lang="en-GB" dirty="0"/>
              <a:t>ANSWERS</a:t>
            </a:r>
          </a:p>
        </p:txBody>
      </p:sp>
    </p:spTree>
    <p:extLst>
      <p:ext uri="{BB962C8B-B14F-4D97-AF65-F5344CB8AC3E}">
        <p14:creationId xmlns:p14="http://schemas.microsoft.com/office/powerpoint/2010/main" val="1849106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65D2E-2136-4768-944E-091E86A3A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887" y="2285008"/>
            <a:ext cx="11664225" cy="2476081"/>
          </a:xfrm>
        </p:spPr>
        <p:txBody>
          <a:bodyPr/>
          <a:lstStyle/>
          <a:p>
            <a:r>
              <a:rPr lang="en-GB" dirty="0"/>
              <a:t>You are far more ay risk if you are overweight (1) exercise helps you maintain a healthy weight, this could prevent type 2 diabetes (1)</a:t>
            </a:r>
          </a:p>
          <a:p>
            <a:endParaRPr lang="en-GB" dirty="0"/>
          </a:p>
          <a:p>
            <a:r>
              <a:rPr lang="en-GB" dirty="0"/>
              <a:t>Exercise improves insulin sensitivity (1) this means you are less likely to become insulin-resistant, so are less likely to get type 2 diabetes (1)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FBA232-6DF3-4AB6-96F5-04C501EF3769}"/>
              </a:ext>
            </a:extLst>
          </p:cNvPr>
          <p:cNvSpPr txBox="1"/>
          <p:nvPr/>
        </p:nvSpPr>
        <p:spPr>
          <a:xfrm>
            <a:off x="517794" y="410485"/>
            <a:ext cx="10983816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/>
              <a:t>Exam Question: </a:t>
            </a:r>
          </a:p>
          <a:p>
            <a:r>
              <a:rPr lang="en-GB" sz="2400" dirty="0"/>
              <a:t>Explain one way that regular exercise helps to prevent type-2 diabetes (2)</a:t>
            </a:r>
          </a:p>
        </p:txBody>
      </p:sp>
    </p:spTree>
    <p:extLst>
      <p:ext uri="{BB962C8B-B14F-4D97-AF65-F5344CB8AC3E}">
        <p14:creationId xmlns:p14="http://schemas.microsoft.com/office/powerpoint/2010/main" val="343546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65D2E-2136-4768-944E-091E86A3A4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532" y="2389177"/>
            <a:ext cx="11664225" cy="3499832"/>
          </a:xfrm>
        </p:spPr>
        <p:txBody>
          <a:bodyPr>
            <a:normAutofit/>
          </a:bodyPr>
          <a:lstStyle/>
          <a:p>
            <a:r>
              <a:rPr lang="en-GB" dirty="0"/>
              <a:t>Playing football will take his mind of the stress of exams (1)</a:t>
            </a:r>
          </a:p>
          <a:p>
            <a:pPr marL="0" indent="0" algn="ctr">
              <a:buNone/>
            </a:pPr>
            <a:r>
              <a:rPr lang="en-GB" dirty="0"/>
              <a:t>plus</a:t>
            </a:r>
          </a:p>
          <a:p>
            <a:r>
              <a:rPr lang="en-GB" dirty="0"/>
              <a:t>If he didn’t continue playing football he might get stressed out and develop mental health issues such as depression (1)</a:t>
            </a:r>
          </a:p>
          <a:p>
            <a:pPr marL="0" indent="0" algn="ctr">
              <a:buNone/>
            </a:pPr>
            <a:r>
              <a:rPr lang="en-GB" dirty="0"/>
              <a:t>Or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+mj-lt"/>
                <a:cs typeface="Silom"/>
              </a:rPr>
              <a:t>The level of </a:t>
            </a:r>
            <a:r>
              <a:rPr lang="en-US" b="1" i="1" dirty="0">
                <a:solidFill>
                  <a:srgbClr val="000000"/>
                </a:solidFill>
                <a:latin typeface="+mj-lt"/>
                <a:cs typeface="Silom"/>
              </a:rPr>
              <a:t>endorphins</a:t>
            </a:r>
            <a:r>
              <a:rPr lang="en-US" dirty="0">
                <a:solidFill>
                  <a:srgbClr val="000000"/>
                </a:solidFill>
                <a:latin typeface="+mj-lt"/>
                <a:cs typeface="Silom"/>
              </a:rPr>
              <a:t> in his brain will increases meaning </a:t>
            </a:r>
            <a:r>
              <a:rPr lang="en-US" i="1" dirty="0">
                <a:solidFill>
                  <a:srgbClr val="000000"/>
                </a:solidFill>
                <a:latin typeface="+mj-lt"/>
                <a:cs typeface="Silom"/>
              </a:rPr>
              <a:t>he will feel good</a:t>
            </a:r>
            <a:r>
              <a:rPr lang="en-US" dirty="0">
                <a:solidFill>
                  <a:srgbClr val="000000"/>
                </a:solidFill>
                <a:latin typeface="+mj-lt"/>
                <a:cs typeface="Silom"/>
              </a:rPr>
              <a:t>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FBA232-6DF3-4AB6-96F5-04C501EF3769}"/>
              </a:ext>
            </a:extLst>
          </p:cNvPr>
          <p:cNvSpPr txBox="1"/>
          <p:nvPr/>
        </p:nvSpPr>
        <p:spPr>
          <a:xfrm>
            <a:off x="2144163" y="151177"/>
            <a:ext cx="8078010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/>
              <a:t>Exam Question: </a:t>
            </a:r>
          </a:p>
          <a:p>
            <a:r>
              <a:rPr lang="en-GB" sz="2400" dirty="0"/>
              <a:t>Callum has exams coming up but decides to continue playing football justify why this is a good idea(2)</a:t>
            </a:r>
          </a:p>
        </p:txBody>
      </p:sp>
    </p:spTree>
    <p:extLst>
      <p:ext uri="{BB962C8B-B14F-4D97-AF65-F5344CB8AC3E}">
        <p14:creationId xmlns:p14="http://schemas.microsoft.com/office/powerpoint/2010/main" val="109931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5BAAF2-2F8F-481D-B02C-10B2CE617545}"/>
              </a:ext>
            </a:extLst>
          </p:cNvPr>
          <p:cNvSpPr txBox="1"/>
          <p:nvPr/>
        </p:nvSpPr>
        <p:spPr>
          <a:xfrm>
            <a:off x="168182" y="119317"/>
            <a:ext cx="6684247" cy="13234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000" b="1" dirty="0"/>
              <a:t>Exam Question: </a:t>
            </a:r>
          </a:p>
          <a:p>
            <a:r>
              <a:rPr lang="en-GB" sz="2000" dirty="0"/>
              <a:t>Ruby just moved to Dudley, she is a 35 year old female who has never played sport. Explain 3 benefits on her health if she joins her local netball team (3)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4B53CC4-53B1-4B9D-B64C-DD390ADBB9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182" y="1700917"/>
            <a:ext cx="6684247" cy="1069579"/>
          </a:xfrm>
        </p:spPr>
        <p:txBody>
          <a:bodyPr>
            <a:normAutofit/>
          </a:bodyPr>
          <a:lstStyle/>
          <a:p>
            <a:r>
              <a:rPr lang="en-GB" dirty="0"/>
              <a:t>3 benefits that haven’t been specific ALWAYS say ONE OF EACH!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96B914-C006-4B02-A14B-4FA6A9CBF922}"/>
              </a:ext>
            </a:extLst>
          </p:cNvPr>
          <p:cNvSpPr txBox="1"/>
          <p:nvPr/>
        </p:nvSpPr>
        <p:spPr>
          <a:xfrm>
            <a:off x="3687727" y="5935099"/>
            <a:ext cx="4280531" cy="803584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2400" b="1" i="1" dirty="0">
                <a:solidFill>
                  <a:srgbClr val="000000"/>
                </a:solidFill>
                <a:latin typeface="+mj-lt"/>
                <a:cs typeface="Silom"/>
              </a:rPr>
              <a:t>Increased self esteem </a:t>
            </a:r>
            <a:r>
              <a:rPr lang="en-US" sz="2400" b="1" dirty="0">
                <a:solidFill>
                  <a:srgbClr val="000000"/>
                </a:solidFill>
                <a:latin typeface="+mj-lt"/>
                <a:cs typeface="Silom"/>
              </a:rPr>
              <a:t>(opinion of yourself) and confidence</a:t>
            </a:r>
            <a:endParaRPr lang="en-US" sz="2400" dirty="0">
              <a:solidFill>
                <a:srgbClr val="000000"/>
              </a:solidFill>
              <a:latin typeface="+mj-lt"/>
              <a:cs typeface="Silom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8C2AE7-1967-4A28-BFDB-30C833EB0E7D}"/>
              </a:ext>
            </a:extLst>
          </p:cNvPr>
          <p:cNvSpPr txBox="1"/>
          <p:nvPr/>
        </p:nvSpPr>
        <p:spPr>
          <a:xfrm>
            <a:off x="3678048" y="5138225"/>
            <a:ext cx="4230997" cy="434252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2400" b="1" i="1" dirty="0">
                <a:solidFill>
                  <a:srgbClr val="000000"/>
                </a:solidFill>
                <a:latin typeface="+mj-lt"/>
                <a:cs typeface="Silom"/>
              </a:rPr>
              <a:t>relieve stress</a:t>
            </a:r>
            <a:endParaRPr lang="en-US" sz="2400" dirty="0">
              <a:solidFill>
                <a:srgbClr val="000000"/>
              </a:solidFill>
              <a:latin typeface="+mj-lt"/>
              <a:cs typeface="Silom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7FBB4A-D1EC-4856-9EE5-874342E71E0D}"/>
              </a:ext>
            </a:extLst>
          </p:cNvPr>
          <p:cNvSpPr txBox="1"/>
          <p:nvPr/>
        </p:nvSpPr>
        <p:spPr>
          <a:xfrm>
            <a:off x="8205623" y="5125263"/>
            <a:ext cx="3669922" cy="372696"/>
          </a:xfrm>
          <a:prstGeom prst="rect">
            <a:avLst/>
          </a:prstGeom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2000" b="1" i="1" dirty="0">
                <a:solidFill>
                  <a:srgbClr val="000000"/>
                </a:solidFill>
                <a:latin typeface="+mj-lt"/>
                <a:cs typeface="Silom"/>
              </a:rPr>
              <a:t>help you make friends</a:t>
            </a:r>
            <a:endParaRPr lang="en-US" sz="2000" dirty="0">
              <a:solidFill>
                <a:srgbClr val="000000"/>
              </a:solidFill>
              <a:latin typeface="+mj-lt"/>
              <a:cs typeface="Silom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CF9BD7-E116-41AB-8236-BD5B93C285D2}"/>
              </a:ext>
            </a:extLst>
          </p:cNvPr>
          <p:cNvSpPr txBox="1"/>
          <p:nvPr/>
        </p:nvSpPr>
        <p:spPr>
          <a:xfrm>
            <a:off x="8232004" y="5737114"/>
            <a:ext cx="3643541" cy="988250"/>
          </a:xfrm>
          <a:prstGeom prst="rect">
            <a:avLst/>
          </a:prstGeom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2000" dirty="0">
                <a:solidFill>
                  <a:srgbClr val="000000"/>
                </a:solidFill>
                <a:latin typeface="+mj-lt"/>
                <a:cs typeface="Silom"/>
              </a:rPr>
              <a:t>Improve </a:t>
            </a:r>
            <a:r>
              <a:rPr lang="en-US" sz="2000" b="1" i="1" dirty="0">
                <a:solidFill>
                  <a:srgbClr val="000000"/>
                </a:solidFill>
                <a:latin typeface="+mj-lt"/>
                <a:cs typeface="Silom"/>
              </a:rPr>
              <a:t>teamwork, which improves how you cooperate</a:t>
            </a:r>
            <a:r>
              <a:rPr lang="en-US" sz="2000" dirty="0">
                <a:solidFill>
                  <a:srgbClr val="000000"/>
                </a:solidFill>
                <a:latin typeface="+mj-lt"/>
                <a:cs typeface="Silom"/>
              </a:rPr>
              <a:t> and work with others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BC1802-CBD2-4C80-A95E-75A034FA3239}"/>
              </a:ext>
            </a:extLst>
          </p:cNvPr>
          <p:cNvSpPr txBox="1"/>
          <p:nvPr/>
        </p:nvSpPr>
        <p:spPr>
          <a:xfrm>
            <a:off x="96576" y="4848264"/>
            <a:ext cx="3269902" cy="92669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00000"/>
                </a:solidFill>
                <a:latin typeface="+mj-lt"/>
                <a:cs typeface="Silom"/>
              </a:rPr>
              <a:t>Reduce the </a:t>
            </a:r>
            <a:r>
              <a:rPr lang="en-US" sz="2800" b="1" i="1" dirty="0">
                <a:solidFill>
                  <a:srgbClr val="000000"/>
                </a:solidFill>
                <a:latin typeface="+mj-lt"/>
                <a:cs typeface="Silom"/>
              </a:rPr>
              <a:t>risk of obesity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A0C144-3C1B-44A8-83CE-8B82E680CF80}"/>
              </a:ext>
            </a:extLst>
          </p:cNvPr>
          <p:cNvSpPr txBox="1"/>
          <p:nvPr/>
        </p:nvSpPr>
        <p:spPr>
          <a:xfrm>
            <a:off x="96576" y="5935099"/>
            <a:ext cx="3286231" cy="80358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>
            <a:lvl1pPr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1pPr>
            <a:lvl2pPr marL="742950" indent="-28575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2pPr>
            <a:lvl3pPr marL="11430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3pPr>
            <a:lvl4pPr marL="16002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4pPr>
            <a:lvl5pPr marL="20574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5pPr>
            <a:lvl6pPr marL="25146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6pPr>
            <a:lvl7pPr marL="29718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7pPr>
            <a:lvl8pPr marL="34290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8pPr>
            <a:lvl9pPr marL="38862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9pPr>
          </a:lstStyle>
          <a:p>
            <a:pPr marL="342900" indent="-342900" algn="just" eaLnBrk="1" hangingPunct="1">
              <a:buFont typeface="Arial" panose="020B0604020202020204" pitchFamily="34" charset="0"/>
              <a:buChar char="•"/>
            </a:pPr>
            <a:r>
              <a:rPr lang="en-US" sz="2400" b="1" i="1" dirty="0">
                <a:solidFill>
                  <a:srgbClr val="000000"/>
                </a:solidFill>
              </a:rPr>
              <a:t>prevents osteoporosis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9C784B5-0CE7-42B1-B1C9-52E599F23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113" y="4152128"/>
            <a:ext cx="3002827" cy="6160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82216B4-F994-47D4-AF51-E8B77D61A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2836" y="4225515"/>
            <a:ext cx="3214776" cy="71744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82B548E-3471-4FD9-A9F8-28E6ABDC9E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62" b="21545"/>
          <a:stretch/>
        </p:blipFill>
        <p:spPr>
          <a:xfrm>
            <a:off x="4110474" y="4361502"/>
            <a:ext cx="3496978" cy="630388"/>
          </a:xfrm>
          <a:prstGeom prst="rect">
            <a:avLst/>
          </a:prstGeom>
        </p:spPr>
      </p:pic>
      <p:pic>
        <p:nvPicPr>
          <p:cNvPr id="24" name="Picture 2" descr="See the source image">
            <a:extLst>
              <a:ext uri="{FF2B5EF4-FFF2-40B4-BE49-F238E27FC236}">
                <a16:creationId xmlns:a16="http://schemas.microsoft.com/office/drawing/2014/main" id="{CB103779-2BDC-4CC9-B864-483497110A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4"/>
          <a:stretch/>
        </p:blipFill>
        <p:spPr bwMode="auto">
          <a:xfrm>
            <a:off x="6965604" y="75878"/>
            <a:ext cx="4954019" cy="3787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90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animBg="1"/>
      <p:bldP spid="11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012" y="421142"/>
            <a:ext cx="12048226" cy="635812"/>
          </a:xfrm>
        </p:spPr>
        <p:txBody>
          <a:bodyPr>
            <a:noAutofit/>
          </a:bodyPr>
          <a:lstStyle/>
          <a:p>
            <a:r>
              <a:rPr lang="en-GB" b="1" u="sng" dirty="0"/>
              <a:t>Physical, Emotional, Social effect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1B4200-3CCF-4189-A716-7D7F97434D30}"/>
              </a:ext>
            </a:extLst>
          </p:cNvPr>
          <p:cNvSpPr txBox="1"/>
          <p:nvPr/>
        </p:nvSpPr>
        <p:spPr>
          <a:xfrm>
            <a:off x="1112694" y="1287020"/>
            <a:ext cx="925050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u="sng" dirty="0"/>
              <a:t>Progress Indicators: </a:t>
            </a:r>
            <a:endParaRPr lang="en-GB" sz="2000" dirty="0"/>
          </a:p>
        </p:txBody>
      </p:sp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E0793D06-B8E2-41DD-A069-96155F232B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0113056"/>
              </p:ext>
            </p:extLst>
          </p:nvPr>
        </p:nvGraphicFramePr>
        <p:xfrm>
          <a:off x="1007781" y="2423813"/>
          <a:ext cx="9786741" cy="3272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4831">
                  <a:extLst>
                    <a:ext uri="{9D8B030D-6E8A-4147-A177-3AD203B41FA5}">
                      <a16:colId xmlns:a16="http://schemas.microsoft.com/office/drawing/2014/main" val="189267376"/>
                    </a:ext>
                  </a:extLst>
                </a:gridCol>
                <a:gridCol w="4071668">
                  <a:extLst>
                    <a:ext uri="{9D8B030D-6E8A-4147-A177-3AD203B41FA5}">
                      <a16:colId xmlns:a16="http://schemas.microsoft.com/office/drawing/2014/main" val="2291668501"/>
                    </a:ext>
                  </a:extLst>
                </a:gridCol>
                <a:gridCol w="4520242">
                  <a:extLst>
                    <a:ext uri="{9D8B030D-6E8A-4147-A177-3AD203B41FA5}">
                      <a16:colId xmlns:a16="http://schemas.microsoft.com/office/drawing/2014/main" val="2640607715"/>
                    </a:ext>
                  </a:extLst>
                </a:gridCol>
              </a:tblGrid>
              <a:tr h="361511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/>
                        <a:t>Good</a:t>
                      </a:r>
                      <a:r>
                        <a:rPr lang="en-GB" sz="2800" dirty="0"/>
                        <a:t>: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800" b="1" dirty="0"/>
                        <a:t>Outstanding</a:t>
                      </a:r>
                      <a:r>
                        <a:rPr lang="en-GB" sz="2800" dirty="0"/>
                        <a:t>: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2871776"/>
                  </a:ext>
                </a:extLst>
              </a:tr>
              <a:tr h="1376952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3-5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To be able </a:t>
                      </a:r>
                      <a:r>
                        <a:rPr lang="en-GB" sz="2400" b="1" dirty="0"/>
                        <a:t>identify</a:t>
                      </a:r>
                      <a:r>
                        <a:rPr lang="en-GB" sz="2400" dirty="0"/>
                        <a:t> 2 areas of P,E &amp; S effects</a:t>
                      </a:r>
                    </a:p>
                    <a:p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To </a:t>
                      </a:r>
                      <a:r>
                        <a:rPr lang="en-GB" sz="2400" b="1" dirty="0"/>
                        <a:t>explain</a:t>
                      </a:r>
                      <a:r>
                        <a:rPr lang="en-GB" sz="2400" dirty="0"/>
                        <a:t> how some areas can reduce the health risks</a:t>
                      </a:r>
                    </a:p>
                    <a:p>
                      <a:endParaRPr lang="en-GB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617716"/>
                  </a:ext>
                </a:extLst>
              </a:tr>
              <a:tr h="1376952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/>
                        <a:t>6+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To </a:t>
                      </a:r>
                      <a:r>
                        <a:rPr lang="en-GB" sz="2400" b="1" dirty="0"/>
                        <a:t>explain</a:t>
                      </a:r>
                      <a:r>
                        <a:rPr lang="en-GB" sz="2400" dirty="0"/>
                        <a:t> how some areas can reduce the health risks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TBT </a:t>
                      </a:r>
                      <a:r>
                        <a:rPr lang="en-GB" sz="2400" b="1" dirty="0"/>
                        <a:t>describe</a:t>
                      </a:r>
                      <a:r>
                        <a:rPr lang="en-GB" sz="2400" dirty="0"/>
                        <a:t> benefits of exercise and how they help in everyday life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73775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66729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86EFC8-1F38-4FE2-A21F-29C8C13315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09" y="539087"/>
            <a:ext cx="2346775" cy="4814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32979E-6E5D-4B71-ACD1-E77789FEB9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09" y="1614235"/>
            <a:ext cx="2293714" cy="5972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B63D10-B173-4806-82DE-445C850563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62" b="21545"/>
          <a:stretch/>
        </p:blipFill>
        <p:spPr>
          <a:xfrm>
            <a:off x="142509" y="1050478"/>
            <a:ext cx="2314887" cy="5451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C6D9988-3815-4017-9FF7-DD6FC4760C9A}"/>
              </a:ext>
            </a:extLst>
          </p:cNvPr>
          <p:cNvSpPr txBox="1"/>
          <p:nvPr/>
        </p:nvSpPr>
        <p:spPr>
          <a:xfrm>
            <a:off x="4122145" y="2391429"/>
            <a:ext cx="3669922" cy="4958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1400" dirty="0">
                <a:solidFill>
                  <a:srgbClr val="000000"/>
                </a:solidFill>
                <a:latin typeface="+mj-lt"/>
                <a:cs typeface="Silom"/>
              </a:rPr>
              <a:t>It can </a:t>
            </a:r>
            <a:r>
              <a:rPr lang="en-US" sz="1400" b="1" i="1" dirty="0">
                <a:solidFill>
                  <a:srgbClr val="000000"/>
                </a:solidFill>
                <a:latin typeface="+mj-lt"/>
                <a:cs typeface="Silom"/>
              </a:rPr>
              <a:t>help you make friends </a:t>
            </a:r>
            <a:r>
              <a:rPr lang="en-US" sz="1400" dirty="0">
                <a:solidFill>
                  <a:srgbClr val="000000"/>
                </a:solidFill>
                <a:latin typeface="+mj-lt"/>
                <a:cs typeface="Silom"/>
              </a:rPr>
              <a:t>with people of different ages and backgrounds.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BB5BDC-9974-4ECB-9F94-A6FDECB975B4}"/>
              </a:ext>
            </a:extLst>
          </p:cNvPr>
          <p:cNvSpPr txBox="1"/>
          <p:nvPr/>
        </p:nvSpPr>
        <p:spPr>
          <a:xfrm>
            <a:off x="8266662" y="5393319"/>
            <a:ext cx="3643541" cy="2803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1400" dirty="0">
                <a:solidFill>
                  <a:srgbClr val="000000"/>
                </a:solidFill>
                <a:latin typeface="+mj-lt"/>
                <a:cs typeface="Silom"/>
              </a:rPr>
              <a:t>Makes you </a:t>
            </a:r>
            <a:r>
              <a:rPr lang="en-US" sz="1400" b="1" i="1" dirty="0" err="1">
                <a:solidFill>
                  <a:srgbClr val="000000"/>
                </a:solidFill>
                <a:latin typeface="+mj-lt"/>
                <a:cs typeface="Silom"/>
              </a:rPr>
              <a:t>socialises</a:t>
            </a:r>
            <a:r>
              <a:rPr lang="en-US" sz="1400" b="1" i="1" dirty="0">
                <a:solidFill>
                  <a:srgbClr val="000000"/>
                </a:solidFill>
                <a:latin typeface="+mj-lt"/>
                <a:cs typeface="Silom"/>
              </a:rPr>
              <a:t> with your current friends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21B422-3575-43D2-898F-94C081F1CB66}"/>
              </a:ext>
            </a:extLst>
          </p:cNvPr>
          <p:cNvSpPr txBox="1"/>
          <p:nvPr/>
        </p:nvSpPr>
        <p:spPr>
          <a:xfrm>
            <a:off x="4098243" y="5016646"/>
            <a:ext cx="3643541" cy="7112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1400" dirty="0">
                <a:solidFill>
                  <a:srgbClr val="000000"/>
                </a:solidFill>
                <a:latin typeface="+mj-lt"/>
                <a:cs typeface="Silom"/>
              </a:rPr>
              <a:t>Team activities like basketball, you have to practice </a:t>
            </a:r>
            <a:r>
              <a:rPr lang="en-US" sz="1400" b="1" i="1" dirty="0">
                <a:solidFill>
                  <a:srgbClr val="000000"/>
                </a:solidFill>
                <a:latin typeface="+mj-lt"/>
                <a:cs typeface="Silom"/>
              </a:rPr>
              <a:t>teamwork, which improves how you cooperate</a:t>
            </a:r>
            <a:r>
              <a:rPr lang="en-US" sz="1400" dirty="0">
                <a:solidFill>
                  <a:srgbClr val="000000"/>
                </a:solidFill>
                <a:latin typeface="+mj-lt"/>
                <a:cs typeface="Silom"/>
              </a:rPr>
              <a:t> and work with others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C17716-10A8-4E13-9915-1A5B7025D586}"/>
              </a:ext>
            </a:extLst>
          </p:cNvPr>
          <p:cNvSpPr txBox="1"/>
          <p:nvPr/>
        </p:nvSpPr>
        <p:spPr>
          <a:xfrm>
            <a:off x="225607" y="3285975"/>
            <a:ext cx="3626155" cy="7112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1400" dirty="0">
                <a:solidFill>
                  <a:srgbClr val="000000"/>
                </a:solidFill>
                <a:latin typeface="+mj-lt"/>
                <a:cs typeface="Silom"/>
              </a:rPr>
              <a:t>Useful in making you successful, which will increase your self-worth. </a:t>
            </a:r>
            <a:r>
              <a:rPr lang="en-US" sz="1400" b="1" i="1" dirty="0">
                <a:solidFill>
                  <a:srgbClr val="000000"/>
                </a:solidFill>
                <a:latin typeface="+mj-lt"/>
                <a:cs typeface="Silom"/>
              </a:rPr>
              <a:t>Being part of a team will help you feel more involved</a:t>
            </a:r>
            <a:r>
              <a:rPr lang="en-US" sz="1400" dirty="0">
                <a:solidFill>
                  <a:srgbClr val="000000"/>
                </a:solidFill>
                <a:latin typeface="+mj-lt"/>
                <a:cs typeface="Silom"/>
              </a:rPr>
              <a:t> in society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F3A9D7-79BA-4B16-919F-64582CFAA5BD}"/>
              </a:ext>
            </a:extLst>
          </p:cNvPr>
          <p:cNvSpPr txBox="1"/>
          <p:nvPr/>
        </p:nvSpPr>
        <p:spPr>
          <a:xfrm>
            <a:off x="193389" y="6050355"/>
            <a:ext cx="3548080" cy="4958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1400" dirty="0">
                <a:solidFill>
                  <a:srgbClr val="000000"/>
                </a:solidFill>
                <a:latin typeface="+mj-lt"/>
                <a:cs typeface="Silom"/>
              </a:rPr>
              <a:t>By training you </a:t>
            </a:r>
            <a:r>
              <a:rPr lang="en-US" sz="1400" b="1" u="sng" dirty="0">
                <a:solidFill>
                  <a:srgbClr val="000000"/>
                </a:solidFill>
                <a:latin typeface="+mj-lt"/>
                <a:cs typeface="Silom"/>
              </a:rPr>
              <a:t>can increase your components of fitness </a:t>
            </a:r>
            <a:r>
              <a:rPr lang="en-US" sz="1400" dirty="0">
                <a:solidFill>
                  <a:srgbClr val="000000"/>
                </a:solidFill>
                <a:latin typeface="+mj-lt"/>
                <a:cs typeface="Silom"/>
              </a:rPr>
              <a:t>which will help your physical health: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87F828-0A33-47A8-A453-379656369862}"/>
              </a:ext>
            </a:extLst>
          </p:cNvPr>
          <p:cNvSpPr txBox="1"/>
          <p:nvPr/>
        </p:nvSpPr>
        <p:spPr>
          <a:xfrm>
            <a:off x="4115629" y="4305395"/>
            <a:ext cx="3529162" cy="3111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ctr" eaLnBrk="1" hangingPunct="1">
              <a:defRPr/>
            </a:pPr>
            <a:r>
              <a:rPr lang="en-US" sz="1600" dirty="0">
                <a:solidFill>
                  <a:srgbClr val="000000"/>
                </a:solidFill>
                <a:latin typeface="+mj-lt"/>
                <a:cs typeface="Silom"/>
              </a:rPr>
              <a:t>Reduce the </a:t>
            </a:r>
            <a:r>
              <a:rPr lang="en-US" sz="1600" b="1" i="1" dirty="0">
                <a:solidFill>
                  <a:srgbClr val="000000"/>
                </a:solidFill>
                <a:latin typeface="+mj-lt"/>
                <a:cs typeface="Silom"/>
              </a:rPr>
              <a:t>risk of obesity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78AD28-2B37-4E7E-8FE8-A6727C21402B}"/>
              </a:ext>
            </a:extLst>
          </p:cNvPr>
          <p:cNvSpPr txBox="1"/>
          <p:nvPr/>
        </p:nvSpPr>
        <p:spPr>
          <a:xfrm>
            <a:off x="8248391" y="1226415"/>
            <a:ext cx="3492484" cy="7112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1400" dirty="0">
                <a:solidFill>
                  <a:srgbClr val="000000"/>
                </a:solidFill>
                <a:latin typeface="+mj-lt"/>
                <a:cs typeface="Silom"/>
              </a:rPr>
              <a:t>Aerobic exercise = </a:t>
            </a:r>
            <a:r>
              <a:rPr lang="en-US" sz="1400" b="1" i="1" dirty="0">
                <a:solidFill>
                  <a:srgbClr val="000000"/>
                </a:solidFill>
                <a:latin typeface="+mj-lt"/>
                <a:cs typeface="Silom"/>
              </a:rPr>
              <a:t>prevents high blood pressure</a:t>
            </a:r>
            <a:r>
              <a:rPr lang="en-US" sz="1400" dirty="0">
                <a:solidFill>
                  <a:srgbClr val="000000"/>
                </a:solidFill>
                <a:latin typeface="+mj-lt"/>
                <a:cs typeface="Silom"/>
              </a:rPr>
              <a:t>, heart stronger and arties elastic, helping remove cholesterol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785061-DCD6-4D6E-9B4B-84D65AD3E3AC}"/>
              </a:ext>
            </a:extLst>
          </p:cNvPr>
          <p:cNvSpPr txBox="1"/>
          <p:nvPr/>
        </p:nvSpPr>
        <p:spPr>
          <a:xfrm>
            <a:off x="142509" y="4192161"/>
            <a:ext cx="3496977" cy="4958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1400" dirty="0">
                <a:solidFill>
                  <a:srgbClr val="000000"/>
                </a:solidFill>
                <a:latin typeface="+mj-lt"/>
                <a:cs typeface="Silom"/>
              </a:rPr>
              <a:t>Blood can flow easily, </a:t>
            </a:r>
            <a:r>
              <a:rPr lang="en-US" sz="1400" b="1" i="1" dirty="0">
                <a:solidFill>
                  <a:srgbClr val="000000"/>
                </a:solidFill>
                <a:latin typeface="+mj-lt"/>
                <a:cs typeface="Silom"/>
              </a:rPr>
              <a:t>reducing the risk of CHD, strokes and damage to arteries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6725BA-57BE-48E0-A901-A0EE2A5B2E37}"/>
              </a:ext>
            </a:extLst>
          </p:cNvPr>
          <p:cNvSpPr txBox="1"/>
          <p:nvPr/>
        </p:nvSpPr>
        <p:spPr>
          <a:xfrm>
            <a:off x="8211135" y="2175986"/>
            <a:ext cx="3566997" cy="9266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>
            <a:lvl1pPr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1pPr>
            <a:lvl2pPr marL="742950" indent="-28575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2pPr>
            <a:lvl3pPr marL="11430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3pPr>
            <a:lvl4pPr marL="16002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4pPr>
            <a:lvl5pPr marL="20574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5pPr>
            <a:lvl6pPr marL="25146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6pPr>
            <a:lvl7pPr marL="29718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7pPr>
            <a:lvl8pPr marL="34290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8pPr>
            <a:lvl9pPr marL="38862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9pPr>
          </a:lstStyle>
          <a:p>
            <a:pPr algn="just" eaLnBrk="1" hangingPunct="1"/>
            <a:r>
              <a:rPr lang="en-US" sz="1400" dirty="0">
                <a:solidFill>
                  <a:srgbClr val="000000"/>
                </a:solidFill>
              </a:rPr>
              <a:t>Weight baring exercise (e.g. where you use your feet and legs to support you e.g. running) – </a:t>
            </a:r>
            <a:r>
              <a:rPr lang="en-US" sz="1400" b="1" i="1" dirty="0">
                <a:solidFill>
                  <a:srgbClr val="000000"/>
                </a:solidFill>
              </a:rPr>
              <a:t>prevents osteoporosis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858B2DB-FDA0-49C7-A129-111D42DF733A}"/>
              </a:ext>
            </a:extLst>
          </p:cNvPr>
          <p:cNvSpPr txBox="1"/>
          <p:nvPr/>
        </p:nvSpPr>
        <p:spPr>
          <a:xfrm>
            <a:off x="8308120" y="6050355"/>
            <a:ext cx="3548080" cy="49580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>
            <a:lvl1pPr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1pPr>
            <a:lvl2pPr marL="742950" indent="-28575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2pPr>
            <a:lvl3pPr marL="11430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3pPr>
            <a:lvl4pPr marL="16002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4pPr>
            <a:lvl5pPr marL="20574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5pPr>
            <a:lvl6pPr marL="25146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6pPr>
            <a:lvl7pPr marL="29718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7pPr>
            <a:lvl8pPr marL="34290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8pPr>
            <a:lvl9pPr marL="38862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9pPr>
          </a:lstStyle>
          <a:p>
            <a:pPr algn="just" eaLnBrk="1" hangingPunct="1"/>
            <a:r>
              <a:rPr lang="en-US" sz="1400" dirty="0">
                <a:solidFill>
                  <a:srgbClr val="000000"/>
                </a:solidFill>
              </a:rPr>
              <a:t>Reduces the </a:t>
            </a:r>
            <a:r>
              <a:rPr lang="en-US" sz="1400" b="1" i="1" dirty="0">
                <a:solidFill>
                  <a:srgbClr val="000000"/>
                </a:solidFill>
              </a:rPr>
              <a:t>chance of type-2 diabetes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66646B5-E03A-46A0-8677-A5D5A9F69B96}"/>
              </a:ext>
            </a:extLst>
          </p:cNvPr>
          <p:cNvSpPr txBox="1"/>
          <p:nvPr/>
        </p:nvSpPr>
        <p:spPr>
          <a:xfrm>
            <a:off x="4052059" y="5936143"/>
            <a:ext cx="3945471" cy="7112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>
            <a:lvl1pPr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1pPr>
            <a:lvl2pPr marL="742950" indent="-28575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2pPr>
            <a:lvl3pPr marL="11430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3pPr>
            <a:lvl4pPr marL="16002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4pPr>
            <a:lvl5pPr marL="20574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5pPr>
            <a:lvl6pPr marL="25146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6pPr>
            <a:lvl7pPr marL="29718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7pPr>
            <a:lvl8pPr marL="34290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8pPr>
            <a:lvl9pPr marL="38862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9pPr>
          </a:lstStyle>
          <a:p>
            <a:pPr algn="just" eaLnBrk="1" hangingPunct="1"/>
            <a:r>
              <a:rPr lang="en-US" sz="1400" b="1" u="sng" dirty="0">
                <a:solidFill>
                  <a:srgbClr val="000000"/>
                </a:solidFill>
              </a:rPr>
              <a:t>Increase levels of high density lipoproteins (HDL</a:t>
            </a:r>
            <a:r>
              <a:rPr lang="en-US" sz="1400" dirty="0">
                <a:solidFill>
                  <a:srgbClr val="000000"/>
                </a:solidFill>
              </a:rPr>
              <a:t>) – which removes cholesterol from arteries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92172D7-E793-425A-97B2-AB65675333CE}"/>
              </a:ext>
            </a:extLst>
          </p:cNvPr>
          <p:cNvSpPr txBox="1"/>
          <p:nvPr/>
        </p:nvSpPr>
        <p:spPr>
          <a:xfrm>
            <a:off x="234851" y="2402705"/>
            <a:ext cx="3607669" cy="7112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1400" b="1" i="1" dirty="0">
                <a:solidFill>
                  <a:srgbClr val="000000"/>
                </a:solidFill>
                <a:latin typeface="+mj-lt"/>
                <a:cs typeface="Silom"/>
              </a:rPr>
              <a:t>Increased self esteem </a:t>
            </a:r>
            <a:r>
              <a:rPr lang="en-US" sz="1400" b="1" dirty="0">
                <a:solidFill>
                  <a:srgbClr val="000000"/>
                </a:solidFill>
                <a:latin typeface="+mj-lt"/>
                <a:cs typeface="Silom"/>
              </a:rPr>
              <a:t>(opinion of yourself) and confidence </a:t>
            </a:r>
            <a:r>
              <a:rPr lang="en-US" sz="1400" dirty="0">
                <a:solidFill>
                  <a:srgbClr val="000000"/>
                </a:solidFill>
                <a:latin typeface="+mj-lt"/>
                <a:cs typeface="Silom"/>
              </a:rPr>
              <a:t>which makes you feel better about yourself e.g. feel you have achieved something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93BBE87-3E26-4F5D-8959-B3460BC503A8}"/>
              </a:ext>
            </a:extLst>
          </p:cNvPr>
          <p:cNvSpPr txBox="1"/>
          <p:nvPr/>
        </p:nvSpPr>
        <p:spPr>
          <a:xfrm>
            <a:off x="4122145" y="3385898"/>
            <a:ext cx="3626155" cy="7112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1400" dirty="0">
                <a:solidFill>
                  <a:srgbClr val="000000"/>
                </a:solidFill>
                <a:latin typeface="+mj-lt"/>
                <a:cs typeface="Silom"/>
              </a:rPr>
              <a:t>Competing against others / yourself can improve your </a:t>
            </a:r>
            <a:r>
              <a:rPr lang="en-US" sz="1400" i="1" dirty="0">
                <a:solidFill>
                  <a:srgbClr val="000000"/>
                </a:solidFill>
                <a:latin typeface="+mj-lt"/>
                <a:cs typeface="Silom"/>
              </a:rPr>
              <a:t>ability to deal with pressure and mange emotions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89D7DE3-4E7F-4170-936D-6E8E2F0E0F13}"/>
              </a:ext>
            </a:extLst>
          </p:cNvPr>
          <p:cNvSpPr txBox="1"/>
          <p:nvPr/>
        </p:nvSpPr>
        <p:spPr>
          <a:xfrm>
            <a:off x="168520" y="5071004"/>
            <a:ext cx="3650391" cy="7112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1400" dirty="0">
                <a:solidFill>
                  <a:srgbClr val="000000"/>
                </a:solidFill>
                <a:latin typeface="+mj-lt"/>
                <a:cs typeface="Silom"/>
              </a:rPr>
              <a:t>Can </a:t>
            </a:r>
            <a:r>
              <a:rPr lang="en-US" sz="1400" b="1" i="1" dirty="0">
                <a:solidFill>
                  <a:srgbClr val="000000"/>
                </a:solidFill>
                <a:latin typeface="+mj-lt"/>
                <a:cs typeface="Silom"/>
              </a:rPr>
              <a:t>relieve stress </a:t>
            </a:r>
            <a:r>
              <a:rPr lang="en-US" sz="1400" dirty="0">
                <a:solidFill>
                  <a:srgbClr val="000000"/>
                </a:solidFill>
                <a:latin typeface="+mj-lt"/>
                <a:cs typeface="Silom"/>
              </a:rPr>
              <a:t>and tension by taking your mind off whatever is worrying you by making you feel happy. Preventing stress related illnesses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425FC9A-6678-4833-B15A-4DB545A49D7E}"/>
              </a:ext>
            </a:extLst>
          </p:cNvPr>
          <p:cNvSpPr txBox="1"/>
          <p:nvPr/>
        </p:nvSpPr>
        <p:spPr>
          <a:xfrm>
            <a:off x="8211135" y="3355824"/>
            <a:ext cx="3645065" cy="7112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1400" dirty="0">
                <a:solidFill>
                  <a:srgbClr val="000000"/>
                </a:solidFill>
                <a:latin typeface="+mj-lt"/>
                <a:cs typeface="Silom"/>
              </a:rPr>
              <a:t>The level of </a:t>
            </a:r>
            <a:r>
              <a:rPr lang="en-US" sz="1400" b="1" i="1" dirty="0">
                <a:solidFill>
                  <a:srgbClr val="000000"/>
                </a:solidFill>
                <a:latin typeface="+mj-lt"/>
                <a:cs typeface="Silom"/>
              </a:rPr>
              <a:t>endorphins</a:t>
            </a:r>
            <a:r>
              <a:rPr lang="en-US" sz="1400" dirty="0">
                <a:solidFill>
                  <a:srgbClr val="000000"/>
                </a:solidFill>
                <a:latin typeface="+mj-lt"/>
                <a:cs typeface="Silom"/>
              </a:rPr>
              <a:t> in your brain increases. </a:t>
            </a:r>
            <a:r>
              <a:rPr lang="en-US" sz="1400" i="1" dirty="0">
                <a:solidFill>
                  <a:srgbClr val="000000"/>
                </a:solidFill>
                <a:latin typeface="+mj-lt"/>
                <a:cs typeface="Silom"/>
              </a:rPr>
              <a:t>These make your feel good</a:t>
            </a:r>
            <a:r>
              <a:rPr lang="en-US" sz="1400" dirty="0">
                <a:solidFill>
                  <a:srgbClr val="000000"/>
                </a:solidFill>
                <a:latin typeface="+mj-lt"/>
                <a:cs typeface="Silom"/>
              </a:rPr>
              <a:t>, reducing the risk of </a:t>
            </a:r>
            <a:r>
              <a:rPr lang="en-US" sz="1400" b="1" i="1" dirty="0">
                <a:solidFill>
                  <a:srgbClr val="000000"/>
                </a:solidFill>
                <a:latin typeface="+mj-lt"/>
                <a:cs typeface="Silom"/>
              </a:rPr>
              <a:t>mental illness such as depression</a:t>
            </a:r>
            <a:r>
              <a:rPr lang="en-US" sz="1400" dirty="0">
                <a:solidFill>
                  <a:srgbClr val="000000"/>
                </a:solidFill>
                <a:latin typeface="+mj-lt"/>
                <a:cs typeface="Silom"/>
              </a:rPr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A6DD067-ECF1-4306-AD89-93BA298336B7}"/>
              </a:ext>
            </a:extLst>
          </p:cNvPr>
          <p:cNvSpPr txBox="1"/>
          <p:nvPr/>
        </p:nvSpPr>
        <p:spPr>
          <a:xfrm>
            <a:off x="8271608" y="4305395"/>
            <a:ext cx="3638595" cy="7112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1400" dirty="0">
                <a:solidFill>
                  <a:srgbClr val="000000"/>
                </a:solidFill>
                <a:latin typeface="+mj-lt"/>
                <a:cs typeface="Silom"/>
              </a:rPr>
              <a:t>Increased the level of </a:t>
            </a:r>
            <a:r>
              <a:rPr lang="en-US" sz="1400" b="1" i="1" dirty="0">
                <a:solidFill>
                  <a:srgbClr val="000000"/>
                </a:solidFill>
                <a:latin typeface="+mj-lt"/>
                <a:cs typeface="Silom"/>
              </a:rPr>
              <a:t>serotonin</a:t>
            </a:r>
            <a:r>
              <a:rPr lang="en-US" sz="1400" dirty="0">
                <a:solidFill>
                  <a:srgbClr val="000000"/>
                </a:solidFill>
                <a:latin typeface="+mj-lt"/>
                <a:cs typeface="Silom"/>
              </a:rPr>
              <a:t> in your brain. This may help </a:t>
            </a:r>
            <a:r>
              <a:rPr lang="en-US" sz="1400" b="1" i="1" dirty="0">
                <a:solidFill>
                  <a:srgbClr val="000000"/>
                </a:solidFill>
                <a:latin typeface="+mj-lt"/>
                <a:cs typeface="Silom"/>
              </a:rPr>
              <a:t>reduce mental illness</a:t>
            </a:r>
            <a:r>
              <a:rPr lang="en-US" sz="1400" dirty="0">
                <a:solidFill>
                  <a:srgbClr val="000000"/>
                </a:solidFill>
                <a:latin typeface="+mj-lt"/>
                <a:cs typeface="Silom"/>
              </a:rPr>
              <a:t> as low levels of serotonin are connected with depression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6A021BF-F8B7-4EFD-BF89-254DF6A16A74}"/>
              </a:ext>
            </a:extLst>
          </p:cNvPr>
          <p:cNvSpPr/>
          <p:nvPr/>
        </p:nvSpPr>
        <p:spPr>
          <a:xfrm>
            <a:off x="2674962" y="536572"/>
            <a:ext cx="341194" cy="3748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E43549B-0974-48E8-8193-AC05EC37C6EB}"/>
              </a:ext>
            </a:extLst>
          </p:cNvPr>
          <p:cNvSpPr/>
          <p:nvPr/>
        </p:nvSpPr>
        <p:spPr>
          <a:xfrm>
            <a:off x="2674962" y="1127524"/>
            <a:ext cx="341194" cy="3748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547406-A0B4-4075-A269-EEC1E8D7BDE5}"/>
              </a:ext>
            </a:extLst>
          </p:cNvPr>
          <p:cNvSpPr/>
          <p:nvPr/>
        </p:nvSpPr>
        <p:spPr>
          <a:xfrm>
            <a:off x="2674962" y="1811753"/>
            <a:ext cx="341194" cy="3748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83428A-314F-4111-BFBF-02E212F0795F}"/>
              </a:ext>
            </a:extLst>
          </p:cNvPr>
          <p:cNvSpPr txBox="1"/>
          <p:nvPr/>
        </p:nvSpPr>
        <p:spPr>
          <a:xfrm>
            <a:off x="142509" y="69922"/>
            <a:ext cx="529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u="sng" dirty="0"/>
              <a:t>Key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3E011B-8AA4-438C-9EEC-B0499AEED39C}"/>
              </a:ext>
            </a:extLst>
          </p:cNvPr>
          <p:cNvSpPr txBox="1"/>
          <p:nvPr/>
        </p:nvSpPr>
        <p:spPr>
          <a:xfrm>
            <a:off x="3382450" y="311838"/>
            <a:ext cx="8325143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b="1" dirty="0"/>
              <a:t>Task</a:t>
            </a:r>
            <a:r>
              <a:rPr lang="en-GB" sz="2800" dirty="0"/>
              <a:t>: Highlight each statement to its correct benefit</a:t>
            </a:r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95169C8A-FC25-4E76-83C9-2820DE7E3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598" y="986797"/>
            <a:ext cx="1087230" cy="129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3204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5FF5BB-B04E-45A3-B2C8-B8AB5CF543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10" t="38072" r="67831" b="30121"/>
          <a:stretch/>
        </p:blipFill>
        <p:spPr>
          <a:xfrm>
            <a:off x="5613174" y="120033"/>
            <a:ext cx="5813234" cy="3347937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E5608AD2-FCB5-42B4-BA93-42C03FBCB1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pic>
        <p:nvPicPr>
          <p:cNvPr id="10" name="Picture 9" descr="82914287-boy-with-big-highlighter-cartoon.jpg">
            <a:extLst>
              <a:ext uri="{FF2B5EF4-FFF2-40B4-BE49-F238E27FC236}">
                <a16:creationId xmlns:a16="http://schemas.microsoft.com/office/drawing/2014/main" id="{74C9A960-AE50-4403-997E-518637DECC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62" b="96154" l="38000" r="99615">
                        <a14:foregroundMark x1="84000" y1="33846" x2="82923" y2="36615"/>
                        <a14:foregroundMark x1="90231" y1="53000" x2="86462" y2="58923"/>
                        <a14:foregroundMark x1="92000" y1="53000" x2="92000" y2="54385"/>
                        <a14:foregroundMark x1="61692" y1="31385" x2="61692" y2="39077"/>
                        <a14:foregroundMark x1="61692" y1="29308" x2="62077" y2="31769"/>
                        <a14:foregroundMark x1="57538" y1="29692" x2="55077" y2="32846"/>
                        <a14:foregroundMark x1="63769" y1="27615" x2="63769" y2="27615"/>
                        <a14:foregroundMark x1="58923" y1="29692" x2="58923" y2="29692"/>
                        <a14:foregroundMark x1="57538" y1="36308" x2="46769" y2="44615"/>
                        <a14:foregroundMark x1="52692" y1="50231" x2="50538" y2="54769"/>
                        <a14:foregroundMark x1="48462" y1="48846" x2="46077" y2="54769"/>
                        <a14:foregroundMark x1="43231" y1="41846" x2="40846" y2="48462"/>
                        <a14:foregroundMark x1="44615" y1="45000" x2="43231" y2="52308"/>
                        <a14:foregroundMark x1="90231" y1="57538" x2="90231" y2="60308"/>
                        <a14:foregroundMark x1="92000" y1="57154" x2="92000" y2="57154"/>
                        <a14:foregroundMark x1="57846" y1="27923" x2="57846" y2="27923"/>
                        <a14:foregroundMark x1="76538" y1="33154" x2="76077" y2="32615"/>
                        <a14:foregroundMark x1="43538" y1="40385" x2="38923" y2="43231"/>
                        <a14:foregroundMark x1="38769" y1="47308" x2="41308" y2="45769"/>
                        <a14:foregroundMark x1="46538" y1="46615" x2="44846" y2="49154"/>
                        <a14:foregroundMark x1="47538" y1="47615" x2="46538" y2="50692"/>
                        <a14:foregroundMark x1="50923" y1="48615" x2="49769" y2="51538"/>
                        <a14:foregroundMark x1="62385" y1="36000" x2="62385" y2="37538"/>
                        <a14:backgroundMark x1="92692" y1="46769" x2="92692" y2="46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88" t="13438" b="10608"/>
          <a:stretch/>
        </p:blipFill>
        <p:spPr>
          <a:xfrm>
            <a:off x="9305983" y="3575018"/>
            <a:ext cx="1353307" cy="1631265"/>
          </a:xfrm>
          <a:prstGeom prst="rect">
            <a:avLst/>
          </a:prstGeom>
        </p:spPr>
      </p:pic>
      <p:pic>
        <p:nvPicPr>
          <p:cNvPr id="12" name="Picture 11" descr="single-pink-cartoon-highlighter-pen-with-bold-tick-or-check-mark-JF1DR2.jpg">
            <a:extLst>
              <a:ext uri="{FF2B5EF4-FFF2-40B4-BE49-F238E27FC236}">
                <a16:creationId xmlns:a16="http://schemas.microsoft.com/office/drawing/2014/main" id="{E8537A87-6A0E-435C-9054-842A70D48B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58" b="77482" l="58038" r="98846">
                        <a14:foregroundMark x1="87552" y1="51799" x2="87552" y2="55899"/>
                        <a14:foregroundMark x1="65870" y1="22950" x2="66282" y2="26763"/>
                        <a14:foregroundMark x1="86315" y1="20935" x2="86315" y2="20935"/>
                        <a14:foregroundMark x1="67601" y1="27626" x2="65622" y2="29353"/>
                        <a14:foregroundMark x1="63561" y1="28058" x2="63067" y2="27770"/>
                        <a14:foregroundMark x1="89860" y1="54173" x2="91344" y2="54748"/>
                        <a14:foregroundMark x1="92003" y1="54173" x2="89530" y2="52806"/>
                        <a14:foregroundMark x1="88129" y1="51367" x2="88129" y2="51367"/>
                        <a14:foregroundMark x1="80956" y1="23381" x2="80956" y2="23381"/>
                        <a14:foregroundMark x1="80214" y1="20576" x2="80214" y2="20576"/>
                        <a14:foregroundMark x1="83759" y1="23094" x2="83759" y2="23094"/>
                        <a14:foregroundMark x1="84996" y1="25612" x2="84996" y2="25612"/>
                        <a14:foregroundMark x1="82605" y1="18993" x2="84254" y2="26475"/>
                        <a14:backgroundMark x1="63149" y1="26403" x2="63149" y2="264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10" t="6741" b="22161"/>
          <a:stretch/>
        </p:blipFill>
        <p:spPr>
          <a:xfrm>
            <a:off x="6595001" y="3527988"/>
            <a:ext cx="826757" cy="1684365"/>
          </a:xfrm>
          <a:prstGeom prst="rect">
            <a:avLst/>
          </a:prstGeom>
        </p:spPr>
      </p:pic>
      <p:pic>
        <p:nvPicPr>
          <p:cNvPr id="14" name="Picture 13" descr="cartoon-felt-tip-pen-white-vector-illustration-55089198.jpg">
            <a:extLst>
              <a:ext uri="{FF2B5EF4-FFF2-40B4-BE49-F238E27FC236}">
                <a16:creationId xmlns:a16="http://schemas.microsoft.com/office/drawing/2014/main" id="{1DCBA8CC-E285-433C-862B-EA35F3D11C1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9904" l="10000" r="99125">
                        <a14:foregroundMark x1="77125" y1="27724" x2="77125" y2="27724"/>
                        <a14:foregroundMark x1="84500" y1="31250" x2="84250" y2="39583"/>
                        <a14:foregroundMark x1="74750" y1="28205" x2="74750" y2="33013"/>
                        <a14:foregroundMark x1="71250" y1="42949" x2="79125" y2="47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55"/>
          <a:stretch/>
        </p:blipFill>
        <p:spPr>
          <a:xfrm rot="20401766">
            <a:off x="8044630" y="3571815"/>
            <a:ext cx="1157006" cy="18215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670815-84EA-44F7-8D6A-74227EA27B33}"/>
              </a:ext>
            </a:extLst>
          </p:cNvPr>
          <p:cNvSpPr txBox="1"/>
          <p:nvPr/>
        </p:nvSpPr>
        <p:spPr>
          <a:xfrm>
            <a:off x="-65962" y="-89862"/>
            <a:ext cx="49797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u="sng" dirty="0"/>
              <a:t>Mark Scheme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24713C-AAC2-4956-A32A-9050892EC83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6355" t="27663" r="57530" b="6698"/>
          <a:stretch/>
        </p:blipFill>
        <p:spPr>
          <a:xfrm>
            <a:off x="104660" y="813084"/>
            <a:ext cx="5668178" cy="60449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304E7B-45F3-4C3C-96DF-D5C1382040A7}"/>
              </a:ext>
            </a:extLst>
          </p:cNvPr>
          <p:cNvSpPr/>
          <p:nvPr/>
        </p:nvSpPr>
        <p:spPr>
          <a:xfrm>
            <a:off x="9456360" y="5251363"/>
            <a:ext cx="1591937" cy="96814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AB8701-E0FD-4ED4-BCF3-84D58FBDC098}"/>
              </a:ext>
            </a:extLst>
          </p:cNvPr>
          <p:cNvSpPr/>
          <p:nvPr/>
        </p:nvSpPr>
        <p:spPr>
          <a:xfrm>
            <a:off x="7710414" y="5251363"/>
            <a:ext cx="1591937" cy="9681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3-4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B0B7AD-2464-40A7-876D-E8C367D45438}"/>
              </a:ext>
            </a:extLst>
          </p:cNvPr>
          <p:cNvSpPr/>
          <p:nvPr/>
        </p:nvSpPr>
        <p:spPr>
          <a:xfrm>
            <a:off x="5964468" y="5251363"/>
            <a:ext cx="1591937" cy="968149"/>
          </a:xfrm>
          <a:prstGeom prst="rect">
            <a:avLst/>
          </a:prstGeom>
          <a:solidFill>
            <a:srgbClr val="FDBFF1"/>
          </a:solidFill>
          <a:ln>
            <a:solidFill>
              <a:srgbClr val="F90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0-2</a:t>
            </a:r>
          </a:p>
        </p:txBody>
      </p:sp>
    </p:spTree>
    <p:extLst>
      <p:ext uri="{BB962C8B-B14F-4D97-AF65-F5344CB8AC3E}">
        <p14:creationId xmlns:p14="http://schemas.microsoft.com/office/powerpoint/2010/main" val="16661728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E5608AD2-FCB5-42B4-BA93-42C03FBCB17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670815-84EA-44F7-8D6A-74227EA27B33}"/>
              </a:ext>
            </a:extLst>
          </p:cNvPr>
          <p:cNvSpPr txBox="1"/>
          <p:nvPr/>
        </p:nvSpPr>
        <p:spPr>
          <a:xfrm>
            <a:off x="3368398" y="475701"/>
            <a:ext cx="43847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u="sng" dirty="0"/>
              <a:t>Connect</a:t>
            </a:r>
          </a:p>
        </p:txBody>
      </p:sp>
      <p:pic>
        <p:nvPicPr>
          <p:cNvPr id="8" name="Picture 7" descr="82914287-boy-with-big-highlighter-cartoon.jpg">
            <a:extLst>
              <a:ext uri="{FF2B5EF4-FFF2-40B4-BE49-F238E27FC236}">
                <a16:creationId xmlns:a16="http://schemas.microsoft.com/office/drawing/2014/main" id="{87D67481-50FB-435B-90FA-C80EC229993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62" b="96154" l="38000" r="99615">
                        <a14:foregroundMark x1="84000" y1="33846" x2="82923" y2="36615"/>
                        <a14:foregroundMark x1="90231" y1="53000" x2="86462" y2="58923"/>
                        <a14:foregroundMark x1="92000" y1="53000" x2="92000" y2="54385"/>
                        <a14:foregroundMark x1="61692" y1="31385" x2="61692" y2="39077"/>
                        <a14:foregroundMark x1="61692" y1="29308" x2="62077" y2="31769"/>
                        <a14:foregroundMark x1="57538" y1="29692" x2="55077" y2="32846"/>
                        <a14:foregroundMark x1="63769" y1="27615" x2="63769" y2="27615"/>
                        <a14:foregroundMark x1="58923" y1="29692" x2="58923" y2="29692"/>
                        <a14:foregroundMark x1="57538" y1="36308" x2="46769" y2="44615"/>
                        <a14:foregroundMark x1="52692" y1="50231" x2="50538" y2="54769"/>
                        <a14:foregroundMark x1="48462" y1="48846" x2="46077" y2="54769"/>
                        <a14:foregroundMark x1="43231" y1="41846" x2="40846" y2="48462"/>
                        <a14:foregroundMark x1="44615" y1="45000" x2="43231" y2="52308"/>
                        <a14:foregroundMark x1="90231" y1="57538" x2="90231" y2="60308"/>
                        <a14:foregroundMark x1="92000" y1="57154" x2="92000" y2="57154"/>
                        <a14:foregroundMark x1="57846" y1="27923" x2="57846" y2="27923"/>
                        <a14:foregroundMark x1="76538" y1="33154" x2="76077" y2="32615"/>
                        <a14:foregroundMark x1="43538" y1="40385" x2="38923" y2="43231"/>
                        <a14:foregroundMark x1="38769" y1="47308" x2="41308" y2="45769"/>
                        <a14:foregroundMark x1="46538" y1="46615" x2="44846" y2="49154"/>
                        <a14:foregroundMark x1="47538" y1="47615" x2="46538" y2="50692"/>
                        <a14:foregroundMark x1="50923" y1="48615" x2="49769" y2="51538"/>
                        <a14:foregroundMark x1="62385" y1="36000" x2="62385" y2="37538"/>
                        <a14:backgroundMark x1="92692" y1="46769" x2="92692" y2="46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88" t="13438" b="10608"/>
          <a:stretch/>
        </p:blipFill>
        <p:spPr>
          <a:xfrm>
            <a:off x="10244245" y="146019"/>
            <a:ext cx="1263344" cy="1522824"/>
          </a:xfrm>
          <a:prstGeom prst="rect">
            <a:avLst/>
          </a:prstGeom>
        </p:spPr>
      </p:pic>
      <p:pic>
        <p:nvPicPr>
          <p:cNvPr id="9" name="Picture 8" descr="single-pink-cartoon-highlighter-pen-with-bold-tick-or-check-mark-JF1DR2.jpg">
            <a:extLst>
              <a:ext uri="{FF2B5EF4-FFF2-40B4-BE49-F238E27FC236}">
                <a16:creationId xmlns:a16="http://schemas.microsoft.com/office/drawing/2014/main" id="{C6ADFFC2-7DD8-4DF9-A559-FAD137CA24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58" b="77482" l="58038" r="98846">
                        <a14:foregroundMark x1="87552" y1="51799" x2="87552" y2="55899"/>
                        <a14:foregroundMark x1="65870" y1="22950" x2="66282" y2="26763"/>
                        <a14:foregroundMark x1="86315" y1="20935" x2="86315" y2="20935"/>
                        <a14:foregroundMark x1="67601" y1="27626" x2="65622" y2="29353"/>
                        <a14:foregroundMark x1="63561" y1="28058" x2="63067" y2="27770"/>
                        <a14:foregroundMark x1="89860" y1="54173" x2="91344" y2="54748"/>
                        <a14:foregroundMark x1="92003" y1="54173" x2="89530" y2="52806"/>
                        <a14:foregroundMark x1="88129" y1="51367" x2="88129" y2="51367"/>
                        <a14:foregroundMark x1="80956" y1="23381" x2="80956" y2="23381"/>
                        <a14:foregroundMark x1="80214" y1="20576" x2="80214" y2="20576"/>
                        <a14:foregroundMark x1="83759" y1="23094" x2="83759" y2="23094"/>
                        <a14:foregroundMark x1="84996" y1="25612" x2="84996" y2="25612"/>
                        <a14:foregroundMark x1="82605" y1="18993" x2="84254" y2="26475"/>
                        <a14:backgroundMark x1="63149" y1="26403" x2="63149" y2="264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10" t="6741" b="22161"/>
          <a:stretch/>
        </p:blipFill>
        <p:spPr>
          <a:xfrm>
            <a:off x="7498260" y="98989"/>
            <a:ext cx="771797" cy="1572394"/>
          </a:xfrm>
          <a:prstGeom prst="rect">
            <a:avLst/>
          </a:prstGeom>
        </p:spPr>
      </p:pic>
      <p:pic>
        <p:nvPicPr>
          <p:cNvPr id="11" name="Picture 10" descr="cartoon-felt-tip-pen-white-vector-illustration-55089198.jpg">
            <a:extLst>
              <a:ext uri="{FF2B5EF4-FFF2-40B4-BE49-F238E27FC236}">
                <a16:creationId xmlns:a16="http://schemas.microsoft.com/office/drawing/2014/main" id="{036AB4B3-3A6C-4D4D-A583-19D55E66315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9904" l="10000" r="99125">
                        <a14:foregroundMark x1="77125" y1="27724" x2="77125" y2="27724"/>
                        <a14:foregroundMark x1="84500" y1="31250" x2="84250" y2="39583"/>
                        <a14:foregroundMark x1="74750" y1="28205" x2="74750" y2="33013"/>
                        <a14:foregroundMark x1="71250" y1="42949" x2="79125" y2="47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55"/>
          <a:stretch/>
        </p:blipFill>
        <p:spPr>
          <a:xfrm rot="20401766">
            <a:off x="8946851" y="133321"/>
            <a:ext cx="1080093" cy="170042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457535C-ED74-4B92-AD6D-39E91755412F}"/>
              </a:ext>
            </a:extLst>
          </p:cNvPr>
          <p:cNvSpPr/>
          <p:nvPr/>
        </p:nvSpPr>
        <p:spPr>
          <a:xfrm>
            <a:off x="10459658" y="1668843"/>
            <a:ext cx="1033891" cy="5793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72D070-EF70-46B3-A856-DF66DAA25B9C}"/>
              </a:ext>
            </a:extLst>
          </p:cNvPr>
          <p:cNvSpPr/>
          <p:nvPr/>
        </p:nvSpPr>
        <p:spPr>
          <a:xfrm>
            <a:off x="8847912" y="1677411"/>
            <a:ext cx="1033891" cy="5793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3-4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BF7E52E-7538-4118-958D-BEED8BB5DAE1}"/>
              </a:ext>
            </a:extLst>
          </p:cNvPr>
          <p:cNvSpPr/>
          <p:nvPr/>
        </p:nvSpPr>
        <p:spPr>
          <a:xfrm>
            <a:off x="7236166" y="1677411"/>
            <a:ext cx="1033891" cy="579313"/>
          </a:xfrm>
          <a:prstGeom prst="rect">
            <a:avLst/>
          </a:prstGeom>
          <a:solidFill>
            <a:srgbClr val="FDBFF1"/>
          </a:solidFill>
          <a:ln>
            <a:solidFill>
              <a:srgbClr val="F90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0-2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CFEDC23-3D43-4823-A8BB-C16FD6537EDC}"/>
              </a:ext>
            </a:extLst>
          </p:cNvPr>
          <p:cNvSpPr/>
          <p:nvPr/>
        </p:nvSpPr>
        <p:spPr>
          <a:xfrm>
            <a:off x="7276194" y="3409415"/>
            <a:ext cx="2705087" cy="24969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Justify which type of benefit is most improved for a 55year old female who lives on her own.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5653329-79E5-4FC8-B430-00AB4B5C64A4}"/>
              </a:ext>
            </a:extLst>
          </p:cNvPr>
          <p:cNvSpPr/>
          <p:nvPr/>
        </p:nvSpPr>
        <p:spPr>
          <a:xfrm>
            <a:off x="4458722" y="3429000"/>
            <a:ext cx="2584728" cy="24969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Explain how health is improved through exercise giving 2 examples of each type of benefits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44AF7E-6AD0-4900-AD9C-98997363459B}"/>
              </a:ext>
            </a:extLst>
          </p:cNvPr>
          <p:cNvSpPr/>
          <p:nvPr/>
        </p:nvSpPr>
        <p:spPr>
          <a:xfrm>
            <a:off x="1645901" y="3429000"/>
            <a:ext cx="2584728" cy="2496902"/>
          </a:xfrm>
          <a:prstGeom prst="rect">
            <a:avLst/>
          </a:prstGeom>
          <a:solidFill>
            <a:srgbClr val="FDBFF1"/>
          </a:solidFill>
          <a:ln>
            <a:solidFill>
              <a:srgbClr val="F90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List and state the 3 Benefits of exercise with 1 examples of each</a:t>
            </a:r>
          </a:p>
        </p:txBody>
      </p:sp>
      <p:pic>
        <p:nvPicPr>
          <p:cNvPr id="21" name="Picture 20" descr="82914287-boy-with-big-highlighter-cartoon.jpg">
            <a:extLst>
              <a:ext uri="{FF2B5EF4-FFF2-40B4-BE49-F238E27FC236}">
                <a16:creationId xmlns:a16="http://schemas.microsoft.com/office/drawing/2014/main" id="{11561387-534C-464A-AC26-3B09CBF1A2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62" b="96154" l="38000" r="99615">
                        <a14:foregroundMark x1="84000" y1="33846" x2="82923" y2="36615"/>
                        <a14:foregroundMark x1="90231" y1="53000" x2="86462" y2="58923"/>
                        <a14:foregroundMark x1="92000" y1="53000" x2="92000" y2="54385"/>
                        <a14:foregroundMark x1="61692" y1="31385" x2="61692" y2="39077"/>
                        <a14:foregroundMark x1="61692" y1="29308" x2="62077" y2="31769"/>
                        <a14:foregroundMark x1="57538" y1="29692" x2="55077" y2="32846"/>
                        <a14:foregroundMark x1="63769" y1="27615" x2="63769" y2="27615"/>
                        <a14:foregroundMark x1="58923" y1="29692" x2="58923" y2="29692"/>
                        <a14:foregroundMark x1="57538" y1="36308" x2="46769" y2="44615"/>
                        <a14:foregroundMark x1="52692" y1="50231" x2="50538" y2="54769"/>
                        <a14:foregroundMark x1="48462" y1="48846" x2="46077" y2="54769"/>
                        <a14:foregroundMark x1="43231" y1="41846" x2="40846" y2="48462"/>
                        <a14:foregroundMark x1="44615" y1="45000" x2="43231" y2="52308"/>
                        <a14:foregroundMark x1="90231" y1="57538" x2="90231" y2="60308"/>
                        <a14:foregroundMark x1="92000" y1="57154" x2="92000" y2="57154"/>
                        <a14:foregroundMark x1="57846" y1="27923" x2="57846" y2="27923"/>
                        <a14:foregroundMark x1="76538" y1="33154" x2="76077" y2="32615"/>
                        <a14:foregroundMark x1="43538" y1="40385" x2="38923" y2="43231"/>
                        <a14:foregroundMark x1="38769" y1="47308" x2="41308" y2="45769"/>
                        <a14:foregroundMark x1="46538" y1="46615" x2="44846" y2="49154"/>
                        <a14:foregroundMark x1="47538" y1="47615" x2="46538" y2="50692"/>
                        <a14:foregroundMark x1="50923" y1="48615" x2="49769" y2="51538"/>
                        <a14:foregroundMark x1="62385" y1="36000" x2="62385" y2="37538"/>
                        <a14:backgroundMark x1="92692" y1="46769" x2="92692" y2="46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88" t="13438" b="10608"/>
          <a:stretch/>
        </p:blipFill>
        <p:spPr>
          <a:xfrm>
            <a:off x="9208793" y="2951334"/>
            <a:ext cx="860297" cy="1036995"/>
          </a:xfrm>
          <a:prstGeom prst="rect">
            <a:avLst/>
          </a:prstGeom>
        </p:spPr>
      </p:pic>
      <p:pic>
        <p:nvPicPr>
          <p:cNvPr id="22" name="Picture 21" descr="single-pink-cartoon-highlighter-pen-with-bold-tick-or-check-mark-JF1DR2.jpg">
            <a:extLst>
              <a:ext uri="{FF2B5EF4-FFF2-40B4-BE49-F238E27FC236}">
                <a16:creationId xmlns:a16="http://schemas.microsoft.com/office/drawing/2014/main" id="{34A0D506-D2ED-47B0-B905-CC738BB9EFB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58" b="77482" l="58038" r="98846">
                        <a14:foregroundMark x1="87552" y1="51799" x2="87552" y2="55899"/>
                        <a14:foregroundMark x1="65870" y1="22950" x2="66282" y2="26763"/>
                        <a14:foregroundMark x1="86315" y1="20935" x2="86315" y2="20935"/>
                        <a14:foregroundMark x1="67601" y1="27626" x2="65622" y2="29353"/>
                        <a14:foregroundMark x1="63561" y1="28058" x2="63067" y2="27770"/>
                        <a14:foregroundMark x1="89860" y1="54173" x2="91344" y2="54748"/>
                        <a14:foregroundMark x1="92003" y1="54173" x2="89530" y2="52806"/>
                        <a14:foregroundMark x1="88129" y1="51367" x2="88129" y2="51367"/>
                        <a14:foregroundMark x1="80956" y1="23381" x2="80956" y2="23381"/>
                        <a14:foregroundMark x1="80214" y1="20576" x2="80214" y2="20576"/>
                        <a14:foregroundMark x1="83759" y1="23094" x2="83759" y2="23094"/>
                        <a14:foregroundMark x1="84996" y1="25612" x2="84996" y2="25612"/>
                        <a14:foregroundMark x1="82605" y1="18993" x2="84254" y2="26475"/>
                        <a14:backgroundMark x1="63149" y1="26403" x2="63149" y2="264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10" t="6741" b="22161"/>
          <a:stretch/>
        </p:blipFill>
        <p:spPr>
          <a:xfrm>
            <a:off x="3844730" y="3012737"/>
            <a:ext cx="526183" cy="1072001"/>
          </a:xfrm>
          <a:prstGeom prst="rect">
            <a:avLst/>
          </a:prstGeom>
        </p:spPr>
      </p:pic>
      <p:pic>
        <p:nvPicPr>
          <p:cNvPr id="23" name="Picture 22" descr="cartoon-felt-tip-pen-white-vector-illustration-55089198.jpg">
            <a:extLst>
              <a:ext uri="{FF2B5EF4-FFF2-40B4-BE49-F238E27FC236}">
                <a16:creationId xmlns:a16="http://schemas.microsoft.com/office/drawing/2014/main" id="{6867F8E3-A41F-4FEA-B239-A3790EE639C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89904" l="10000" r="99125">
                        <a14:foregroundMark x1="77125" y1="27724" x2="77125" y2="27724"/>
                        <a14:foregroundMark x1="84500" y1="31250" x2="84250" y2="39583"/>
                        <a14:foregroundMark x1="74750" y1="28205" x2="74750" y2="33013"/>
                        <a14:foregroundMark x1="71250" y1="42949" x2="79125" y2="47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55"/>
          <a:stretch/>
        </p:blipFill>
        <p:spPr>
          <a:xfrm rot="20401766">
            <a:off x="6564316" y="3042953"/>
            <a:ext cx="601359" cy="94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724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See the source image">
            <a:extLst>
              <a:ext uri="{FF2B5EF4-FFF2-40B4-BE49-F238E27FC236}">
                <a16:creationId xmlns:a16="http://schemas.microsoft.com/office/drawing/2014/main" id="{BA0DF744-6B5F-4637-B418-2956F1DBA2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8" t="5787" r="8873" b="16729"/>
          <a:stretch/>
        </p:blipFill>
        <p:spPr bwMode="auto">
          <a:xfrm>
            <a:off x="-5753" y="730369"/>
            <a:ext cx="12192000" cy="612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71ED695B-71C9-455D-9C09-66030C331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511" y="109765"/>
            <a:ext cx="1234704" cy="82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76D105-B90E-41BC-8FF8-9DA52553D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528" y="110197"/>
            <a:ext cx="11858446" cy="878965"/>
          </a:xfrm>
        </p:spPr>
        <p:txBody>
          <a:bodyPr>
            <a:normAutofit fontScale="90000"/>
          </a:bodyPr>
          <a:lstStyle/>
          <a:p>
            <a:r>
              <a:rPr lang="en-GB" b="1" u="sng" dirty="0"/>
              <a:t>DO NOW ACTIVITY: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016BF4-8144-4CF7-94FF-2F4E83CDA3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0356" y="975789"/>
            <a:ext cx="11858445" cy="1655762"/>
          </a:xfrm>
        </p:spPr>
        <p:txBody>
          <a:bodyPr/>
          <a:lstStyle/>
          <a:p>
            <a:pPr algn="l"/>
            <a:r>
              <a:rPr lang="en-GB" dirty="0"/>
              <a:t>Exercise can keep you healthy, what does healthy mean and what are the benefits of being healthy? (7)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3316E0-0036-499E-9724-62644832DE3A}"/>
              </a:ext>
            </a:extLst>
          </p:cNvPr>
          <p:cNvSpPr txBox="1"/>
          <p:nvPr/>
        </p:nvSpPr>
        <p:spPr>
          <a:xfrm>
            <a:off x="-497942" y="5005047"/>
            <a:ext cx="3611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Both"/>
            </a:pPr>
            <a:r>
              <a:rPr lang="en-GB" sz="2400" b="1" dirty="0"/>
              <a:t>Health=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E56C02-89BF-473C-BBD4-DF61CDDF48CA}"/>
              </a:ext>
            </a:extLst>
          </p:cNvPr>
          <p:cNvSpPr txBox="1"/>
          <p:nvPr/>
        </p:nvSpPr>
        <p:spPr>
          <a:xfrm>
            <a:off x="439269" y="5466712"/>
            <a:ext cx="11680618" cy="12003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State of complete </a:t>
            </a:r>
            <a:r>
              <a:rPr lang="en-GB" sz="2400" b="1" dirty="0"/>
              <a:t>physical, mental and social</a:t>
            </a:r>
            <a:r>
              <a:rPr lang="en-GB" sz="2400" dirty="0"/>
              <a:t> well-being and not merely the absence of diseases.</a:t>
            </a:r>
          </a:p>
          <a:p>
            <a:pPr algn="ctr"/>
            <a:r>
              <a:rPr lang="en-GB" sz="2400" dirty="0"/>
              <a:t>Part one of the question is to just STATE the above!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3C29AD-29F6-4EFB-81AB-F5598E9BA3B2}"/>
              </a:ext>
            </a:extLst>
          </p:cNvPr>
          <p:cNvSpPr txBox="1"/>
          <p:nvPr/>
        </p:nvSpPr>
        <p:spPr>
          <a:xfrm>
            <a:off x="350356" y="4441783"/>
            <a:ext cx="11680618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dirty="0"/>
              <a:t>Did you write the correct definition? </a:t>
            </a:r>
          </a:p>
        </p:txBody>
      </p:sp>
    </p:spTree>
    <p:extLst>
      <p:ext uri="{BB962C8B-B14F-4D97-AF65-F5344CB8AC3E}">
        <p14:creationId xmlns:p14="http://schemas.microsoft.com/office/powerpoint/2010/main" val="2935639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1"/>
          <p:cNvSpPr txBox="1">
            <a:spLocks/>
          </p:cNvSpPr>
          <p:nvPr/>
        </p:nvSpPr>
        <p:spPr>
          <a:xfrm>
            <a:off x="1372028" y="6111580"/>
            <a:ext cx="3319131" cy="190385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Energy Balance</a:t>
            </a:r>
          </a:p>
        </p:txBody>
      </p:sp>
      <p:pic>
        <p:nvPicPr>
          <p:cNvPr id="181" name="Picture 18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80" b="95044" l="4013" r="96154"/>
                    </a14:imgEffect>
                  </a14:imgLayer>
                </a14:imgProps>
              </a:ext>
            </a:extLst>
          </a:blip>
          <a:srcRect l="3737"/>
          <a:stretch/>
        </p:blipFill>
        <p:spPr>
          <a:xfrm flipH="1">
            <a:off x="717049" y="5590080"/>
            <a:ext cx="967322" cy="1108934"/>
          </a:xfrm>
          <a:prstGeom prst="rect">
            <a:avLst/>
          </a:prstGeom>
        </p:spPr>
      </p:pic>
      <p:sp>
        <p:nvSpPr>
          <p:cNvPr id="226" name="Rounded Rectangle 225"/>
          <p:cNvSpPr/>
          <p:nvPr/>
        </p:nvSpPr>
        <p:spPr>
          <a:xfrm>
            <a:off x="35001" y="6074889"/>
            <a:ext cx="840008" cy="74498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0" name="Picture 299"/>
          <p:cNvPicPr>
            <a:picLocks noChangeAspect="1"/>
          </p:cNvPicPr>
          <p:nvPr/>
        </p:nvPicPr>
        <p:blipFill rotWithShape="1">
          <a:blip r:embed="rId4"/>
          <a:srcRect l="68389" t="9747" b="34938"/>
          <a:stretch/>
        </p:blipFill>
        <p:spPr>
          <a:xfrm>
            <a:off x="5191617" y="1693415"/>
            <a:ext cx="498232" cy="967760"/>
          </a:xfrm>
          <a:prstGeom prst="rect">
            <a:avLst/>
          </a:prstGeom>
        </p:spPr>
      </p:pic>
      <p:pic>
        <p:nvPicPr>
          <p:cNvPr id="299" name="Picture 298"/>
          <p:cNvPicPr>
            <a:picLocks noChangeAspect="1"/>
          </p:cNvPicPr>
          <p:nvPr/>
        </p:nvPicPr>
        <p:blipFill rotWithShape="1">
          <a:blip r:embed="rId4"/>
          <a:srcRect t="9747" r="49142" b="34938"/>
          <a:stretch/>
        </p:blipFill>
        <p:spPr>
          <a:xfrm>
            <a:off x="3485443" y="1777999"/>
            <a:ext cx="467239" cy="564086"/>
          </a:xfrm>
          <a:prstGeom prst="rect">
            <a:avLst/>
          </a:prstGeom>
        </p:spPr>
      </p:pic>
      <p:pic>
        <p:nvPicPr>
          <p:cNvPr id="266" name="Picture 2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3144" y="5729770"/>
            <a:ext cx="1198640" cy="40503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5290" y="2876539"/>
            <a:ext cx="1751289" cy="265170"/>
          </a:xfrm>
          <a:prstGeom prst="rect">
            <a:avLst/>
          </a:prstGeom>
        </p:spPr>
      </p:pic>
      <p:pic>
        <p:nvPicPr>
          <p:cNvPr id="260" name="Picture 25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13" b="90000" l="3000" r="90000">
                        <a14:foregroundMark x1="69533" y1="31688" x2="74667" y2="49250"/>
                        <a14:foregroundMark x1="76267" y1="28750" x2="65067" y2="28750"/>
                      </a14:backgroundRemoval>
                    </a14:imgEffect>
                  </a14:imgLayer>
                </a14:imgProps>
              </a:ext>
            </a:extLst>
          </a:blip>
          <a:srcRect t="6246" r="9358" b="5367"/>
          <a:stretch/>
        </p:blipFill>
        <p:spPr>
          <a:xfrm flipH="1">
            <a:off x="6814204" y="3905270"/>
            <a:ext cx="703085" cy="768604"/>
          </a:xfrm>
          <a:prstGeom prst="rect">
            <a:avLst/>
          </a:prstGeom>
        </p:spPr>
      </p:pic>
      <p:pic>
        <p:nvPicPr>
          <p:cNvPr id="197" name="Picture 19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12" l="22485" r="77811"/>
                    </a14:imgEffect>
                  </a14:imgLayer>
                </a14:imgProps>
              </a:ext>
            </a:extLst>
          </a:blip>
          <a:srcRect l="22509" r="22696"/>
          <a:stretch/>
        </p:blipFill>
        <p:spPr>
          <a:xfrm rot="20230278">
            <a:off x="3796452" y="-65693"/>
            <a:ext cx="480465" cy="876853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94243" y="4579718"/>
            <a:ext cx="1631051" cy="289864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84644" y="1811695"/>
            <a:ext cx="1759050" cy="30011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0" y="4849463"/>
            <a:ext cx="1463099" cy="30777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" b="1" i="1" dirty="0">
                <a:solidFill>
                  <a:srgbClr val="FF6600"/>
                </a:solidFill>
              </a:rPr>
              <a:t>‘What you should weigh for good health’</a:t>
            </a:r>
          </a:p>
        </p:txBody>
      </p:sp>
      <p:sp>
        <p:nvSpPr>
          <p:cNvPr id="113" name="Rounded Rectangle 112"/>
          <p:cNvSpPr/>
          <p:nvPr/>
        </p:nvSpPr>
        <p:spPr>
          <a:xfrm>
            <a:off x="6894700" y="2136110"/>
            <a:ext cx="1543827" cy="70982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8" name="Rounded Rectangle 127"/>
          <p:cNvSpPr/>
          <p:nvPr/>
        </p:nvSpPr>
        <p:spPr>
          <a:xfrm>
            <a:off x="6700691" y="2899453"/>
            <a:ext cx="1349367" cy="9776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9" name="Rounded Rectangle 128"/>
          <p:cNvSpPr/>
          <p:nvPr/>
        </p:nvSpPr>
        <p:spPr>
          <a:xfrm>
            <a:off x="5397315" y="2117104"/>
            <a:ext cx="1437055" cy="7016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30" name="Rounded Rectangle 129"/>
          <p:cNvSpPr/>
          <p:nvPr/>
        </p:nvSpPr>
        <p:spPr>
          <a:xfrm>
            <a:off x="5436221" y="2878247"/>
            <a:ext cx="1235044" cy="93827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33693"/>
            <a:ext cx="1434642" cy="2943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03446" y="1577807"/>
            <a:ext cx="1270403" cy="330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5"/>
          <a:srcRect t="7562" b="21545"/>
          <a:stretch/>
        </p:blipFill>
        <p:spPr>
          <a:xfrm>
            <a:off x="1887414" y="5404"/>
            <a:ext cx="1620056" cy="3270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80842" y="1917850"/>
            <a:ext cx="1891720" cy="218808"/>
          </a:xfrm>
          <a:prstGeom prst="rect">
            <a:avLst/>
          </a:prstGeom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500" dirty="0">
                <a:solidFill>
                  <a:srgbClr val="000000"/>
                </a:solidFill>
                <a:latin typeface="+mj-lt"/>
                <a:cs typeface="Silom"/>
              </a:rPr>
              <a:t>It can </a:t>
            </a:r>
            <a:r>
              <a:rPr lang="en-US" sz="500" b="1" i="1" dirty="0">
                <a:solidFill>
                  <a:srgbClr val="000000"/>
                </a:solidFill>
                <a:latin typeface="+mj-lt"/>
                <a:cs typeface="Silom"/>
              </a:rPr>
              <a:t>help you make friends </a:t>
            </a:r>
            <a:r>
              <a:rPr lang="en-US" sz="500" dirty="0">
                <a:solidFill>
                  <a:srgbClr val="000000"/>
                </a:solidFill>
                <a:latin typeface="+mj-lt"/>
                <a:cs typeface="Silom"/>
              </a:rPr>
              <a:t>with people of different ages and backgrounds.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84318" y="2695749"/>
            <a:ext cx="2300245" cy="141864"/>
          </a:xfrm>
          <a:prstGeom prst="rect">
            <a:avLst/>
          </a:prstGeom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500" dirty="0">
                <a:solidFill>
                  <a:srgbClr val="000000"/>
                </a:solidFill>
                <a:latin typeface="+mj-lt"/>
                <a:cs typeface="Silom"/>
              </a:rPr>
              <a:t>Makes you </a:t>
            </a:r>
            <a:r>
              <a:rPr lang="en-US" sz="500" b="1" i="1" dirty="0" err="1">
                <a:solidFill>
                  <a:srgbClr val="000000"/>
                </a:solidFill>
                <a:latin typeface="+mj-lt"/>
                <a:cs typeface="Silom"/>
              </a:rPr>
              <a:t>socialises</a:t>
            </a:r>
            <a:r>
              <a:rPr lang="en-US" sz="500" b="1" i="1" dirty="0">
                <a:solidFill>
                  <a:srgbClr val="000000"/>
                </a:solidFill>
                <a:latin typeface="+mj-lt"/>
                <a:cs typeface="Silom"/>
              </a:rPr>
              <a:t> with your current friends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81372" y="2430109"/>
            <a:ext cx="2312795" cy="218808"/>
          </a:xfrm>
          <a:prstGeom prst="rect">
            <a:avLst/>
          </a:prstGeom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500" dirty="0">
                <a:solidFill>
                  <a:srgbClr val="000000"/>
                </a:solidFill>
                <a:latin typeface="+mj-lt"/>
                <a:cs typeface="Silom"/>
              </a:rPr>
              <a:t>Team activities like basketball, you have to practice </a:t>
            </a:r>
            <a:r>
              <a:rPr lang="en-US" sz="500" b="1" i="1" dirty="0">
                <a:solidFill>
                  <a:srgbClr val="000000"/>
                </a:solidFill>
                <a:latin typeface="+mj-lt"/>
                <a:cs typeface="Silom"/>
              </a:rPr>
              <a:t>teamwork, which improves how you cooperate</a:t>
            </a:r>
            <a:r>
              <a:rPr lang="en-US" sz="500" dirty="0">
                <a:solidFill>
                  <a:srgbClr val="000000"/>
                </a:solidFill>
                <a:latin typeface="+mj-lt"/>
                <a:cs typeface="Silom"/>
              </a:rPr>
              <a:t> and work with others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81370" y="2176428"/>
            <a:ext cx="2312797" cy="218808"/>
          </a:xfrm>
          <a:prstGeom prst="rect">
            <a:avLst/>
          </a:prstGeom>
          <a:ln>
            <a:solidFill>
              <a:srgbClr val="66006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500" dirty="0">
                <a:solidFill>
                  <a:srgbClr val="000000"/>
                </a:solidFill>
                <a:latin typeface="+mj-lt"/>
                <a:cs typeface="Silom"/>
              </a:rPr>
              <a:t>Useful in making you successful, which will increase your self-worth. </a:t>
            </a:r>
            <a:r>
              <a:rPr lang="en-US" sz="500" b="1" i="1" dirty="0">
                <a:solidFill>
                  <a:srgbClr val="000000"/>
                </a:solidFill>
                <a:latin typeface="+mj-lt"/>
                <a:cs typeface="Silom"/>
              </a:rPr>
              <a:t>Being part of a team will help you feel more involved</a:t>
            </a:r>
            <a:r>
              <a:rPr lang="en-US" sz="500" dirty="0">
                <a:solidFill>
                  <a:srgbClr val="000000"/>
                </a:solidFill>
                <a:latin typeface="+mj-lt"/>
                <a:cs typeface="Silom"/>
              </a:rPr>
              <a:t> in society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212445"/>
            <a:ext cx="1532004" cy="218808"/>
          </a:xfrm>
          <a:prstGeom prst="rect">
            <a:avLst/>
          </a:prstGeom>
          <a:ln>
            <a:solidFill>
              <a:srgbClr val="4F81B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500" dirty="0">
                <a:solidFill>
                  <a:srgbClr val="000000"/>
                </a:solidFill>
                <a:latin typeface="+mj-lt"/>
                <a:cs typeface="Silom"/>
              </a:rPr>
              <a:t>By training you </a:t>
            </a:r>
            <a:r>
              <a:rPr lang="en-US" sz="500" b="1" u="sng" dirty="0">
                <a:solidFill>
                  <a:srgbClr val="000000"/>
                </a:solidFill>
                <a:latin typeface="+mj-lt"/>
                <a:cs typeface="Silom"/>
              </a:rPr>
              <a:t>can increase your components of fitness </a:t>
            </a:r>
            <a:r>
              <a:rPr lang="en-US" sz="500" dirty="0">
                <a:solidFill>
                  <a:srgbClr val="000000"/>
                </a:solidFill>
                <a:latin typeface="+mj-lt"/>
                <a:cs typeface="Silom"/>
              </a:rPr>
              <a:t>which will help your physical health: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507" y="677416"/>
            <a:ext cx="1532004" cy="15725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ctr" eaLnBrk="1" hangingPunct="1">
              <a:defRPr/>
            </a:pPr>
            <a:r>
              <a:rPr lang="en-US" sz="600" dirty="0">
                <a:solidFill>
                  <a:srgbClr val="000000"/>
                </a:solidFill>
                <a:latin typeface="+mj-lt"/>
                <a:cs typeface="Silom"/>
              </a:rPr>
              <a:t>Reduce the </a:t>
            </a:r>
            <a:r>
              <a:rPr lang="en-US" sz="600" b="1" i="1" dirty="0">
                <a:solidFill>
                  <a:srgbClr val="000000"/>
                </a:solidFill>
                <a:latin typeface="+mj-lt"/>
                <a:cs typeface="Silom"/>
              </a:rPr>
              <a:t>risk of obesity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843" y="874296"/>
            <a:ext cx="1532004" cy="29575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500" dirty="0">
                <a:solidFill>
                  <a:srgbClr val="000000"/>
                </a:solidFill>
                <a:latin typeface="+mj-lt"/>
                <a:cs typeface="Silom"/>
              </a:rPr>
              <a:t>Aerobic exercise = </a:t>
            </a:r>
            <a:r>
              <a:rPr lang="en-US" sz="500" b="1" i="1" dirty="0">
                <a:solidFill>
                  <a:srgbClr val="000000"/>
                </a:solidFill>
                <a:latin typeface="+mj-lt"/>
                <a:cs typeface="Silom"/>
              </a:rPr>
              <a:t>prevents high blood pressure</a:t>
            </a:r>
            <a:r>
              <a:rPr lang="en-US" sz="500" dirty="0">
                <a:solidFill>
                  <a:srgbClr val="000000"/>
                </a:solidFill>
                <a:latin typeface="+mj-lt"/>
                <a:cs typeface="Silom"/>
              </a:rPr>
              <a:t>, heart stronger and arties elastic, helping remove cholesterol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843" y="403592"/>
            <a:ext cx="1526730" cy="21880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500" dirty="0">
                <a:solidFill>
                  <a:srgbClr val="000000"/>
                </a:solidFill>
                <a:latin typeface="+mj-lt"/>
                <a:cs typeface="Silom"/>
              </a:rPr>
              <a:t>Blood can flow easily, </a:t>
            </a:r>
            <a:r>
              <a:rPr lang="en-US" sz="500" b="1" i="1" dirty="0">
                <a:solidFill>
                  <a:srgbClr val="000000"/>
                </a:solidFill>
                <a:latin typeface="+mj-lt"/>
                <a:cs typeface="Silom"/>
              </a:rPr>
              <a:t>reducing the risk of CHD, strokes and damage to arteries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1823281"/>
            <a:ext cx="1532004" cy="29575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>
            <a:lvl1pPr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1pPr>
            <a:lvl2pPr marL="742950" indent="-28575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2pPr>
            <a:lvl3pPr marL="11430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3pPr>
            <a:lvl4pPr marL="16002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4pPr>
            <a:lvl5pPr marL="20574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5pPr>
            <a:lvl6pPr marL="25146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6pPr>
            <a:lvl7pPr marL="29718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7pPr>
            <a:lvl8pPr marL="34290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8pPr>
            <a:lvl9pPr marL="38862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9pPr>
          </a:lstStyle>
          <a:p>
            <a:pPr algn="just" eaLnBrk="1" hangingPunct="1"/>
            <a:r>
              <a:rPr lang="en-US" sz="500" dirty="0">
                <a:solidFill>
                  <a:srgbClr val="000000"/>
                </a:solidFill>
              </a:rPr>
              <a:t>Weight baring exercise (e.g. where you use your feet and legs to support you e.g. running) – </a:t>
            </a:r>
            <a:r>
              <a:rPr lang="en-US" sz="500" b="1" i="1" dirty="0">
                <a:solidFill>
                  <a:srgbClr val="000000"/>
                </a:solidFill>
              </a:rPr>
              <a:t>prevents osteoporosis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0" y="2174433"/>
            <a:ext cx="1532003" cy="14186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>
            <a:lvl1pPr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1pPr>
            <a:lvl2pPr marL="742950" indent="-28575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2pPr>
            <a:lvl3pPr marL="11430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3pPr>
            <a:lvl4pPr marL="16002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4pPr>
            <a:lvl5pPr marL="20574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5pPr>
            <a:lvl6pPr marL="25146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6pPr>
            <a:lvl7pPr marL="29718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7pPr>
            <a:lvl8pPr marL="34290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8pPr>
            <a:lvl9pPr marL="38862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9pPr>
          </a:lstStyle>
          <a:p>
            <a:pPr algn="just" eaLnBrk="1" hangingPunct="1"/>
            <a:r>
              <a:rPr lang="en-US" sz="500" dirty="0">
                <a:solidFill>
                  <a:srgbClr val="000000"/>
                </a:solidFill>
              </a:rPr>
              <a:t>Reduces the </a:t>
            </a:r>
            <a:r>
              <a:rPr lang="en-US" sz="500" b="1" i="1" dirty="0">
                <a:solidFill>
                  <a:srgbClr val="000000"/>
                </a:solidFill>
              </a:rPr>
              <a:t>chance of type-2 diabetes</a:t>
            </a:r>
            <a:r>
              <a:rPr lang="en-US" sz="500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1480002"/>
            <a:ext cx="1532004" cy="295752"/>
          </a:xfrm>
          <a:prstGeom prst="rect">
            <a:avLst/>
          </a:prstGeom>
          <a:ln>
            <a:solidFill>
              <a:srgbClr val="4F81B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>
            <a:lvl1pPr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1pPr>
            <a:lvl2pPr marL="742950" indent="-28575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2pPr>
            <a:lvl3pPr marL="11430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3pPr>
            <a:lvl4pPr marL="16002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4pPr>
            <a:lvl5pPr marL="2057400" indent="-22860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5pPr>
            <a:lvl6pPr marL="25146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6pPr>
            <a:lvl7pPr marL="29718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7pPr>
            <a:lvl8pPr marL="34290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8pPr>
            <a:lvl9pPr marL="3886200" indent="-228600" eaLnBrk="0" hangingPunct="0">
              <a:defRPr sz="4200">
                <a:solidFill>
                  <a:schemeClr val="tx1"/>
                </a:solidFill>
                <a:latin typeface="American Typewriter" charset="0"/>
                <a:ea typeface="ヒラギノ明朝 ProN W3" charset="0"/>
                <a:cs typeface="ヒラギノ明朝 ProN W3" charset="0"/>
                <a:sym typeface="American Typewriter" charset="0"/>
              </a:defRPr>
            </a:lvl9pPr>
          </a:lstStyle>
          <a:p>
            <a:pPr algn="just" eaLnBrk="1" hangingPunct="1"/>
            <a:r>
              <a:rPr lang="en-US" sz="500" b="1" u="sng" dirty="0">
                <a:solidFill>
                  <a:srgbClr val="000000"/>
                </a:solidFill>
              </a:rPr>
              <a:t>Increase levels of high density lipoproteins (HDL</a:t>
            </a:r>
            <a:r>
              <a:rPr lang="en-US" sz="500" dirty="0">
                <a:solidFill>
                  <a:srgbClr val="000000"/>
                </a:solidFill>
              </a:rPr>
              <a:t>) – which removes cholesterol from arteries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84199" y="405072"/>
            <a:ext cx="2287458" cy="218808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500" b="1" i="1" dirty="0">
                <a:solidFill>
                  <a:srgbClr val="000000"/>
                </a:solidFill>
                <a:latin typeface="+mj-lt"/>
                <a:cs typeface="Silom"/>
              </a:rPr>
              <a:t>Increased self esteem </a:t>
            </a:r>
            <a:r>
              <a:rPr lang="en-US" sz="500" b="1" dirty="0">
                <a:solidFill>
                  <a:srgbClr val="000000"/>
                </a:solidFill>
                <a:latin typeface="+mj-lt"/>
                <a:cs typeface="Silom"/>
              </a:rPr>
              <a:t>(opinion of yourself) and confidence </a:t>
            </a:r>
            <a:r>
              <a:rPr lang="en-US" sz="500" dirty="0">
                <a:solidFill>
                  <a:srgbClr val="000000"/>
                </a:solidFill>
                <a:latin typeface="+mj-lt"/>
                <a:cs typeface="Silom"/>
              </a:rPr>
              <a:t>which makes you feel better about yourself e.g. feel you have achieved something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8338" y="654371"/>
            <a:ext cx="2299179" cy="218808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500" dirty="0">
                <a:solidFill>
                  <a:srgbClr val="000000"/>
                </a:solidFill>
                <a:latin typeface="+mj-lt"/>
                <a:cs typeface="Silom"/>
              </a:rPr>
              <a:t>Competing against others / yourself can improve your </a:t>
            </a:r>
            <a:r>
              <a:rPr lang="en-US" sz="500" i="1" dirty="0">
                <a:solidFill>
                  <a:srgbClr val="000000"/>
                </a:solidFill>
                <a:latin typeface="+mj-lt"/>
                <a:cs typeface="Silom"/>
              </a:rPr>
              <a:t>ability to deal with pressure and mange emotions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579621" y="912216"/>
            <a:ext cx="2314546" cy="218808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500" dirty="0">
                <a:solidFill>
                  <a:srgbClr val="000000"/>
                </a:solidFill>
                <a:latin typeface="+mj-lt"/>
                <a:cs typeface="Silom"/>
              </a:rPr>
              <a:t>Can </a:t>
            </a:r>
            <a:r>
              <a:rPr lang="en-US" sz="500" b="1" i="1" dirty="0">
                <a:solidFill>
                  <a:srgbClr val="000000"/>
                </a:solidFill>
                <a:latin typeface="+mj-lt"/>
                <a:cs typeface="Silom"/>
              </a:rPr>
              <a:t>relieve stress </a:t>
            </a:r>
            <a:r>
              <a:rPr lang="en-US" sz="500" dirty="0">
                <a:solidFill>
                  <a:srgbClr val="000000"/>
                </a:solidFill>
                <a:latin typeface="+mj-lt"/>
                <a:cs typeface="Silom"/>
              </a:rPr>
              <a:t>and tension by taking your mind off whatever is worrying you by making you feel happy. Preventing stress related illnesses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582998" y="1161529"/>
            <a:ext cx="2311169" cy="218808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500" dirty="0">
                <a:solidFill>
                  <a:srgbClr val="000000"/>
                </a:solidFill>
                <a:latin typeface="+mj-lt"/>
                <a:cs typeface="Silom"/>
              </a:rPr>
              <a:t>The level of </a:t>
            </a:r>
            <a:r>
              <a:rPr lang="en-US" sz="500" b="1" i="1" dirty="0">
                <a:solidFill>
                  <a:srgbClr val="000000"/>
                </a:solidFill>
                <a:latin typeface="+mj-lt"/>
                <a:cs typeface="Silom"/>
              </a:rPr>
              <a:t>endorphins</a:t>
            </a:r>
            <a:r>
              <a:rPr lang="en-US" sz="500" dirty="0">
                <a:solidFill>
                  <a:srgbClr val="000000"/>
                </a:solidFill>
                <a:latin typeface="+mj-lt"/>
                <a:cs typeface="Silom"/>
              </a:rPr>
              <a:t> in your brain increases. </a:t>
            </a:r>
            <a:r>
              <a:rPr lang="en-US" sz="500" i="1" dirty="0">
                <a:solidFill>
                  <a:srgbClr val="000000"/>
                </a:solidFill>
                <a:latin typeface="+mj-lt"/>
                <a:cs typeface="Silom"/>
              </a:rPr>
              <a:t>These make your feel good</a:t>
            </a:r>
            <a:r>
              <a:rPr lang="en-US" sz="500" dirty="0">
                <a:solidFill>
                  <a:srgbClr val="000000"/>
                </a:solidFill>
                <a:latin typeface="+mj-lt"/>
                <a:cs typeface="Silom"/>
              </a:rPr>
              <a:t>, reducing the risk of </a:t>
            </a:r>
            <a:r>
              <a:rPr lang="en-US" sz="500" b="1" i="1" dirty="0">
                <a:solidFill>
                  <a:srgbClr val="000000"/>
                </a:solidFill>
                <a:latin typeface="+mj-lt"/>
                <a:cs typeface="Silom"/>
              </a:rPr>
              <a:t>mental illness such as depression</a:t>
            </a:r>
            <a:r>
              <a:rPr lang="en-US" sz="500" dirty="0">
                <a:solidFill>
                  <a:srgbClr val="000000"/>
                </a:solidFill>
                <a:latin typeface="+mj-lt"/>
                <a:cs typeface="Silom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87100" y="1409416"/>
            <a:ext cx="2307067" cy="218808"/>
          </a:xfrm>
          <a:prstGeom prst="rect">
            <a:avLst/>
          </a:prstGeom>
          <a:ln>
            <a:solidFill>
              <a:srgbClr val="008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4291" tIns="32146" rIns="64291" bIns="32146">
            <a:spAutoFit/>
          </a:bodyPr>
          <a:lstStyle/>
          <a:p>
            <a:pPr algn="just" eaLnBrk="1" hangingPunct="1">
              <a:defRPr/>
            </a:pPr>
            <a:r>
              <a:rPr lang="en-US" sz="500" dirty="0">
                <a:solidFill>
                  <a:srgbClr val="000000"/>
                </a:solidFill>
                <a:latin typeface="+mj-lt"/>
                <a:cs typeface="Silom"/>
              </a:rPr>
              <a:t>Increased the level of </a:t>
            </a:r>
            <a:r>
              <a:rPr lang="en-US" sz="500" b="1" i="1" dirty="0">
                <a:solidFill>
                  <a:srgbClr val="000000"/>
                </a:solidFill>
                <a:latin typeface="+mj-lt"/>
                <a:cs typeface="Silom"/>
              </a:rPr>
              <a:t>serotonin</a:t>
            </a:r>
            <a:r>
              <a:rPr lang="en-US" sz="500" dirty="0">
                <a:solidFill>
                  <a:srgbClr val="000000"/>
                </a:solidFill>
                <a:latin typeface="+mj-lt"/>
                <a:cs typeface="Silom"/>
              </a:rPr>
              <a:t> in your brain. This may help </a:t>
            </a:r>
            <a:r>
              <a:rPr lang="en-US" sz="500" b="1" i="1" dirty="0">
                <a:solidFill>
                  <a:srgbClr val="000000"/>
                </a:solidFill>
                <a:latin typeface="+mj-lt"/>
                <a:cs typeface="Silom"/>
              </a:rPr>
              <a:t>reduce mental illness</a:t>
            </a:r>
            <a:r>
              <a:rPr lang="en-US" sz="500" dirty="0">
                <a:solidFill>
                  <a:srgbClr val="000000"/>
                </a:solidFill>
                <a:latin typeface="+mj-lt"/>
                <a:cs typeface="Silom"/>
              </a:rPr>
              <a:t> as low levels of serotonin are connected with depression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348023" y="374865"/>
            <a:ext cx="4972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55-60%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834418" y="369517"/>
            <a:ext cx="4972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25-30%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317947" y="369517"/>
            <a:ext cx="4972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15-20%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6"/>
          <a:srcRect b="12745"/>
          <a:stretch/>
        </p:blipFill>
        <p:spPr>
          <a:xfrm>
            <a:off x="9610091" y="43179"/>
            <a:ext cx="1786008" cy="300528"/>
          </a:xfrm>
          <a:prstGeom prst="rect">
            <a:avLst/>
          </a:prstGeom>
        </p:spPr>
      </p:pic>
      <p:sp>
        <p:nvSpPr>
          <p:cNvPr id="27" name="Content Placeholder 2"/>
          <p:cNvSpPr txBox="1">
            <a:spLocks/>
          </p:cNvSpPr>
          <p:nvPr/>
        </p:nvSpPr>
        <p:spPr>
          <a:xfrm>
            <a:off x="8530046" y="534045"/>
            <a:ext cx="3575802" cy="1805143"/>
          </a:xfrm>
          <a:prstGeom prst="rect">
            <a:avLst/>
          </a:prstGeom>
          <a:solidFill>
            <a:srgbClr val="660066">
              <a:alpha val="24000"/>
            </a:srgbClr>
          </a:solidFill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700" b="1" u="sng" dirty="0"/>
              <a:t>M</a:t>
            </a:r>
            <a:r>
              <a:rPr lang="en-GB" sz="700" b="1" u="sng" dirty="0">
                <a:solidFill>
                  <a:srgbClr val="FF0000"/>
                </a:solidFill>
              </a:rPr>
              <a:t>a</a:t>
            </a:r>
            <a:r>
              <a:rPr lang="en-GB" sz="700" b="1" u="sng" dirty="0"/>
              <a:t>cro nutrients </a:t>
            </a:r>
            <a:r>
              <a:rPr lang="en-GB" sz="700" dirty="0"/>
              <a:t>– c</a:t>
            </a:r>
            <a:r>
              <a:rPr lang="en-GB" sz="700" dirty="0">
                <a:solidFill>
                  <a:srgbClr val="FF0000"/>
                </a:solidFill>
              </a:rPr>
              <a:t>a</a:t>
            </a:r>
            <a:r>
              <a:rPr lang="en-GB" sz="700" dirty="0"/>
              <a:t>rbohydrates, f</a:t>
            </a:r>
            <a:r>
              <a:rPr lang="en-GB" sz="700" dirty="0">
                <a:solidFill>
                  <a:srgbClr val="FF0000"/>
                </a:solidFill>
              </a:rPr>
              <a:t>a</a:t>
            </a:r>
            <a:r>
              <a:rPr lang="en-GB" sz="700" dirty="0"/>
              <a:t>ts and protein. </a:t>
            </a:r>
          </a:p>
          <a:p>
            <a:pPr algn="l"/>
            <a:r>
              <a:rPr lang="en-GB" sz="700" b="1" u="sng" dirty="0"/>
              <a:t>M</a:t>
            </a:r>
            <a:r>
              <a:rPr lang="en-GB" sz="700" b="1" u="sng" dirty="0">
                <a:solidFill>
                  <a:srgbClr val="FF0000"/>
                </a:solidFill>
              </a:rPr>
              <a:t>i</a:t>
            </a:r>
            <a:r>
              <a:rPr lang="en-GB" sz="700" b="1" u="sng" dirty="0"/>
              <a:t>cro nutrients </a:t>
            </a:r>
            <a:r>
              <a:rPr lang="en-GB" sz="700" dirty="0"/>
              <a:t>– </a:t>
            </a:r>
          </a:p>
          <a:p>
            <a:pPr lvl="1" algn="just">
              <a:buFont typeface="+mj-lt"/>
              <a:buAutoNum type="arabicPeriod"/>
            </a:pPr>
            <a:r>
              <a:rPr lang="en-GB" sz="700" dirty="0"/>
              <a:t>V</a:t>
            </a:r>
            <a:r>
              <a:rPr lang="en-GB" sz="700" dirty="0">
                <a:solidFill>
                  <a:srgbClr val="FF0000"/>
                </a:solidFill>
              </a:rPr>
              <a:t>i</a:t>
            </a:r>
            <a:r>
              <a:rPr lang="en-GB" sz="700" dirty="0"/>
              <a:t>tamins (A = </a:t>
            </a:r>
            <a:r>
              <a:rPr lang="en-US" sz="700" b="1" i="1" dirty="0"/>
              <a:t>growth and vision</a:t>
            </a:r>
            <a:r>
              <a:rPr lang="en-GB" sz="700" dirty="0"/>
              <a:t>, B =</a:t>
            </a:r>
            <a:r>
              <a:rPr lang="en-US" sz="700" b="1" i="1" dirty="0"/>
              <a:t>needed for strong bones </a:t>
            </a:r>
            <a:r>
              <a:rPr lang="en-GB" sz="700" dirty="0"/>
              <a:t> &amp; C = </a:t>
            </a:r>
            <a:r>
              <a:rPr lang="en-US" sz="700" b="1" i="1" dirty="0"/>
              <a:t>body tissues together</a:t>
            </a:r>
            <a:r>
              <a:rPr lang="en-GB" sz="700" dirty="0"/>
              <a:t>)  </a:t>
            </a:r>
          </a:p>
          <a:p>
            <a:pPr lvl="1" algn="just">
              <a:buFont typeface="+mj-lt"/>
              <a:buAutoNum type="arabicPeriod"/>
            </a:pPr>
            <a:r>
              <a:rPr lang="en-GB" sz="700" dirty="0"/>
              <a:t>m</a:t>
            </a:r>
            <a:r>
              <a:rPr lang="en-GB" sz="700" dirty="0">
                <a:solidFill>
                  <a:srgbClr val="FF0000"/>
                </a:solidFill>
              </a:rPr>
              <a:t>i</a:t>
            </a:r>
            <a:r>
              <a:rPr lang="en-GB" sz="700" dirty="0"/>
              <a:t>nerals (</a:t>
            </a:r>
            <a:r>
              <a:rPr lang="en-US" sz="700" b="1" i="1" u="sng" dirty="0"/>
              <a:t>Calcium</a:t>
            </a:r>
            <a:r>
              <a:rPr lang="en-US" sz="700" dirty="0"/>
              <a:t> – </a:t>
            </a:r>
            <a:r>
              <a:rPr lang="en-US" sz="700" i="1" dirty="0"/>
              <a:t>strong bones </a:t>
            </a:r>
            <a:r>
              <a:rPr lang="en-US" sz="700" dirty="0"/>
              <a:t>and teeth, but also for muscle contraction. </a:t>
            </a:r>
            <a:r>
              <a:rPr lang="en-US" sz="700" b="1" i="1" u="sng" dirty="0"/>
              <a:t>Iron</a:t>
            </a:r>
            <a:r>
              <a:rPr lang="en-US" sz="700" dirty="0"/>
              <a:t> – used in </a:t>
            </a:r>
            <a:r>
              <a:rPr lang="en-US" sz="700" u="sng" dirty="0"/>
              <a:t>making red blood cells</a:t>
            </a:r>
            <a:r>
              <a:rPr lang="en-US" sz="700" dirty="0"/>
              <a:t>) </a:t>
            </a:r>
            <a:endParaRPr lang="en-GB" sz="700" b="1" u="sng" dirty="0"/>
          </a:p>
          <a:p>
            <a:pPr algn="just"/>
            <a:r>
              <a:rPr lang="en-GB" sz="700" b="1" u="sng" dirty="0"/>
              <a:t>Water</a:t>
            </a:r>
            <a:r>
              <a:rPr lang="en-GB" sz="700" dirty="0"/>
              <a:t> – In all food in bulk. Essential to the body, keeps temperature and  </a:t>
            </a:r>
            <a:r>
              <a:rPr lang="en-GB" sz="700" b="1" u="sng" dirty="0"/>
              <a:t>keeps you hydrated</a:t>
            </a:r>
            <a:r>
              <a:rPr lang="en-US" sz="700" b="1" u="sng" dirty="0"/>
              <a:t>. </a:t>
            </a:r>
            <a:r>
              <a:rPr lang="en-US" sz="700" dirty="0"/>
              <a:t>Dehydration =  </a:t>
            </a:r>
            <a:r>
              <a:rPr lang="en-US" sz="700" b="1" i="1" dirty="0"/>
              <a:t>Blood thickening </a:t>
            </a:r>
            <a:r>
              <a:rPr lang="en-US" sz="700" dirty="0"/>
              <a:t>– this makes it harder for the heart to pump blood around meaning decreased flow of oxygen. </a:t>
            </a:r>
            <a:r>
              <a:rPr lang="en-US" sz="700" b="1" i="1" dirty="0"/>
              <a:t>Increased body temperature</a:t>
            </a:r>
            <a:r>
              <a:rPr lang="en-US" sz="700" dirty="0"/>
              <a:t>, leading to overheating, fainting through heat exhaustion</a:t>
            </a:r>
            <a:endParaRPr lang="en-GB" sz="700" b="1" u="sng" dirty="0"/>
          </a:p>
          <a:p>
            <a:pPr algn="just"/>
            <a:r>
              <a:rPr lang="en-GB" sz="700" b="1" u="sng" dirty="0"/>
              <a:t>Fibre</a:t>
            </a:r>
            <a:r>
              <a:rPr lang="en-GB" sz="700" dirty="0"/>
              <a:t> – keeps the digestive system active and helps lower cholesterol - </a:t>
            </a:r>
            <a:r>
              <a:rPr lang="en-US" sz="700" dirty="0"/>
              <a:t>Needed to keep your </a:t>
            </a:r>
            <a:r>
              <a:rPr lang="en-US" sz="700" b="1" i="1" dirty="0"/>
              <a:t>digestive system </a:t>
            </a:r>
            <a:r>
              <a:rPr lang="en-US" sz="700" dirty="0"/>
              <a:t>working. Meaning your body gets all the nutrients from the foods.</a:t>
            </a: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52915" y="3232442"/>
            <a:ext cx="1303038" cy="10266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" b="1" u="sng" dirty="0"/>
              <a:t>endurance athletes</a:t>
            </a:r>
            <a:r>
              <a:rPr lang="en-US" sz="600" dirty="0"/>
              <a:t>. </a:t>
            </a:r>
          </a:p>
          <a:p>
            <a:pPr algn="l"/>
            <a:r>
              <a:rPr lang="en-US" sz="600" dirty="0"/>
              <a:t>It maximizes the stores of glycogen (energy) </a:t>
            </a:r>
            <a:r>
              <a:rPr lang="en-US" sz="600" i="1" dirty="0"/>
              <a:t>in their muscles and liver. </a:t>
            </a:r>
          </a:p>
          <a:p>
            <a:pPr algn="l"/>
            <a:r>
              <a:rPr lang="en-US" sz="600" dirty="0"/>
              <a:t>carbohydrate high diet close to the event.</a:t>
            </a:r>
          </a:p>
          <a:p>
            <a:pPr algn="l"/>
            <a:r>
              <a:rPr lang="en-US" sz="600" dirty="0"/>
              <a:t>This will store in the liver and muscles ready to use. </a:t>
            </a: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1255925" y="3168970"/>
            <a:ext cx="1258067" cy="1185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" b="1" u="sng" dirty="0"/>
              <a:t>Power athletes </a:t>
            </a:r>
            <a:r>
              <a:rPr lang="en-US" sz="600" dirty="0"/>
              <a:t>use this. </a:t>
            </a:r>
          </a:p>
          <a:p>
            <a:pPr marL="0" indent="0">
              <a:buNone/>
            </a:pPr>
            <a:r>
              <a:rPr lang="en-US" sz="600" dirty="0"/>
              <a:t>Body struggles to store this so you need to eat often. </a:t>
            </a:r>
          </a:p>
          <a:p>
            <a:pPr marL="0" indent="0">
              <a:buNone/>
            </a:pPr>
            <a:endParaRPr lang="en-US" sz="600" i="1" u="sng" dirty="0"/>
          </a:p>
          <a:p>
            <a:pPr marL="0" indent="0">
              <a:buNone/>
            </a:pPr>
            <a:r>
              <a:rPr lang="en-US" sz="600" i="1" u="sng" dirty="0"/>
              <a:t>Eat within an hour after training </a:t>
            </a:r>
            <a:r>
              <a:rPr lang="en-US" sz="600" dirty="0"/>
              <a:t>as they need to recover and repair themselves. </a:t>
            </a:r>
          </a:p>
          <a:p>
            <a:pPr marL="0" indent="0">
              <a:buNone/>
            </a:pPr>
            <a:endParaRPr lang="en-US" sz="600" dirty="0"/>
          </a:p>
          <a:p>
            <a:pPr marL="0" indent="0">
              <a:buNone/>
            </a:pPr>
            <a:r>
              <a:rPr lang="en-US" sz="600" dirty="0"/>
              <a:t>Take protein in before sleep as this is when you rest and recover. </a:t>
            </a:r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65581" y="4307950"/>
            <a:ext cx="1185127" cy="22139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600" dirty="0"/>
              <a:t>Eat </a:t>
            </a:r>
            <a:r>
              <a:rPr lang="en-US" sz="600" b="1" dirty="0"/>
              <a:t>both</a:t>
            </a:r>
            <a:r>
              <a:rPr lang="en-US" sz="600" dirty="0"/>
              <a:t> after (within 2 hours)  also to replace. 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338" y="2897290"/>
            <a:ext cx="1268263" cy="31915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8"/>
          <a:srcRect l="-452" r="452" b="45606"/>
          <a:stretch/>
        </p:blipFill>
        <p:spPr>
          <a:xfrm>
            <a:off x="1383155" y="2890122"/>
            <a:ext cx="1048795" cy="316255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45002" y="5210134"/>
            <a:ext cx="1205012" cy="46166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en-US" sz="600" i="1" dirty="0">
                <a:solidFill>
                  <a:schemeClr val="tx2"/>
                </a:solidFill>
              </a:rPr>
              <a:t>* Different sports have different optimum weights. </a:t>
            </a:r>
          </a:p>
          <a:p>
            <a:r>
              <a:rPr lang="en-US" sz="600" i="1" dirty="0">
                <a:solidFill>
                  <a:schemeClr val="tx2"/>
                </a:solidFill>
              </a:rPr>
              <a:t>* Sumo wrestler will need to be heavier then a marathon runner.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93025" y="5076803"/>
            <a:ext cx="88651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b="1" i="1" dirty="0">
                <a:solidFill>
                  <a:schemeClr val="tx2"/>
                </a:solidFill>
              </a:rPr>
              <a:t>But remember for sport =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0" y="4588567"/>
            <a:ext cx="13865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u="sng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Optimum Weight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-102105" y="5605510"/>
            <a:ext cx="1297171" cy="4859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00" b="1" u="sng" dirty="0">
                <a:solidFill>
                  <a:schemeClr val="accent6"/>
                </a:solidFill>
              </a:rPr>
              <a:t>The four effects optimum body weight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6494" y="6384995"/>
            <a:ext cx="51040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i="1" u="sng" dirty="0"/>
              <a:t>H</a:t>
            </a:r>
            <a:r>
              <a:rPr lang="en-US" sz="900" u="sng" dirty="0"/>
              <a:t>eight</a:t>
            </a:r>
            <a:r>
              <a:rPr lang="en-US" sz="900" dirty="0"/>
              <a:t> </a:t>
            </a:r>
            <a:endParaRPr lang="en-GB" sz="900" dirty="0"/>
          </a:p>
        </p:txBody>
      </p:sp>
      <p:sp>
        <p:nvSpPr>
          <p:cNvPr id="39" name="Rectangle 38"/>
          <p:cNvSpPr/>
          <p:nvPr/>
        </p:nvSpPr>
        <p:spPr>
          <a:xfrm>
            <a:off x="20286" y="6027128"/>
            <a:ext cx="102972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u="sng" dirty="0"/>
              <a:t>B</a:t>
            </a:r>
            <a:r>
              <a:rPr lang="en-US" sz="900" u="sng" dirty="0"/>
              <a:t>one Structure </a:t>
            </a:r>
            <a:endParaRPr lang="en-GB" sz="900" dirty="0"/>
          </a:p>
        </p:txBody>
      </p:sp>
      <p:sp>
        <p:nvSpPr>
          <p:cNvPr id="40" name="Rectangle 39"/>
          <p:cNvSpPr/>
          <p:nvPr/>
        </p:nvSpPr>
        <p:spPr>
          <a:xfrm>
            <a:off x="-2018" y="6589418"/>
            <a:ext cx="792530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i="1" u="sng" dirty="0"/>
              <a:t>M</a:t>
            </a:r>
            <a:r>
              <a:rPr lang="en-US" sz="900" u="sng" dirty="0"/>
              <a:t>uscle girth </a:t>
            </a:r>
            <a:endParaRPr lang="en-GB" sz="900" dirty="0"/>
          </a:p>
        </p:txBody>
      </p:sp>
      <p:sp>
        <p:nvSpPr>
          <p:cNvPr id="41" name="Rectangle 40"/>
          <p:cNvSpPr/>
          <p:nvPr/>
        </p:nvSpPr>
        <p:spPr>
          <a:xfrm>
            <a:off x="9280" y="6196640"/>
            <a:ext cx="60040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i="1" u="sng" dirty="0"/>
              <a:t>G</a:t>
            </a:r>
            <a:r>
              <a:rPr lang="en-US" sz="900" u="sng" dirty="0"/>
              <a:t>ender</a:t>
            </a:r>
            <a:r>
              <a:rPr lang="en-US" sz="900" dirty="0"/>
              <a:t> - </a:t>
            </a:r>
            <a:endParaRPr lang="en-GB" sz="900" dirty="0"/>
          </a:p>
        </p:txBody>
      </p:sp>
      <p:sp>
        <p:nvSpPr>
          <p:cNvPr id="43" name="TextBox 42"/>
          <p:cNvSpPr txBox="1"/>
          <p:nvPr/>
        </p:nvSpPr>
        <p:spPr>
          <a:xfrm>
            <a:off x="494704" y="6227385"/>
            <a:ext cx="4053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i="1" dirty="0">
                <a:solidFill>
                  <a:srgbClr val="FF6600"/>
                </a:solidFill>
              </a:rPr>
              <a:t>B</a:t>
            </a:r>
            <a:r>
              <a:rPr lang="en-US" sz="600" i="1" dirty="0">
                <a:solidFill>
                  <a:srgbClr val="FF6600"/>
                </a:solidFill>
              </a:rPr>
              <a:t>ig, </a:t>
            </a:r>
          </a:p>
          <a:p>
            <a:r>
              <a:rPr lang="en-US" sz="600" b="1" i="1" dirty="0">
                <a:solidFill>
                  <a:srgbClr val="FF6600"/>
                </a:solidFill>
              </a:rPr>
              <a:t>G</a:t>
            </a:r>
            <a:r>
              <a:rPr lang="en-US" sz="600" i="1" dirty="0">
                <a:solidFill>
                  <a:srgbClr val="FF6600"/>
                </a:solidFill>
              </a:rPr>
              <a:t>uys, </a:t>
            </a:r>
            <a:r>
              <a:rPr lang="en-US" sz="600" b="1" i="1" dirty="0">
                <a:solidFill>
                  <a:srgbClr val="FF6600"/>
                </a:solidFill>
              </a:rPr>
              <a:t>H</a:t>
            </a:r>
            <a:r>
              <a:rPr lang="en-US" sz="600" i="1" dirty="0">
                <a:solidFill>
                  <a:srgbClr val="FF6600"/>
                </a:solidFill>
              </a:rPr>
              <a:t>ave, </a:t>
            </a:r>
            <a:r>
              <a:rPr lang="en-US" sz="600" b="1" i="1" dirty="0">
                <a:solidFill>
                  <a:srgbClr val="FF6600"/>
                </a:solidFill>
              </a:rPr>
              <a:t>M</a:t>
            </a:r>
            <a:r>
              <a:rPr lang="en-US" sz="600" i="1" dirty="0">
                <a:solidFill>
                  <a:srgbClr val="FF6600"/>
                </a:solidFill>
              </a:rPr>
              <a:t>uscle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385472" y="6311760"/>
            <a:ext cx="124570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i="1" u="sng" dirty="0"/>
              <a:t>Neutral energy balance </a:t>
            </a:r>
            <a:r>
              <a:rPr lang="en-US" sz="800" b="1" u="sng" dirty="0"/>
              <a:t>=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638709" y="6298320"/>
            <a:ext cx="13293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i="1" u="sng" dirty="0"/>
              <a:t>N</a:t>
            </a:r>
            <a:r>
              <a:rPr lang="en-US" sz="800" b="1" i="1" u="sng" dirty="0"/>
              <a:t>egative energy balance </a:t>
            </a:r>
            <a:r>
              <a:rPr lang="en-US" sz="800" b="1" u="sng" dirty="0"/>
              <a:t>=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960771" y="6303855"/>
            <a:ext cx="136235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i="1" u="sng" dirty="0"/>
              <a:t>P</a:t>
            </a:r>
            <a:r>
              <a:rPr lang="en-US" sz="800" b="1" i="1" u="sng" dirty="0"/>
              <a:t>ositive energy balance </a:t>
            </a:r>
            <a:r>
              <a:rPr lang="en-US" sz="800" b="1" u="sng" dirty="0"/>
              <a:t>=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932228" y="6506469"/>
            <a:ext cx="1133412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600" dirty="0"/>
              <a:t>More food then energy – </a:t>
            </a:r>
            <a:r>
              <a:rPr lang="en-US" sz="600" b="1" i="1" dirty="0"/>
              <a:t>weight gain (fat stores</a:t>
            </a:r>
            <a:r>
              <a:rPr lang="en-US" sz="600" dirty="0"/>
              <a:t>)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576900" y="6518463"/>
            <a:ext cx="1316902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600" dirty="0"/>
              <a:t>More energy then food – </a:t>
            </a:r>
            <a:r>
              <a:rPr lang="en-US" sz="600" b="1" i="1" dirty="0"/>
              <a:t>weight loss 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294022" y="6506470"/>
            <a:ext cx="1239567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600" dirty="0"/>
              <a:t>Same food and energy = </a:t>
            </a:r>
            <a:r>
              <a:rPr lang="en-US" sz="600" b="1" i="1" dirty="0"/>
              <a:t>maintain weight 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054482" y="6238968"/>
            <a:ext cx="619236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N = no weight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754770" y="6141831"/>
            <a:ext cx="7360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P = Put on weight</a:t>
            </a:r>
          </a:p>
          <a:p>
            <a:r>
              <a:rPr lang="en-US" sz="600" dirty="0"/>
              <a:t>P = Plus size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9061629" y="2373803"/>
            <a:ext cx="2512636" cy="246221"/>
          </a:xfrm>
          <a:prstGeom prst="rect">
            <a:avLst/>
          </a:prstGeom>
          <a:solidFill>
            <a:schemeClr val="accent6">
              <a:alpha val="70000"/>
            </a:schemeClr>
          </a:solidFill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u="sng" dirty="0"/>
              <a:t>lifestyle choices that effect performance.</a:t>
            </a:r>
          </a:p>
        </p:txBody>
      </p:sp>
      <p:sp>
        <p:nvSpPr>
          <p:cNvPr id="59" name="Rectangle 58"/>
          <p:cNvSpPr/>
          <p:nvPr/>
        </p:nvSpPr>
        <p:spPr>
          <a:xfrm>
            <a:off x="8540608" y="2345753"/>
            <a:ext cx="5047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u="sng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</a:t>
            </a:r>
            <a:r>
              <a:rPr lang="en-US" sz="1200" u="sng" dirty="0"/>
              <a:t>iet</a:t>
            </a:r>
          </a:p>
        </p:txBody>
      </p:sp>
      <p:sp>
        <p:nvSpPr>
          <p:cNvPr id="60" name="Rectangle 59"/>
          <p:cNvSpPr/>
          <p:nvPr/>
        </p:nvSpPr>
        <p:spPr>
          <a:xfrm>
            <a:off x="9028732" y="2602973"/>
            <a:ext cx="111096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</a:t>
            </a:r>
            <a:r>
              <a:rPr lang="en-US" sz="1000" u="sng" dirty="0"/>
              <a:t>ecreational drug </a:t>
            </a:r>
          </a:p>
        </p:txBody>
      </p:sp>
      <p:sp>
        <p:nvSpPr>
          <p:cNvPr id="61" name="Rectangle 60"/>
          <p:cNvSpPr/>
          <p:nvPr/>
        </p:nvSpPr>
        <p:spPr>
          <a:xfrm>
            <a:off x="10528186" y="2593338"/>
            <a:ext cx="97293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00" u="sng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A</a:t>
            </a:r>
            <a:r>
              <a:rPr lang="en-US" sz="1100" u="sng" dirty="0"/>
              <a:t>ctivity levels</a:t>
            </a:r>
          </a:p>
        </p:txBody>
      </p:sp>
      <p:sp>
        <p:nvSpPr>
          <p:cNvPr id="62" name="Rectangle 61"/>
          <p:cNvSpPr/>
          <p:nvPr/>
        </p:nvSpPr>
        <p:spPr>
          <a:xfrm>
            <a:off x="11572397" y="2328437"/>
            <a:ext cx="6196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</a:t>
            </a:r>
            <a:r>
              <a:rPr lang="en-US" sz="1000" u="sng" dirty="0"/>
              <a:t>ork/rest/sleep balance </a:t>
            </a: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63996" y="3810775"/>
            <a:ext cx="1313023" cy="180905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8199567" y="3134322"/>
            <a:ext cx="3911368" cy="24622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solidFill>
                  <a:srgbClr val="008000"/>
                </a:solidFill>
              </a:rPr>
              <a:t>A lifestyle where there is little, irregular or no physical activity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112163" y="3420381"/>
            <a:ext cx="1435162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Being </a:t>
            </a:r>
            <a:r>
              <a:rPr lang="en-US" sz="700" b="1" u="sng" dirty="0">
                <a:solidFill>
                  <a:schemeClr val="tx1"/>
                </a:solidFill>
              </a:rPr>
              <a:t>OVERWEIGHT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</a:rPr>
              <a:t>Weighing more then normal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9589456" y="3408075"/>
            <a:ext cx="1282447" cy="415498"/>
          </a:xfrm>
          <a:prstGeom prst="rect">
            <a:avLst/>
          </a:prstGeom>
          <a:solidFill>
            <a:srgbClr val="E2F0D9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700" dirty="0">
                <a:solidFill>
                  <a:srgbClr val="000000"/>
                </a:solidFill>
              </a:rPr>
              <a:t>Being </a:t>
            </a:r>
            <a:r>
              <a:rPr lang="en-US" sz="700" b="1" u="sng" dirty="0">
                <a:solidFill>
                  <a:srgbClr val="000000"/>
                </a:solidFill>
              </a:rPr>
              <a:t>OVERFAT</a:t>
            </a:r>
          </a:p>
          <a:p>
            <a:pPr algn="ctr"/>
            <a:r>
              <a:rPr lang="en-US" sz="700" dirty="0">
                <a:solidFill>
                  <a:srgbClr val="000000"/>
                </a:solidFill>
              </a:rPr>
              <a:t>Having more body fat then your should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0907702" y="3399435"/>
            <a:ext cx="1204386" cy="369332"/>
          </a:xfrm>
          <a:prstGeom prst="rect">
            <a:avLst/>
          </a:prstGeom>
          <a:solidFill>
            <a:srgbClr val="E2F0D9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" dirty="0">
                <a:solidFill>
                  <a:srgbClr val="000000"/>
                </a:solidFill>
              </a:rPr>
              <a:t>Being </a:t>
            </a:r>
            <a:r>
              <a:rPr lang="en-US" sz="600" b="1" u="sng" dirty="0">
                <a:solidFill>
                  <a:srgbClr val="000000"/>
                </a:solidFill>
              </a:rPr>
              <a:t>OBESE</a:t>
            </a:r>
          </a:p>
          <a:p>
            <a:pPr algn="ctr"/>
            <a:r>
              <a:rPr lang="en-US" sz="600" dirty="0">
                <a:solidFill>
                  <a:srgbClr val="000000"/>
                </a:solidFill>
              </a:rPr>
              <a:t>Having A LOT more body fat then your should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10052243" y="3888119"/>
            <a:ext cx="2087423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" dirty="0"/>
              <a:t>puts </a:t>
            </a:r>
            <a:r>
              <a:rPr lang="en-US" sz="800" b="1" i="1" dirty="0"/>
              <a:t>more strain on your cardiovascular system </a:t>
            </a:r>
            <a:r>
              <a:rPr lang="en-US" sz="800" dirty="0"/>
              <a:t>= less cardiovascular endurance.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7398885" y="4033554"/>
            <a:ext cx="2635191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" dirty="0"/>
              <a:t>Increased body fat – fatty deposits in the arteries, harder for the heart to pump blood – </a:t>
            </a:r>
            <a:r>
              <a:rPr lang="en-US" sz="800" b="1" i="1" dirty="0"/>
              <a:t>increase blood pressure, risk of stroke and CHD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0066844" y="4265446"/>
            <a:ext cx="2065346" cy="2154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" dirty="0"/>
              <a:t>Higher risk of </a:t>
            </a:r>
            <a:r>
              <a:rPr lang="en-US" sz="800" b="1" i="1" dirty="0"/>
              <a:t>developing type 2 diabetes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394442" y="4542508"/>
            <a:ext cx="2644503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" dirty="0"/>
              <a:t>Strain on your back and joints – </a:t>
            </a:r>
            <a:r>
              <a:rPr lang="en-US" sz="800" b="1" i="1" dirty="0"/>
              <a:t>bad posture and joint damage 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0066844" y="4510787"/>
            <a:ext cx="2053604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" dirty="0"/>
              <a:t>Increase </a:t>
            </a:r>
            <a:r>
              <a:rPr lang="en-US" sz="800" b="1" i="1" dirty="0"/>
              <a:t>risk of osteoporosis </a:t>
            </a:r>
            <a:r>
              <a:rPr lang="en-US" sz="800" dirty="0"/>
              <a:t>– as body loses muscle tone and bone strength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168145" y="4915512"/>
            <a:ext cx="187095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" b="1" i="1" dirty="0"/>
              <a:t>Reduces flexibility, speed and agility </a:t>
            </a:r>
            <a:r>
              <a:rPr lang="en-US" sz="800" dirty="0"/>
              <a:t>– so effects performance 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0078586" y="4876596"/>
            <a:ext cx="2053604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" dirty="0"/>
              <a:t>Can lead to </a:t>
            </a:r>
            <a:r>
              <a:rPr lang="en-US" sz="800" b="1" i="1" dirty="0"/>
              <a:t>emotional health problems </a:t>
            </a:r>
            <a:r>
              <a:rPr lang="en-US" sz="800" dirty="0"/>
              <a:t>so could lead to </a:t>
            </a:r>
            <a:r>
              <a:rPr lang="en-US" sz="800" i="1" dirty="0"/>
              <a:t>depression, lack of confidence </a:t>
            </a:r>
            <a:r>
              <a:rPr lang="en-US" sz="800" dirty="0" err="1"/>
              <a:t>etc</a:t>
            </a:r>
            <a:endParaRPr lang="en-US" sz="800" dirty="0"/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20"/>
          <a:srcRect t="14969" r="4315" b="15429"/>
          <a:stretch/>
        </p:blipFill>
        <p:spPr>
          <a:xfrm>
            <a:off x="5216665" y="42457"/>
            <a:ext cx="1421414" cy="262475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716964" y="33771"/>
            <a:ext cx="432989" cy="345059"/>
          </a:xfrm>
          <a:prstGeom prst="rect">
            <a:avLst/>
          </a:prstGeom>
        </p:spPr>
      </p:pic>
      <p:sp>
        <p:nvSpPr>
          <p:cNvPr id="79" name="Folded Corner 78"/>
          <p:cNvSpPr/>
          <p:nvPr/>
        </p:nvSpPr>
        <p:spPr>
          <a:xfrm>
            <a:off x="6145952" y="317867"/>
            <a:ext cx="2300552" cy="433118"/>
          </a:xfrm>
          <a:prstGeom prst="foldedCorner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olded Corner 79"/>
          <p:cNvSpPr/>
          <p:nvPr/>
        </p:nvSpPr>
        <p:spPr>
          <a:xfrm>
            <a:off x="6134434" y="827621"/>
            <a:ext cx="2300925" cy="415167"/>
          </a:xfrm>
          <a:prstGeom prst="foldedCorner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1" name="Hexagon 80"/>
          <p:cNvSpPr/>
          <p:nvPr/>
        </p:nvSpPr>
        <p:spPr>
          <a:xfrm>
            <a:off x="4084540" y="304932"/>
            <a:ext cx="2014012" cy="392192"/>
          </a:xfrm>
          <a:prstGeom prst="hexago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Hexagon 81"/>
          <p:cNvSpPr/>
          <p:nvPr/>
        </p:nvSpPr>
        <p:spPr>
          <a:xfrm>
            <a:off x="4056052" y="779686"/>
            <a:ext cx="2043366" cy="479758"/>
          </a:xfrm>
          <a:prstGeom prst="hexagon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83" name="TextBox 82"/>
          <p:cNvSpPr txBox="1"/>
          <p:nvPr/>
        </p:nvSpPr>
        <p:spPr>
          <a:xfrm>
            <a:off x="4691351" y="769667"/>
            <a:ext cx="8274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u="sng" dirty="0"/>
              <a:t>C</a:t>
            </a:r>
            <a:r>
              <a:rPr lang="en-US" sz="900" u="sng" dirty="0"/>
              <a:t>omplex Skill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571130" y="263351"/>
            <a:ext cx="14702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u="sng" dirty="0"/>
              <a:t>L</a:t>
            </a:r>
            <a:r>
              <a:rPr lang="en-US" sz="1000" u="sng" dirty="0"/>
              <a:t>ow </a:t>
            </a:r>
            <a:r>
              <a:rPr lang="en-US" sz="1000" u="sng" dirty="0" err="1"/>
              <a:t>Organisational</a:t>
            </a:r>
            <a:r>
              <a:rPr lang="en-US" sz="1000" u="sng" dirty="0"/>
              <a:t> Skill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6281564" y="788458"/>
            <a:ext cx="19342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u="sng" dirty="0"/>
              <a:t>High </a:t>
            </a:r>
            <a:r>
              <a:rPr lang="en-US" sz="900" u="sng" dirty="0" err="1"/>
              <a:t>Organisational</a:t>
            </a:r>
            <a:r>
              <a:rPr lang="en-US" sz="900" u="sng" dirty="0"/>
              <a:t> Skill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165511" y="958520"/>
            <a:ext cx="182122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700" dirty="0"/>
              <a:t>This needs a </a:t>
            </a:r>
            <a:r>
              <a:rPr lang="en-US" sz="700" b="1" i="1" dirty="0"/>
              <a:t>lot of concentration</a:t>
            </a:r>
            <a:r>
              <a:rPr lang="en-US" sz="700" dirty="0"/>
              <a:t> to do e.g. volley in football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6160707" y="490176"/>
            <a:ext cx="229988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600" dirty="0"/>
              <a:t>One that can be </a:t>
            </a:r>
            <a:r>
              <a:rPr lang="en-US" sz="600" b="1" i="1" dirty="0"/>
              <a:t>easily broken down</a:t>
            </a:r>
            <a:r>
              <a:rPr lang="en-US" sz="600" dirty="0"/>
              <a:t> to be practiced separately e.g. front crawl,  set shot 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099055" y="972198"/>
            <a:ext cx="233630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600" dirty="0"/>
              <a:t>One that </a:t>
            </a:r>
            <a:r>
              <a:rPr lang="en-US" sz="600" b="1" u="sng" dirty="0"/>
              <a:t>cant</a:t>
            </a:r>
            <a:r>
              <a:rPr lang="en-US" sz="600" b="1" dirty="0"/>
              <a:t> be easily broken down</a:t>
            </a:r>
            <a:r>
              <a:rPr lang="en-US" sz="600" dirty="0"/>
              <a:t> to be practiced separately as they are too closely linked e.g. front somersault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4996437" y="903765"/>
            <a:ext cx="659155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b="1" dirty="0"/>
              <a:t>C = Concentration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6694450" y="42457"/>
            <a:ext cx="478016" cy="1538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" b="1" dirty="0"/>
              <a:t>L = lots of bits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4673566" y="266445"/>
            <a:ext cx="65274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u="sng" dirty="0"/>
              <a:t>Basic Skill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165510" y="412892"/>
            <a:ext cx="180503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600" b="1" i="1" dirty="0"/>
              <a:t>Simple skills, </a:t>
            </a:r>
            <a:r>
              <a:rPr lang="en-US" sz="600" b="1" i="1" dirty="0" err="1"/>
              <a:t>doesn</a:t>
            </a:r>
            <a:r>
              <a:rPr lang="fr-FR" sz="600" b="1" i="1" dirty="0"/>
              <a:t>’</a:t>
            </a:r>
            <a:r>
              <a:rPr lang="en-US" sz="600" b="1" i="1" dirty="0"/>
              <a:t>t need much concentration</a:t>
            </a:r>
            <a:r>
              <a:rPr lang="en-US" sz="600" dirty="0"/>
              <a:t>. E.g. running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6841629" y="1193204"/>
            <a:ext cx="99099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Closed Skill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988137" y="1422443"/>
            <a:ext cx="2152141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600" b="1" i="1" dirty="0"/>
              <a:t>Changing environment</a:t>
            </a:r>
            <a:r>
              <a:rPr lang="en-US" sz="600" dirty="0"/>
              <a:t>, you have to react and adapt to external factors. </a:t>
            </a:r>
            <a:r>
              <a:rPr lang="en-US" sz="600" dirty="0" err="1"/>
              <a:t>E.g</a:t>
            </a:r>
            <a:r>
              <a:rPr lang="en-US" sz="600" dirty="0"/>
              <a:t> a tackle in basketball – you have to adapt to other player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6188648" y="1423331"/>
            <a:ext cx="2243735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600" dirty="0"/>
              <a:t>Always </a:t>
            </a:r>
            <a:r>
              <a:rPr lang="en-US" sz="600" b="1" i="1" dirty="0"/>
              <a:t>performed in the same predictable </a:t>
            </a:r>
            <a:r>
              <a:rPr lang="en-US" sz="600" dirty="0"/>
              <a:t>environment. Not effected by external factors. </a:t>
            </a:r>
            <a:r>
              <a:rPr lang="en-US" sz="600" dirty="0" err="1"/>
              <a:t>E.g</a:t>
            </a:r>
            <a:r>
              <a:rPr lang="en-US" sz="600" dirty="0"/>
              <a:t> set shot in basketball</a:t>
            </a:r>
          </a:p>
          <a:p>
            <a:pPr algn="just"/>
            <a:endParaRPr lang="en-US" sz="600" dirty="0"/>
          </a:p>
        </p:txBody>
      </p:sp>
      <p:sp>
        <p:nvSpPr>
          <p:cNvPr id="99" name="TextBox 98"/>
          <p:cNvSpPr txBox="1"/>
          <p:nvPr/>
        </p:nvSpPr>
        <p:spPr>
          <a:xfrm>
            <a:off x="3906655" y="1261528"/>
            <a:ext cx="1011278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b="1" dirty="0"/>
              <a:t>O = ocean – always changes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4819011" y="1193736"/>
            <a:ext cx="8181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u="sng" dirty="0"/>
              <a:t>O</a:t>
            </a:r>
            <a:r>
              <a:rPr lang="en-US" sz="1050" b="1" dirty="0"/>
              <a:t>pen Skill</a:t>
            </a:r>
          </a:p>
        </p:txBody>
      </p:sp>
      <p:cxnSp>
        <p:nvCxnSpPr>
          <p:cNvPr id="109" name="Straight Arrow Connector 108"/>
          <p:cNvCxnSpPr/>
          <p:nvPr/>
        </p:nvCxnSpPr>
        <p:spPr>
          <a:xfrm flipH="1" flipV="1">
            <a:off x="4708268" y="1303756"/>
            <a:ext cx="173521" cy="9903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>
            <a:off x="5619138" y="2093343"/>
            <a:ext cx="11352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u="sng" dirty="0"/>
              <a:t>Massed Practice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6823517" y="2152958"/>
            <a:ext cx="134759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u="sng" dirty="0"/>
              <a:t>Distributed Practice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5337760" y="2860176"/>
            <a:ext cx="120689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u="sng" dirty="0"/>
              <a:t>Fixed Practice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6826158" y="2935193"/>
            <a:ext cx="25113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u="sng" dirty="0"/>
              <a:t>Variable Practice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5455800" y="2445647"/>
            <a:ext cx="133156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" dirty="0"/>
              <a:t>Practicing without breaks, </a:t>
            </a:r>
            <a:r>
              <a:rPr lang="en-US" sz="800" b="1" u="sng" dirty="0"/>
              <a:t>good for basic skills 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6862091" y="2360118"/>
            <a:ext cx="154301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800" dirty="0"/>
              <a:t>Practicing with breaks for rest or mental rehearsal. </a:t>
            </a:r>
            <a:r>
              <a:rPr lang="en-US" sz="800" b="1" u="sng" dirty="0"/>
              <a:t>Good for complex skills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5486846" y="3063026"/>
            <a:ext cx="1121948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700" dirty="0"/>
              <a:t>Practicing by repeating the same technique in one situation over and over again (drills). </a:t>
            </a:r>
            <a:r>
              <a:rPr lang="en-US" sz="700" b="1" u="sng" dirty="0"/>
              <a:t>Good for closed skills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6716790" y="3166490"/>
            <a:ext cx="1356694" cy="6309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700" dirty="0"/>
              <a:t>Practicing by repeating the techniques in different situations that you might need to use it in. </a:t>
            </a:r>
            <a:r>
              <a:rPr lang="en-US" sz="700" b="1" u="sng" dirty="0"/>
              <a:t>helps with </a:t>
            </a:r>
            <a:r>
              <a:rPr lang="en-US" sz="600" b="1" u="sng" dirty="0"/>
              <a:t>open</a:t>
            </a:r>
            <a:r>
              <a:rPr lang="en-US" sz="700" b="1" u="sng" dirty="0"/>
              <a:t> skills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5353990" y="2257165"/>
            <a:ext cx="5948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On </a:t>
            </a:r>
            <a:r>
              <a:rPr lang="en-US" sz="500" b="1" u="sng" dirty="0"/>
              <a:t>Mass Cover </a:t>
            </a:r>
            <a:r>
              <a:rPr lang="en-US" sz="500" dirty="0"/>
              <a:t>= all together</a:t>
            </a:r>
          </a:p>
        </p:txBody>
      </p:sp>
      <p:cxnSp>
        <p:nvCxnSpPr>
          <p:cNvPr id="123" name="Straight Arrow Connector 122"/>
          <p:cNvCxnSpPr/>
          <p:nvPr/>
        </p:nvCxnSpPr>
        <p:spPr>
          <a:xfrm>
            <a:off x="5506693" y="3265058"/>
            <a:ext cx="9568" cy="4164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5409006" y="3634062"/>
            <a:ext cx="106150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u="sng" dirty="0"/>
              <a:t>fixated </a:t>
            </a:r>
            <a:r>
              <a:rPr lang="en-US" sz="700" dirty="0"/>
              <a:t>= over and over </a:t>
            </a:r>
          </a:p>
        </p:txBody>
      </p:sp>
      <p:cxnSp>
        <p:nvCxnSpPr>
          <p:cNvPr id="125" name="Straight Arrow Connector 124"/>
          <p:cNvCxnSpPr/>
          <p:nvPr/>
        </p:nvCxnSpPr>
        <p:spPr>
          <a:xfrm>
            <a:off x="7026536" y="3651472"/>
            <a:ext cx="150389" cy="2172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6" name="TextBox 125"/>
          <p:cNvSpPr txBox="1"/>
          <p:nvPr/>
        </p:nvSpPr>
        <p:spPr>
          <a:xfrm>
            <a:off x="7043460" y="3633854"/>
            <a:ext cx="107433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b="1" u="sng" dirty="0"/>
              <a:t>vary </a:t>
            </a:r>
            <a:r>
              <a:rPr lang="en-US" sz="700" dirty="0"/>
              <a:t>= vary the situation</a:t>
            </a:r>
          </a:p>
        </p:txBody>
      </p:sp>
      <p:sp>
        <p:nvSpPr>
          <p:cNvPr id="152" name="Snip Single Corner Rectangle 151"/>
          <p:cNvSpPr/>
          <p:nvPr/>
        </p:nvSpPr>
        <p:spPr>
          <a:xfrm>
            <a:off x="2973707" y="4848042"/>
            <a:ext cx="1565546" cy="720609"/>
          </a:xfrm>
          <a:prstGeom prst="snip1Rect">
            <a:avLst/>
          </a:prstGeom>
          <a:noFill/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TextBox 152"/>
          <p:cNvSpPr txBox="1"/>
          <p:nvPr/>
        </p:nvSpPr>
        <p:spPr>
          <a:xfrm>
            <a:off x="1766041" y="4765457"/>
            <a:ext cx="889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I</a:t>
            </a:r>
            <a:r>
              <a:rPr lang="en-US" sz="1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ntrinsic</a:t>
            </a:r>
            <a:endParaRPr lang="en-US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54" name="TextBox 153"/>
          <p:cNvSpPr txBox="1"/>
          <p:nvPr/>
        </p:nvSpPr>
        <p:spPr>
          <a:xfrm>
            <a:off x="3148350" y="4760287"/>
            <a:ext cx="1037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E</a:t>
            </a:r>
            <a:r>
              <a:rPr lang="en-US" sz="1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xtrinsic 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1390750" y="5116520"/>
            <a:ext cx="1530792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600" b="1" u="sng" dirty="0"/>
              <a:t>You</a:t>
            </a:r>
            <a:r>
              <a:rPr lang="en-US" sz="600" dirty="0"/>
              <a:t> know how you feel </a:t>
            </a:r>
            <a:r>
              <a:rPr lang="en-US" sz="600" i="1" u="sng" dirty="0"/>
              <a:t>(</a:t>
            </a:r>
            <a:r>
              <a:rPr lang="en-US" sz="1000" b="1" i="1" u="sng" dirty="0">
                <a:solidFill>
                  <a:schemeClr val="tx2"/>
                </a:solidFill>
              </a:rPr>
              <a:t>i</a:t>
            </a:r>
            <a:r>
              <a:rPr lang="en-US" sz="600" i="1" u="sng" dirty="0">
                <a:solidFill>
                  <a:schemeClr val="tx2"/>
                </a:solidFill>
              </a:rPr>
              <a:t>nside</a:t>
            </a:r>
            <a:r>
              <a:rPr lang="en-US" sz="600" dirty="0"/>
              <a:t>). You can ‘feel’ how it went. Good for experienced performers, they can judge how it went 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2967226" y="5119447"/>
            <a:ext cx="1557540" cy="446276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500" b="1" u="sng" dirty="0"/>
              <a:t>Someone else (</a:t>
            </a:r>
            <a:r>
              <a:rPr lang="en-US" sz="800" b="1" i="1" u="sng" dirty="0">
                <a:solidFill>
                  <a:schemeClr val="accent6"/>
                </a:solidFill>
              </a:rPr>
              <a:t>e</a:t>
            </a:r>
            <a:r>
              <a:rPr lang="en-US" sz="500" i="1" u="sng" dirty="0">
                <a:solidFill>
                  <a:schemeClr val="accent6"/>
                </a:solidFill>
              </a:rPr>
              <a:t>xternal</a:t>
            </a:r>
            <a:r>
              <a:rPr lang="en-US" sz="500" b="1" u="sng" dirty="0"/>
              <a:t>)</a:t>
            </a:r>
            <a:r>
              <a:rPr lang="en-US" sz="500" dirty="0"/>
              <a:t> tells you or shows you what happened, how to improve. Suited to beginners – they don</a:t>
            </a:r>
            <a:r>
              <a:rPr lang="fr-FR" sz="500" dirty="0"/>
              <a:t>’</a:t>
            </a:r>
            <a:r>
              <a:rPr lang="en-US" sz="500" dirty="0"/>
              <a:t>t have experience or knowledge to accurately assess their own performance</a:t>
            </a:r>
          </a:p>
        </p:txBody>
      </p:sp>
      <p:sp>
        <p:nvSpPr>
          <p:cNvPr id="157" name="Rectangle 156"/>
          <p:cNvSpPr/>
          <p:nvPr/>
        </p:nvSpPr>
        <p:spPr>
          <a:xfrm>
            <a:off x="1361830" y="5601324"/>
            <a:ext cx="1591198" cy="477585"/>
          </a:xfrm>
          <a:prstGeom prst="rect">
            <a:avLst/>
          </a:prstGeom>
          <a:solidFill>
            <a:srgbClr val="FFFFFF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sp>
        <p:nvSpPr>
          <p:cNvPr id="158" name="TextBox 157"/>
          <p:cNvSpPr txBox="1"/>
          <p:nvPr/>
        </p:nvSpPr>
        <p:spPr>
          <a:xfrm>
            <a:off x="1377487" y="5829058"/>
            <a:ext cx="155371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600" dirty="0"/>
              <a:t>This is received during performance  </a:t>
            </a:r>
          </a:p>
          <a:p>
            <a:pPr algn="r"/>
            <a:r>
              <a:rPr lang="en-US" sz="600" i="1" dirty="0">
                <a:solidFill>
                  <a:schemeClr val="accent2"/>
                </a:solidFill>
              </a:rPr>
              <a:t>Current = during </a:t>
            </a:r>
          </a:p>
        </p:txBody>
      </p:sp>
      <p:sp>
        <p:nvSpPr>
          <p:cNvPr id="159" name="Rectangle 158"/>
          <p:cNvSpPr/>
          <p:nvPr/>
        </p:nvSpPr>
        <p:spPr>
          <a:xfrm>
            <a:off x="2970024" y="5598257"/>
            <a:ext cx="1561215" cy="479866"/>
          </a:xfrm>
          <a:prstGeom prst="rect">
            <a:avLst/>
          </a:prstGeom>
          <a:solidFill>
            <a:srgbClr val="FFFFFF"/>
          </a:solidFill>
          <a:ln>
            <a:solidFill>
              <a:srgbClr val="8064A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solidFill>
                <a:schemeClr val="accent4"/>
              </a:solidFill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2960045" y="5578537"/>
            <a:ext cx="1351625" cy="40011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Termina</a:t>
            </a:r>
            <a:r>
              <a:rPr lang="en-US" sz="2000" b="1" u="sng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</a:t>
            </a:r>
            <a:endParaRPr lang="en-US" b="1" u="sng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3025068" y="5890302"/>
            <a:ext cx="1754436" cy="20005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700" dirty="0">
                <a:solidFill>
                  <a:schemeClr val="accent4"/>
                </a:solidFill>
              </a:rPr>
              <a:t>This is received after performance </a:t>
            </a:r>
          </a:p>
        </p:txBody>
      </p:sp>
      <p:cxnSp>
        <p:nvCxnSpPr>
          <p:cNvPr id="162" name="Straight Arrow Connector 161"/>
          <p:cNvCxnSpPr>
            <a:endCxn id="163" idx="2"/>
          </p:cNvCxnSpPr>
          <p:nvPr/>
        </p:nvCxnSpPr>
        <p:spPr>
          <a:xfrm>
            <a:off x="4025781" y="5790688"/>
            <a:ext cx="237324" cy="511"/>
          </a:xfrm>
          <a:prstGeom prst="straightConnector1">
            <a:avLst/>
          </a:prstGeom>
          <a:ln>
            <a:solidFill>
              <a:schemeClr val="accent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" name="TextBox 162"/>
          <p:cNvSpPr txBox="1"/>
          <p:nvPr/>
        </p:nvSpPr>
        <p:spPr>
          <a:xfrm>
            <a:off x="3964660" y="5575755"/>
            <a:ext cx="596890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800" b="1" u="sng" dirty="0">
                <a:solidFill>
                  <a:schemeClr val="accent4"/>
                </a:solidFill>
              </a:rPr>
              <a:t>L</a:t>
            </a:r>
            <a:r>
              <a:rPr lang="en-US" sz="600" dirty="0">
                <a:solidFill>
                  <a:schemeClr val="accent4"/>
                </a:solidFill>
              </a:rPr>
              <a:t>ater (after)</a:t>
            </a:r>
          </a:p>
        </p:txBody>
      </p:sp>
      <p:cxnSp>
        <p:nvCxnSpPr>
          <p:cNvPr id="164" name="Straight Arrow Connector 163"/>
          <p:cNvCxnSpPr/>
          <p:nvPr/>
        </p:nvCxnSpPr>
        <p:spPr>
          <a:xfrm>
            <a:off x="2764425" y="5662985"/>
            <a:ext cx="110040" cy="253022"/>
          </a:xfrm>
          <a:prstGeom prst="straightConnector1">
            <a:avLst/>
          </a:prstGeom>
          <a:ln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7" name="TextBox 166"/>
          <p:cNvSpPr txBox="1"/>
          <p:nvPr/>
        </p:nvSpPr>
        <p:spPr>
          <a:xfrm>
            <a:off x="1602780" y="5545300"/>
            <a:ext cx="1185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Con</a:t>
            </a:r>
            <a:r>
              <a:rPr lang="en-US" sz="1600" b="1" u="sng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current</a:t>
            </a:r>
            <a:r>
              <a:rPr lang="en-US" sz="1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1366659" y="4848158"/>
            <a:ext cx="1583783" cy="72209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3" name="TextBox 182"/>
          <p:cNvSpPr txBox="1"/>
          <p:nvPr/>
        </p:nvSpPr>
        <p:spPr>
          <a:xfrm>
            <a:off x="2640246" y="2799311"/>
            <a:ext cx="12290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b="1" u="sng" dirty="0">
                <a:solidFill>
                  <a:srgbClr val="008000"/>
                </a:solidFill>
              </a:rPr>
              <a:t>Verbal Guidance </a:t>
            </a:r>
          </a:p>
        </p:txBody>
      </p:sp>
      <p:sp>
        <p:nvSpPr>
          <p:cNvPr id="184" name="TextBox 183"/>
          <p:cNvSpPr txBox="1"/>
          <p:nvPr/>
        </p:nvSpPr>
        <p:spPr>
          <a:xfrm>
            <a:off x="2549707" y="2968289"/>
            <a:ext cx="1323145" cy="27699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i="1" dirty="0"/>
              <a:t>‘An explanation in words of how to perform’ 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2762086" y="3177055"/>
            <a:ext cx="9213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u="sng" dirty="0">
                <a:solidFill>
                  <a:srgbClr val="008000"/>
                </a:solidFill>
              </a:rPr>
              <a:t>Visual Guidance 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2559366" y="3355964"/>
            <a:ext cx="1294170" cy="369332"/>
          </a:xfrm>
          <a:prstGeom prst="rect">
            <a:avLst/>
          </a:prstGeom>
          <a:solidFill>
            <a:srgbClr val="E2F0D9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i="1" dirty="0"/>
              <a:t>‘Visual clues, demonstration or videos and diagrams to show how it should be done’ </a:t>
            </a:r>
          </a:p>
        </p:txBody>
      </p:sp>
      <p:sp>
        <p:nvSpPr>
          <p:cNvPr id="187" name="TextBox 186"/>
          <p:cNvSpPr txBox="1"/>
          <p:nvPr/>
        </p:nvSpPr>
        <p:spPr>
          <a:xfrm>
            <a:off x="2666247" y="3652556"/>
            <a:ext cx="93146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rgbClr val="008000"/>
                </a:solidFill>
              </a:rPr>
              <a:t>Manual </a:t>
            </a:r>
            <a:r>
              <a:rPr lang="en-US" sz="800" b="1" u="sng" dirty="0">
                <a:solidFill>
                  <a:srgbClr val="008000"/>
                </a:solidFill>
              </a:rPr>
              <a:t>Guidance</a:t>
            </a:r>
            <a:r>
              <a:rPr lang="en-US" sz="800" b="1" dirty="0">
                <a:solidFill>
                  <a:srgbClr val="008000"/>
                </a:solidFill>
              </a:rPr>
              <a:t> 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2443470" y="3814785"/>
            <a:ext cx="1496987" cy="276999"/>
          </a:xfrm>
          <a:prstGeom prst="rect">
            <a:avLst/>
          </a:prstGeom>
          <a:solidFill>
            <a:srgbClr val="E2F0D9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 i="1" dirty="0"/>
              <a:t>‘The coach physical moves the body through the techniques e.g. </a:t>
            </a:r>
            <a:r>
              <a:rPr lang="en-US" sz="600" i="1" u="sng" dirty="0"/>
              <a:t>golf swing’ 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2556914" y="4029832"/>
            <a:ext cx="11208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u="sng" dirty="0">
                <a:solidFill>
                  <a:srgbClr val="008000"/>
                </a:solidFill>
              </a:rPr>
              <a:t>Mechanical Guidance 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2448300" y="4218340"/>
            <a:ext cx="1496988" cy="276999"/>
          </a:xfrm>
          <a:prstGeom prst="rect">
            <a:avLst/>
          </a:prstGeom>
          <a:solidFill>
            <a:srgbClr val="E2F0D9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" i="1" dirty="0"/>
              <a:t>Guidance given through sports equipment e.g. </a:t>
            </a:r>
            <a:r>
              <a:rPr lang="en-US" sz="600" i="1" u="sng" dirty="0"/>
              <a:t>harness in </a:t>
            </a:r>
            <a:r>
              <a:rPr lang="en-US" sz="600" i="1" u="sng" dirty="0" err="1"/>
              <a:t>trampolining</a:t>
            </a:r>
            <a:endParaRPr lang="en-US" sz="600" i="1" u="sng" dirty="0"/>
          </a:p>
        </p:txBody>
      </p:sp>
      <p:pic>
        <p:nvPicPr>
          <p:cNvPr id="198" name="Picture 197"/>
          <p:cNvPicPr>
            <a:picLocks noChangeAspect="1"/>
          </p:cNvPicPr>
          <p:nvPr/>
        </p:nvPicPr>
        <p:blipFill rotWithShape="1">
          <a:blip r:embed="rId22"/>
          <a:srcRect r="86442" b="4016"/>
          <a:stretch/>
        </p:blipFill>
        <p:spPr>
          <a:xfrm>
            <a:off x="4095635" y="2191515"/>
            <a:ext cx="199605" cy="250308"/>
          </a:xfrm>
          <a:prstGeom prst="rect">
            <a:avLst/>
          </a:prstGeom>
        </p:spPr>
      </p:pic>
      <p:pic>
        <p:nvPicPr>
          <p:cNvPr id="199" name="Picture 198"/>
          <p:cNvPicPr>
            <a:picLocks noChangeAspect="1"/>
          </p:cNvPicPr>
          <p:nvPr/>
        </p:nvPicPr>
        <p:blipFill rotWithShape="1">
          <a:blip r:embed="rId22"/>
          <a:srcRect l="13913" t="-4022" r="59473" b="8038"/>
          <a:stretch/>
        </p:blipFill>
        <p:spPr>
          <a:xfrm>
            <a:off x="4047307" y="2540425"/>
            <a:ext cx="268589" cy="204824"/>
          </a:xfrm>
          <a:prstGeom prst="rect">
            <a:avLst/>
          </a:prstGeom>
        </p:spPr>
      </p:pic>
      <p:pic>
        <p:nvPicPr>
          <p:cNvPr id="200" name="Picture 199"/>
          <p:cNvPicPr>
            <a:picLocks noChangeAspect="1"/>
          </p:cNvPicPr>
          <p:nvPr/>
        </p:nvPicPr>
        <p:blipFill rotWithShape="1">
          <a:blip r:embed="rId22"/>
          <a:srcRect l="40976" t="-1738" r="38958" b="5754"/>
          <a:stretch/>
        </p:blipFill>
        <p:spPr>
          <a:xfrm>
            <a:off x="4053682" y="2838437"/>
            <a:ext cx="258561" cy="214589"/>
          </a:xfrm>
          <a:prstGeom prst="rect">
            <a:avLst/>
          </a:prstGeom>
        </p:spPr>
      </p:pic>
      <p:pic>
        <p:nvPicPr>
          <p:cNvPr id="201" name="Picture 200"/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85882" l="62189" r="78109"/>
                    </a14:imgEffect>
                  </a14:imgLayer>
                </a14:imgProps>
              </a:ext>
            </a:extLst>
          </a:blip>
          <a:srcRect l="60282" r="19652" b="4016"/>
          <a:stretch/>
        </p:blipFill>
        <p:spPr>
          <a:xfrm>
            <a:off x="4075795" y="3150545"/>
            <a:ext cx="270337" cy="219231"/>
          </a:xfrm>
          <a:prstGeom prst="rect">
            <a:avLst/>
          </a:prstGeom>
        </p:spPr>
      </p:pic>
      <p:pic>
        <p:nvPicPr>
          <p:cNvPr id="202" name="Picture 201"/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598" b="86386" l="78670" r="94722"/>
                    </a14:imgEffect>
                  </a14:imgLayer>
                </a14:imgProps>
              </a:ext>
            </a:extLst>
          </a:blip>
          <a:srcRect l="76663" r="3271" b="4016"/>
          <a:stretch/>
        </p:blipFill>
        <p:spPr>
          <a:xfrm>
            <a:off x="4024188" y="3396003"/>
            <a:ext cx="336881" cy="250590"/>
          </a:xfrm>
          <a:prstGeom prst="rect">
            <a:avLst/>
          </a:prstGeom>
        </p:spPr>
      </p:pic>
      <p:sp>
        <p:nvSpPr>
          <p:cNvPr id="203" name="Rectangle 202"/>
          <p:cNvSpPr/>
          <p:nvPr/>
        </p:nvSpPr>
        <p:spPr>
          <a:xfrm>
            <a:off x="4007155" y="1838246"/>
            <a:ext cx="13161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Goal Setting </a:t>
            </a:r>
            <a:endParaRPr lang="en-GB" dirty="0"/>
          </a:p>
        </p:txBody>
      </p:sp>
      <p:sp>
        <p:nvSpPr>
          <p:cNvPr id="204" name="Rectangle 203"/>
          <p:cNvSpPr/>
          <p:nvPr/>
        </p:nvSpPr>
        <p:spPr>
          <a:xfrm>
            <a:off x="3990564" y="1864132"/>
            <a:ext cx="1338405" cy="18564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6" name="TextBox 205"/>
          <p:cNvSpPr txBox="1"/>
          <p:nvPr/>
        </p:nvSpPr>
        <p:spPr>
          <a:xfrm>
            <a:off x="4294618" y="2217953"/>
            <a:ext cx="10037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Say exactly what you want to achieve.</a:t>
            </a:r>
          </a:p>
        </p:txBody>
      </p:sp>
      <p:sp>
        <p:nvSpPr>
          <p:cNvPr id="207" name="TextBox 206"/>
          <p:cNvSpPr txBox="1"/>
          <p:nvPr/>
        </p:nvSpPr>
        <p:spPr>
          <a:xfrm>
            <a:off x="4257674" y="2593921"/>
            <a:ext cx="115288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They need to be measureable </a:t>
            </a:r>
          </a:p>
        </p:txBody>
      </p:sp>
      <p:sp>
        <p:nvSpPr>
          <p:cNvPr id="208" name="TextBox 207"/>
          <p:cNvSpPr txBox="1"/>
          <p:nvPr/>
        </p:nvSpPr>
        <p:spPr>
          <a:xfrm>
            <a:off x="4237635" y="2871883"/>
            <a:ext cx="10667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They need to be the right level of difficulty</a:t>
            </a:r>
          </a:p>
        </p:txBody>
      </p:sp>
      <p:sp>
        <p:nvSpPr>
          <p:cNvPr id="209" name="TextBox 208"/>
          <p:cNvSpPr txBox="1"/>
          <p:nvPr/>
        </p:nvSpPr>
        <p:spPr>
          <a:xfrm>
            <a:off x="4258163" y="3166819"/>
            <a:ext cx="1006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Targets that you can realistically reach</a:t>
            </a:r>
          </a:p>
        </p:txBody>
      </p:sp>
      <p:sp>
        <p:nvSpPr>
          <p:cNvPr id="210" name="TextBox 209"/>
          <p:cNvSpPr txBox="1"/>
          <p:nvPr/>
        </p:nvSpPr>
        <p:spPr>
          <a:xfrm>
            <a:off x="4274574" y="3467209"/>
            <a:ext cx="63991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Set a deadline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427100" y="4580312"/>
            <a:ext cx="3157595" cy="251834"/>
            <a:chOff x="4777698" y="4871296"/>
            <a:chExt cx="2833109" cy="251834"/>
          </a:xfrm>
        </p:grpSpPr>
        <p:sp>
          <p:nvSpPr>
            <p:cNvPr id="221" name="TextBox 220"/>
            <p:cNvSpPr txBox="1"/>
            <p:nvPr/>
          </p:nvSpPr>
          <p:spPr>
            <a:xfrm>
              <a:off x="6521403" y="4886574"/>
              <a:ext cx="1089404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b="1" u="sng" dirty="0"/>
                <a:t>Games/ PE</a:t>
              </a:r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4777698" y="4871296"/>
              <a:ext cx="59455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u="sng" dirty="0"/>
                <a:t>Every</a:t>
              </a:r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5650556" y="4892298"/>
              <a:ext cx="7616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u="sng" dirty="0"/>
                <a:t>Should</a:t>
              </a:r>
            </a:p>
          </p:txBody>
        </p:sp>
        <p:sp>
          <p:nvSpPr>
            <p:cNvPr id="224" name="TextBox 223"/>
            <p:cNvSpPr txBox="1"/>
            <p:nvPr/>
          </p:nvSpPr>
          <p:spPr>
            <a:xfrm>
              <a:off x="6199391" y="4888714"/>
              <a:ext cx="38432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u="sng" dirty="0"/>
                <a:t>Do</a:t>
              </a:r>
            </a:p>
          </p:txBody>
        </p:sp>
        <p:sp>
          <p:nvSpPr>
            <p:cNvPr id="225" name="TextBox 224"/>
            <p:cNvSpPr txBox="1"/>
            <p:nvPr/>
          </p:nvSpPr>
          <p:spPr>
            <a:xfrm>
              <a:off x="5205268" y="4883555"/>
              <a:ext cx="58472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b="1" u="sng" dirty="0"/>
                <a:t>Alien</a:t>
              </a:r>
            </a:p>
          </p:txBody>
        </p:sp>
      </p:grpSp>
      <p:grpSp>
        <p:nvGrpSpPr>
          <p:cNvPr id="264" name="Group 263"/>
          <p:cNvGrpSpPr/>
          <p:nvPr/>
        </p:nvGrpSpPr>
        <p:grpSpPr>
          <a:xfrm>
            <a:off x="4252769" y="4413729"/>
            <a:ext cx="2934314" cy="259778"/>
            <a:chOff x="4304276" y="4305023"/>
            <a:chExt cx="2934314" cy="259778"/>
          </a:xfrm>
        </p:grpSpPr>
        <p:sp>
          <p:nvSpPr>
            <p:cNvPr id="231" name="TextBox 230"/>
            <p:cNvSpPr txBox="1"/>
            <p:nvPr/>
          </p:nvSpPr>
          <p:spPr>
            <a:xfrm>
              <a:off x="4304276" y="4317343"/>
              <a:ext cx="6394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>
                  <a:solidFill>
                    <a:schemeClr val="accent2"/>
                  </a:solidFill>
                </a:rPr>
                <a:t>Ethnicity</a:t>
              </a:r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4898835" y="4324846"/>
              <a:ext cx="63940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>
                  <a:solidFill>
                    <a:schemeClr val="accent2"/>
                  </a:solidFill>
                </a:rPr>
                <a:t>Age</a:t>
              </a: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5244481" y="4333969"/>
              <a:ext cx="106946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>
                  <a:solidFill>
                    <a:schemeClr val="accent2"/>
                  </a:solidFill>
                </a:rPr>
                <a:t>Socio-economic  </a:t>
              </a:r>
            </a:p>
          </p:txBody>
        </p:sp>
        <p:sp>
          <p:nvSpPr>
            <p:cNvPr id="240" name="TextBox 239"/>
            <p:cNvSpPr txBox="1"/>
            <p:nvPr/>
          </p:nvSpPr>
          <p:spPr>
            <a:xfrm>
              <a:off x="6061278" y="4327495"/>
              <a:ext cx="106946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>
                  <a:solidFill>
                    <a:schemeClr val="accent2"/>
                  </a:solidFill>
                </a:rPr>
                <a:t>Disability</a:t>
              </a:r>
            </a:p>
          </p:txBody>
        </p:sp>
        <p:sp>
          <p:nvSpPr>
            <p:cNvPr id="241" name="TextBox 240"/>
            <p:cNvSpPr txBox="1"/>
            <p:nvPr/>
          </p:nvSpPr>
          <p:spPr>
            <a:xfrm>
              <a:off x="6637844" y="4305023"/>
              <a:ext cx="6007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 dirty="0">
                  <a:solidFill>
                    <a:schemeClr val="accent2"/>
                  </a:solidFill>
                </a:rPr>
                <a:t>Gender</a:t>
              </a:r>
            </a:p>
          </p:txBody>
        </p:sp>
      </p:grpSp>
      <p:sp>
        <p:nvSpPr>
          <p:cNvPr id="243" name="TextBox 242"/>
          <p:cNvSpPr txBox="1"/>
          <p:nvPr/>
        </p:nvSpPr>
        <p:spPr>
          <a:xfrm>
            <a:off x="7491216" y="6292671"/>
            <a:ext cx="2178802" cy="1846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600" b="1" dirty="0" err="1"/>
              <a:t>Commercialisation</a:t>
            </a:r>
            <a:r>
              <a:rPr lang="en-US" sz="600" b="1" dirty="0"/>
              <a:t> of sport is all about making money from it!</a:t>
            </a:r>
          </a:p>
        </p:txBody>
      </p:sp>
      <p:sp>
        <p:nvSpPr>
          <p:cNvPr id="244" name="Rectangle 243"/>
          <p:cNvSpPr/>
          <p:nvPr/>
        </p:nvSpPr>
        <p:spPr>
          <a:xfrm>
            <a:off x="5446747" y="6444369"/>
            <a:ext cx="26473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b="1" dirty="0">
                <a:solidFill>
                  <a:srgbClr val="008000"/>
                </a:solidFill>
              </a:rPr>
              <a:t>Sponsors try and get to high achieving teams </a:t>
            </a:r>
            <a:r>
              <a:rPr lang="en-US" sz="600" dirty="0"/>
              <a:t>and sports people.  </a:t>
            </a:r>
            <a:r>
              <a:rPr lang="en-US" sz="600" u="sng" dirty="0"/>
              <a:t>They get money as they are associated</a:t>
            </a:r>
            <a:r>
              <a:rPr lang="en-US" sz="600" dirty="0"/>
              <a:t> with them</a:t>
            </a:r>
            <a:endParaRPr lang="en-GB" sz="600" dirty="0"/>
          </a:p>
        </p:txBody>
      </p:sp>
      <p:sp>
        <p:nvSpPr>
          <p:cNvPr id="245" name="Rectangle 244"/>
          <p:cNvSpPr/>
          <p:nvPr/>
        </p:nvSpPr>
        <p:spPr>
          <a:xfrm>
            <a:off x="5458474" y="6302603"/>
            <a:ext cx="1750073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b="1" dirty="0">
                <a:solidFill>
                  <a:srgbClr val="008000"/>
                </a:solidFill>
              </a:rPr>
              <a:t>Media makes more people aware</a:t>
            </a:r>
            <a:r>
              <a:rPr lang="en-US" sz="600" dirty="0">
                <a:solidFill>
                  <a:srgbClr val="008000"/>
                </a:solidFill>
              </a:rPr>
              <a:t> </a:t>
            </a:r>
            <a:r>
              <a:rPr lang="en-US" sz="600" dirty="0"/>
              <a:t>so </a:t>
            </a:r>
            <a:r>
              <a:rPr lang="en-US" sz="600" u="sng" dirty="0"/>
              <a:t>might play it </a:t>
            </a:r>
          </a:p>
        </p:txBody>
      </p:sp>
      <p:sp>
        <p:nvSpPr>
          <p:cNvPr id="246" name="Rectangle 245"/>
          <p:cNvSpPr/>
          <p:nvPr/>
        </p:nvSpPr>
        <p:spPr>
          <a:xfrm>
            <a:off x="5448113" y="5987425"/>
            <a:ext cx="20626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/>
              <a:t>The more </a:t>
            </a:r>
            <a:r>
              <a:rPr lang="en-US" sz="600" b="1" dirty="0">
                <a:solidFill>
                  <a:srgbClr val="008000"/>
                </a:solidFill>
              </a:rPr>
              <a:t>media coverage a sports gets more people watch </a:t>
            </a:r>
            <a:r>
              <a:rPr lang="en-US" sz="600" b="1" dirty="0"/>
              <a:t>i</a:t>
            </a:r>
            <a:r>
              <a:rPr lang="en-US" sz="600" dirty="0"/>
              <a:t>t. Making </a:t>
            </a:r>
            <a:r>
              <a:rPr lang="en-US" sz="600" u="sng" dirty="0"/>
              <a:t>sponsorship more valuable, as it can reach a larger audience</a:t>
            </a:r>
            <a:endParaRPr lang="en-GB" sz="600" dirty="0"/>
          </a:p>
        </p:txBody>
      </p:sp>
      <p:sp>
        <p:nvSpPr>
          <p:cNvPr id="247" name="Title 1"/>
          <p:cNvSpPr txBox="1">
            <a:spLocks/>
          </p:cNvSpPr>
          <p:nvPr/>
        </p:nvSpPr>
        <p:spPr>
          <a:xfrm>
            <a:off x="6149915" y="5243637"/>
            <a:ext cx="1352327" cy="2861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200" b="1" dirty="0">
                <a:ln>
                  <a:prstDash val="solid"/>
                </a:ln>
              </a:rPr>
              <a:t>Gamesmanship</a:t>
            </a:r>
          </a:p>
        </p:txBody>
      </p:sp>
      <p:sp>
        <p:nvSpPr>
          <p:cNvPr id="248" name="Title 1"/>
          <p:cNvSpPr txBox="1">
            <a:spLocks/>
          </p:cNvSpPr>
          <p:nvPr/>
        </p:nvSpPr>
        <p:spPr>
          <a:xfrm>
            <a:off x="4511071" y="5239905"/>
            <a:ext cx="1525632" cy="297671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effectLst/>
              </a:rPr>
              <a:t>Sportsmanship</a:t>
            </a:r>
          </a:p>
        </p:txBody>
      </p:sp>
      <p:sp>
        <p:nvSpPr>
          <p:cNvPr id="251" name="TextBox 250"/>
          <p:cNvSpPr txBox="1"/>
          <p:nvPr/>
        </p:nvSpPr>
        <p:spPr>
          <a:xfrm>
            <a:off x="4584602" y="5519987"/>
            <a:ext cx="1378571" cy="415498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700" dirty="0"/>
              <a:t>Being honest, sticking to the rules and treating your opponents with respect</a:t>
            </a:r>
          </a:p>
        </p:txBody>
      </p:sp>
      <p:sp>
        <p:nvSpPr>
          <p:cNvPr id="252" name="TextBox 251"/>
          <p:cNvSpPr txBox="1"/>
          <p:nvPr/>
        </p:nvSpPr>
        <p:spPr>
          <a:xfrm>
            <a:off x="6007227" y="5512784"/>
            <a:ext cx="1533229" cy="415498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700" dirty="0"/>
              <a:t>Gaining an advantage by using tactics that seem unfair, but aren't against the rules</a:t>
            </a:r>
          </a:p>
        </p:txBody>
      </p:sp>
      <p:sp>
        <p:nvSpPr>
          <p:cNvPr id="253" name="TextBox 252"/>
          <p:cNvSpPr txBox="1">
            <a:spLocks noChangeArrowheads="1"/>
          </p:cNvSpPr>
          <p:nvPr/>
        </p:nvSpPr>
        <p:spPr bwMode="auto">
          <a:xfrm>
            <a:off x="7582337" y="5518291"/>
            <a:ext cx="1294298" cy="415498"/>
          </a:xfrm>
          <a:prstGeom prst="rect">
            <a:avLst/>
          </a:prstGeom>
          <a:solidFill>
            <a:srgbClr val="FFFF00">
              <a:alpha val="6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700" dirty="0"/>
              <a:t>Is behavior that goes against the moral values or laws of the sport</a:t>
            </a:r>
          </a:p>
        </p:txBody>
      </p:sp>
      <p:pic>
        <p:nvPicPr>
          <p:cNvPr id="182" name="Picture 181"/>
          <p:cNvPicPr>
            <a:picLocks noChangeAspect="1"/>
          </p:cNvPicPr>
          <p:nvPr/>
        </p:nvPicPr>
        <p:blipFill rotWithShape="1">
          <a:blip r:embed="rId27"/>
          <a:srcRect l="3391" t="8935" r="5000" b="30835"/>
          <a:stretch/>
        </p:blipFill>
        <p:spPr>
          <a:xfrm>
            <a:off x="306498" y="2352952"/>
            <a:ext cx="811336" cy="508243"/>
          </a:xfrm>
          <a:prstGeom prst="rect">
            <a:avLst/>
          </a:prstGeom>
        </p:spPr>
      </p:pic>
      <p:sp>
        <p:nvSpPr>
          <p:cNvPr id="194" name="TextBox 193"/>
          <p:cNvSpPr txBox="1"/>
          <p:nvPr/>
        </p:nvSpPr>
        <p:spPr>
          <a:xfrm>
            <a:off x="4150806" y="660647"/>
            <a:ext cx="66852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b="1" dirty="0"/>
              <a:t>C = Concentration</a:t>
            </a:r>
          </a:p>
        </p:txBody>
      </p:sp>
      <p:cxnSp>
        <p:nvCxnSpPr>
          <p:cNvPr id="195" name="Straight Arrow Connector 194"/>
          <p:cNvCxnSpPr/>
          <p:nvPr/>
        </p:nvCxnSpPr>
        <p:spPr>
          <a:xfrm flipH="1" flipV="1">
            <a:off x="4720628" y="746333"/>
            <a:ext cx="93878" cy="890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6" name="Picture 195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96000" l="0" r="100000">
                        <a14:foregroundMark x1="78718" y1="77176" x2="78718" y2="771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412872" flipH="1">
            <a:off x="4170837" y="-7108"/>
            <a:ext cx="402707" cy="451050"/>
          </a:xfrm>
          <a:prstGeom prst="rect">
            <a:avLst/>
          </a:prstGeom>
        </p:spPr>
      </p:pic>
      <p:sp>
        <p:nvSpPr>
          <p:cNvPr id="205" name="TextBox 204"/>
          <p:cNvSpPr txBox="1"/>
          <p:nvPr/>
        </p:nvSpPr>
        <p:spPr>
          <a:xfrm rot="2538045">
            <a:off x="4188197" y="97923"/>
            <a:ext cx="446354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Obvious</a:t>
            </a:r>
          </a:p>
        </p:txBody>
      </p:sp>
      <p:pic>
        <p:nvPicPr>
          <p:cNvPr id="213" name="Picture 212"/>
          <p:cNvPicPr>
            <a:picLocks noChangeAspect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6536" b="89844" l="36091" r="62299">
                        <a14:foregroundMark x1="56881" y1="77995" x2="56881" y2="77995"/>
                        <a14:backgroundMark x1="53587" y1="78776" x2="54832" y2="83854"/>
                      </a14:backgroundRemoval>
                    </a14:imgEffect>
                  </a14:imgLayer>
                </a14:imgProps>
              </a:ext>
            </a:extLst>
          </a:blip>
          <a:srcRect l="35743" t="15585" r="36560" b="10099"/>
          <a:stretch/>
        </p:blipFill>
        <p:spPr>
          <a:xfrm>
            <a:off x="4994270" y="2999721"/>
            <a:ext cx="589125" cy="828403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100000">
                        <a14:foregroundMark x1="62969" y1="97231" x2="62969" y2="97231"/>
                        <a14:foregroundMark x1="76563" y1="17538" x2="76563" y2="17538"/>
                        <a14:foregroundMark x1="67656" y1="19000" x2="67656" y2="19000"/>
                        <a14:foregroundMark x1="86016" y1="12692" x2="86016" y2="12692"/>
                        <a14:foregroundMark x1="85000" y1="21692" x2="85000" y2="21692"/>
                        <a14:foregroundMark x1="83047" y1="18769" x2="83047" y2="18769"/>
                        <a14:foregroundMark x1="77813" y1="19462" x2="77813" y2="19462"/>
                        <a14:foregroundMark x1="87734" y1="18769" x2="87734" y2="18769"/>
                        <a14:foregroundMark x1="93203" y1="3692" x2="93203" y2="3692"/>
                        <a14:foregroundMark x1="95391" y1="9769" x2="95391" y2="9769"/>
                        <a14:foregroundMark x1="97891" y1="15615" x2="97891" y2="15615"/>
                        <a14:foregroundMark x1="79063" y1="14615" x2="79063" y2="14615"/>
                        <a14:foregroundMark x1="81328" y1="11692" x2="81328" y2="11692"/>
                        <a14:foregroundMark x1="74375" y1="20000" x2="74375" y2="2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918485" y="4553896"/>
            <a:ext cx="602234" cy="647743"/>
          </a:xfrm>
          <a:prstGeom prst="rect">
            <a:avLst/>
          </a:prstGeom>
        </p:spPr>
      </p:pic>
      <p:cxnSp>
        <p:nvCxnSpPr>
          <p:cNvPr id="218" name="Straight Arrow Connector 217"/>
          <p:cNvCxnSpPr/>
          <p:nvPr/>
        </p:nvCxnSpPr>
        <p:spPr>
          <a:xfrm flipH="1">
            <a:off x="5569329" y="2231943"/>
            <a:ext cx="132868" cy="501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1" name="Group 90"/>
          <p:cNvGrpSpPr/>
          <p:nvPr/>
        </p:nvGrpSpPr>
        <p:grpSpPr>
          <a:xfrm>
            <a:off x="4021207" y="3888000"/>
            <a:ext cx="2940951" cy="613440"/>
            <a:chOff x="4202553" y="3913886"/>
            <a:chExt cx="2940951" cy="491603"/>
          </a:xfrm>
        </p:grpSpPr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9483" b="88793" l="0" r="100000">
                          <a14:backgroundMark x1="91101" y1="58621" x2="91101" y2="5862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10713" y="3913886"/>
              <a:ext cx="1632791" cy="443569"/>
            </a:xfrm>
            <a:prstGeom prst="rect">
              <a:avLst/>
            </a:prstGeom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>
            <a:blip r:embed="rId36">
              <a:extLst>
                <a:ext uri="{BEBA8EAE-BF5A-486C-A8C5-ECC9F3942E4B}">
                  <a14:imgProps xmlns:a14="http://schemas.microsoft.com/office/drawing/2010/main">
                    <a14:imgLayer r:embed="rId37">
                      <a14:imgEffect>
                        <a14:backgroundRemoval t="9483" b="88793" l="0" r="98305">
                          <a14:foregroundMark x1="78208" y1="43103" x2="85714" y2="43103"/>
                          <a14:backgroundMark x1="38983" y1="54310" x2="38983" y2="54310"/>
                          <a14:backgroundMark x1="60048" y1="43103" x2="60048" y2="43103"/>
                          <a14:backgroundMark x1="86441" y1="53448" x2="86441" y2="5344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202553" y="3973316"/>
              <a:ext cx="1287804" cy="361709"/>
            </a:xfrm>
            <a:prstGeom prst="rect">
              <a:avLst/>
            </a:prstGeom>
          </p:spPr>
        </p:pic>
        <p:cxnSp>
          <p:nvCxnSpPr>
            <p:cNvPr id="89" name="Straight Arrow Connector 88"/>
            <p:cNvCxnSpPr/>
            <p:nvPr/>
          </p:nvCxnSpPr>
          <p:spPr>
            <a:xfrm>
              <a:off x="6759176" y="4286511"/>
              <a:ext cx="83550" cy="116981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Arrow Connector 255"/>
            <p:cNvCxnSpPr/>
            <p:nvPr/>
          </p:nvCxnSpPr>
          <p:spPr>
            <a:xfrm>
              <a:off x="6385212" y="4288508"/>
              <a:ext cx="83550" cy="116981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Arrow Connector 256"/>
            <p:cNvCxnSpPr/>
            <p:nvPr/>
          </p:nvCxnSpPr>
          <p:spPr>
            <a:xfrm flipH="1">
              <a:off x="5664674" y="4263439"/>
              <a:ext cx="43785" cy="123341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Arrow Connector 257"/>
            <p:cNvCxnSpPr/>
            <p:nvPr/>
          </p:nvCxnSpPr>
          <p:spPr>
            <a:xfrm flipH="1">
              <a:off x="5115256" y="4257080"/>
              <a:ext cx="43785" cy="123341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Arrow Connector 258"/>
            <p:cNvCxnSpPr/>
            <p:nvPr/>
          </p:nvCxnSpPr>
          <p:spPr>
            <a:xfrm flipH="1">
              <a:off x="4622312" y="4282147"/>
              <a:ext cx="43785" cy="123341"/>
            </a:xfrm>
            <a:prstGeom prst="straightConnector1">
              <a:avLst/>
            </a:prstGeom>
            <a:ln>
              <a:solidFill>
                <a:schemeClr val="accent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1" name="Picture 260"/>
          <p:cNvPicPr>
            <a:picLocks noChangeAspect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0" b="100000" l="0" r="100000">
                        <a14:foregroundMark x1="9903" y1="24333" x2="24854" y2="44667"/>
                        <a14:foregroundMark x1="40777" y1="8667" x2="45825" y2="27333"/>
                        <a14:foregroundMark x1="24854" y1="48667" x2="22330" y2="54667"/>
                        <a14:foregroundMark x1="33204" y1="16000" x2="29903" y2="21667"/>
                        <a14:foregroundMark x1="29709" y1="52000" x2="32621" y2="52000"/>
                        <a14:foregroundMark x1="36117" y1="41333" x2="38252" y2="48333"/>
                        <a14:foregroundMark x1="95534" y1="61667" x2="86990" y2="66667"/>
                        <a14:foregroundMark x1="93398" y1="78667" x2="93398" y2="78667"/>
                        <a14:foregroundMark x1="91845" y1="86333" x2="91456" y2="79333"/>
                        <a14:foregroundMark x1="96311" y1="75000" x2="91068" y2="75000"/>
                        <a14:foregroundMark x1="38252" y1="7000" x2="35728" y2="11333"/>
                        <a14:foregroundMark x1="19417" y1="31667" x2="21942" y2="37333"/>
                        <a14:backgroundMark x1="86602" y1="73333" x2="97476" y2="71667"/>
                        <a14:backgroundMark x1="22330" y1="28667" x2="22330" y2="28667"/>
                        <a14:backgroundMark x1="3495" y1="24000" x2="3495" y2="24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34554" y="2579722"/>
            <a:ext cx="776401" cy="452272"/>
          </a:xfrm>
          <a:prstGeom prst="rect">
            <a:avLst/>
          </a:prstGeom>
        </p:spPr>
      </p:pic>
      <p:pic>
        <p:nvPicPr>
          <p:cNvPr id="262" name="Picture 261"/>
          <p:cNvPicPr>
            <a:picLocks noChangeAspect="1"/>
          </p:cNvPicPr>
          <p:nvPr/>
        </p:nvPicPr>
        <p:blipFill rotWithShape="1">
          <a:blip r:embed="rId40"/>
          <a:srcRect l="32727" t="-2976" r="31674" b="54665"/>
          <a:stretch/>
        </p:blipFill>
        <p:spPr>
          <a:xfrm flipH="1">
            <a:off x="9037930" y="0"/>
            <a:ext cx="375018" cy="363693"/>
          </a:xfrm>
          <a:prstGeom prst="rect">
            <a:avLst/>
          </a:prstGeom>
        </p:spPr>
      </p:pic>
      <p:pic>
        <p:nvPicPr>
          <p:cNvPr id="263" name="Picture 262"/>
          <p:cNvPicPr>
            <a:picLocks noChangeAspect="1"/>
          </p:cNvPicPr>
          <p:nvPr/>
        </p:nvPicPr>
        <p:blipFill rotWithShape="1">
          <a:blip r:embed="rId40"/>
          <a:srcRect l="70637" t="-5101" b="56790"/>
          <a:stretch/>
        </p:blipFill>
        <p:spPr>
          <a:xfrm>
            <a:off x="11438151" y="50057"/>
            <a:ext cx="329153" cy="413065"/>
          </a:xfrm>
          <a:prstGeom prst="rect">
            <a:avLst/>
          </a:prstGeom>
        </p:spPr>
      </p:pic>
      <p:pic>
        <p:nvPicPr>
          <p:cNvPr id="265" name="Picture 264"/>
          <p:cNvPicPr>
            <a:picLocks noChangeAspect="1"/>
          </p:cNvPicPr>
          <p:nvPr/>
        </p:nvPicPr>
        <p:blipFill rotWithShape="1">
          <a:blip r:embed="rId41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8634" b="88820" l="1099" r="98291">
                        <a14:foregroundMark x1="95360" y1="49689" x2="83639" y2="48447"/>
                      </a14:backgroundRemoval>
                    </a14:imgEffect>
                  </a14:imgLayer>
                </a14:imgProps>
              </a:ext>
            </a:extLst>
          </a:blip>
          <a:srcRect l="1475" t="19035" r="1468" b="10455"/>
          <a:stretch/>
        </p:blipFill>
        <p:spPr>
          <a:xfrm>
            <a:off x="8920494" y="5339068"/>
            <a:ext cx="2823939" cy="540357"/>
          </a:xfrm>
          <a:prstGeom prst="rect">
            <a:avLst/>
          </a:prstGeom>
        </p:spPr>
      </p:pic>
      <p:sp>
        <p:nvSpPr>
          <p:cNvPr id="268" name="TextBox 267"/>
          <p:cNvSpPr txBox="1"/>
          <p:nvPr/>
        </p:nvSpPr>
        <p:spPr>
          <a:xfrm>
            <a:off x="5054927" y="4925000"/>
            <a:ext cx="18889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/>
              <a:t>Sports </a:t>
            </a:r>
            <a:r>
              <a:rPr lang="en-US" sz="1600" b="1" u="sng" dirty="0" err="1"/>
              <a:t>Behaviour</a:t>
            </a:r>
            <a:endParaRPr lang="en-US" sz="1600" b="1" u="sng" dirty="0"/>
          </a:p>
        </p:txBody>
      </p:sp>
      <p:sp>
        <p:nvSpPr>
          <p:cNvPr id="269" name="TextBox 268"/>
          <p:cNvSpPr txBox="1"/>
          <p:nvPr/>
        </p:nvSpPr>
        <p:spPr>
          <a:xfrm>
            <a:off x="6865520" y="4926073"/>
            <a:ext cx="11467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Types of poor behavior</a:t>
            </a:r>
          </a:p>
        </p:txBody>
      </p:sp>
      <p:sp>
        <p:nvSpPr>
          <p:cNvPr id="270" name="Right Brace 269"/>
          <p:cNvSpPr/>
          <p:nvPr/>
        </p:nvSpPr>
        <p:spPr>
          <a:xfrm rot="16200000">
            <a:off x="7360645" y="4512090"/>
            <a:ext cx="145460" cy="1348296"/>
          </a:xfrm>
          <a:prstGeom prst="rightBrace">
            <a:avLst/>
          </a:prstGeom>
          <a:ln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1" name="Picture 270"/>
          <p:cNvPicPr>
            <a:picLocks noChangeAspect="1"/>
          </p:cNvPicPr>
          <p:nvPr/>
        </p:nvPicPr>
        <p:blipFill rotWithShape="1"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272" b="75272" l="0" r="100000">
                        <a14:foregroundMark x1="31250" y1="55707" x2="31250" y2="75272"/>
                        <a14:foregroundMark x1="72250" y1="32065" x2="72250" y2="32065"/>
                        <a14:foregroundMark x1="84250" y1="27989" x2="72250" y2="29348"/>
                        <a14:foregroundMark x1="38250" y1="37500" x2="51250" y2="45652"/>
                      </a14:backgroundRemoval>
                    </a14:imgEffect>
                  </a14:imgLayer>
                </a14:imgProps>
              </a:ext>
            </a:extLst>
          </a:blip>
          <a:srcRect b="22687"/>
          <a:stretch/>
        </p:blipFill>
        <p:spPr>
          <a:xfrm>
            <a:off x="7408564" y="5292150"/>
            <a:ext cx="464351" cy="330286"/>
          </a:xfrm>
          <a:prstGeom prst="rect">
            <a:avLst/>
          </a:prstGeom>
        </p:spPr>
      </p:pic>
      <p:sp>
        <p:nvSpPr>
          <p:cNvPr id="272" name="Rectangle 271"/>
          <p:cNvSpPr/>
          <p:nvPr/>
        </p:nvSpPr>
        <p:spPr>
          <a:xfrm>
            <a:off x="7562560" y="6062063"/>
            <a:ext cx="2031325" cy="215444"/>
          </a:xfrm>
          <a:prstGeom prst="rect">
            <a:avLst/>
          </a:prstGeom>
          <a:solidFill>
            <a:srgbClr val="FF0000">
              <a:alpha val="58000"/>
            </a:srgbClr>
          </a:solidFill>
          <a:ln>
            <a:solidFill>
              <a:srgbClr val="660066"/>
            </a:solidFill>
          </a:ln>
        </p:spPr>
        <p:txBody>
          <a:bodyPr wrap="none">
            <a:spAutoFit/>
          </a:bodyPr>
          <a:lstStyle/>
          <a:p>
            <a:r>
              <a:rPr lang="en-US" sz="800" b="1" dirty="0" err="1"/>
              <a:t>Commercialisation</a:t>
            </a:r>
            <a:r>
              <a:rPr lang="en-US" sz="800" b="1" dirty="0"/>
              <a:t>, Media and Sponsorship  </a:t>
            </a:r>
            <a:endParaRPr lang="en-US" dirty="0"/>
          </a:p>
        </p:txBody>
      </p:sp>
      <p:pic>
        <p:nvPicPr>
          <p:cNvPr id="273" name="Picture 272"/>
          <p:cNvPicPr>
            <a:picLocks noChangeAspect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375" b="79026" l="2660" r="97872">
                        <a14:foregroundMark x1="41489" y1="66667" x2="41489" y2="66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11628" y="5528812"/>
            <a:ext cx="480372" cy="532069"/>
          </a:xfrm>
          <a:prstGeom prst="rect">
            <a:avLst/>
          </a:prstGeom>
        </p:spPr>
      </p:pic>
      <p:cxnSp>
        <p:nvCxnSpPr>
          <p:cNvPr id="279" name="Straight Connector 278"/>
          <p:cNvCxnSpPr/>
          <p:nvPr/>
        </p:nvCxnSpPr>
        <p:spPr>
          <a:xfrm flipH="1" flipV="1">
            <a:off x="2619609" y="6325224"/>
            <a:ext cx="90568" cy="6109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/>
          <p:nvPr/>
        </p:nvCxnSpPr>
        <p:spPr>
          <a:xfrm flipV="1">
            <a:off x="4180722" y="6276942"/>
            <a:ext cx="650199" cy="1032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8" name="Rectangle 287"/>
          <p:cNvSpPr/>
          <p:nvPr/>
        </p:nvSpPr>
        <p:spPr>
          <a:xfrm>
            <a:off x="9613099" y="6073518"/>
            <a:ext cx="2515856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b="1" u="sng" dirty="0">
                <a:solidFill>
                  <a:srgbClr val="FF0000"/>
                </a:solidFill>
              </a:rPr>
              <a:t>Product  become expensive </a:t>
            </a:r>
            <a:r>
              <a:rPr lang="en-US" sz="600" dirty="0"/>
              <a:t>which people may not be able to afford</a:t>
            </a:r>
          </a:p>
        </p:txBody>
      </p:sp>
      <p:sp>
        <p:nvSpPr>
          <p:cNvPr id="289" name="Rectangle 288"/>
          <p:cNvSpPr/>
          <p:nvPr/>
        </p:nvSpPr>
        <p:spPr>
          <a:xfrm>
            <a:off x="9661710" y="6213926"/>
            <a:ext cx="246724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/>
              <a:t>Sponsors </a:t>
            </a:r>
            <a:r>
              <a:rPr lang="en-US" sz="600" b="1" u="sng" dirty="0">
                <a:solidFill>
                  <a:srgbClr val="FF0000"/>
                </a:solidFill>
              </a:rPr>
              <a:t>may demand things done </a:t>
            </a:r>
            <a:r>
              <a:rPr lang="en-US" sz="600" dirty="0"/>
              <a:t>a certain way, </a:t>
            </a:r>
          </a:p>
        </p:txBody>
      </p:sp>
      <p:sp>
        <p:nvSpPr>
          <p:cNvPr id="290" name="Rectangle 289"/>
          <p:cNvSpPr/>
          <p:nvPr/>
        </p:nvSpPr>
        <p:spPr>
          <a:xfrm>
            <a:off x="9206096" y="6581001"/>
            <a:ext cx="28742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b="1" u="sng" dirty="0">
                <a:solidFill>
                  <a:srgbClr val="FF0000"/>
                </a:solidFill>
              </a:rPr>
              <a:t>Beauty parade effect </a:t>
            </a:r>
            <a:r>
              <a:rPr lang="en-US" sz="600" dirty="0"/>
              <a:t>– the most attractive athletes may get the most support, meaning other good sports people get missed out</a:t>
            </a:r>
          </a:p>
        </p:txBody>
      </p:sp>
      <p:sp>
        <p:nvSpPr>
          <p:cNvPr id="291" name="Rectangle 290"/>
          <p:cNvSpPr/>
          <p:nvPr/>
        </p:nvSpPr>
        <p:spPr>
          <a:xfrm>
            <a:off x="5438585" y="6673334"/>
            <a:ext cx="2485342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dirty="0"/>
              <a:t>Provides many </a:t>
            </a:r>
            <a:r>
              <a:rPr lang="en-US" sz="600" b="1" u="sng" dirty="0">
                <a:solidFill>
                  <a:srgbClr val="008000"/>
                </a:solidFill>
              </a:rPr>
              <a:t>sources of funds </a:t>
            </a:r>
            <a:r>
              <a:rPr lang="en-US" sz="600" dirty="0"/>
              <a:t>for individuals, groups and competition  </a:t>
            </a:r>
          </a:p>
        </p:txBody>
      </p:sp>
      <p:sp>
        <p:nvSpPr>
          <p:cNvPr id="292" name="Rectangle 291"/>
          <p:cNvSpPr/>
          <p:nvPr/>
        </p:nvSpPr>
        <p:spPr>
          <a:xfrm>
            <a:off x="9730571" y="6402726"/>
            <a:ext cx="995547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/>
              <a:t>Some </a:t>
            </a:r>
            <a:r>
              <a:rPr lang="en-US" sz="600" b="1" u="sng" dirty="0">
                <a:solidFill>
                  <a:srgbClr val="FF0000"/>
                </a:solidFill>
              </a:rPr>
              <a:t>sports rules change</a:t>
            </a:r>
          </a:p>
        </p:txBody>
      </p:sp>
      <p:sp>
        <p:nvSpPr>
          <p:cNvPr id="293" name="TextBox 292"/>
          <p:cNvSpPr txBox="1"/>
          <p:nvPr/>
        </p:nvSpPr>
        <p:spPr>
          <a:xfrm>
            <a:off x="8160915" y="6519446"/>
            <a:ext cx="78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" dirty="0">
                <a:solidFill>
                  <a:srgbClr val="008000"/>
                </a:solidFill>
              </a:rPr>
              <a:t>Advantages </a:t>
            </a:r>
          </a:p>
          <a:p>
            <a:pPr algn="ctr"/>
            <a:r>
              <a:rPr lang="en-US" sz="800" dirty="0">
                <a:solidFill>
                  <a:srgbClr val="FF0000"/>
                </a:solidFill>
              </a:rPr>
              <a:t>Disadvantages</a:t>
            </a:r>
          </a:p>
        </p:txBody>
      </p:sp>
      <p:cxnSp>
        <p:nvCxnSpPr>
          <p:cNvPr id="295" name="Straight Arrow Connector 294"/>
          <p:cNvCxnSpPr/>
          <p:nvPr/>
        </p:nvCxnSpPr>
        <p:spPr>
          <a:xfrm flipH="1" flipV="1">
            <a:off x="7972540" y="6641528"/>
            <a:ext cx="315984" cy="6076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Arrow Connector 295"/>
          <p:cNvCxnSpPr/>
          <p:nvPr/>
        </p:nvCxnSpPr>
        <p:spPr>
          <a:xfrm flipV="1">
            <a:off x="8884518" y="6756980"/>
            <a:ext cx="291194" cy="4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8" name="Picture 297"/>
          <p:cNvPicPr>
            <a:picLocks noChangeAspect="1"/>
          </p:cNvPicPr>
          <p:nvPr/>
        </p:nvPicPr>
        <p:blipFill>
          <a:blip r:embed="rId47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9722" b="90000" l="33958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41391" y="6312681"/>
            <a:ext cx="877610" cy="658208"/>
          </a:xfrm>
          <a:prstGeom prst="rect">
            <a:avLst/>
          </a:prstGeom>
        </p:spPr>
      </p:pic>
      <p:pic>
        <p:nvPicPr>
          <p:cNvPr id="306" name="Picture 305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1468655" y="4224934"/>
            <a:ext cx="682783" cy="631837"/>
          </a:xfrm>
          <a:prstGeom prst="rect">
            <a:avLst/>
          </a:prstGeom>
        </p:spPr>
      </p:pic>
      <p:sp>
        <p:nvSpPr>
          <p:cNvPr id="215" name="Title 1"/>
          <p:cNvSpPr txBox="1">
            <a:spLocks/>
          </p:cNvSpPr>
          <p:nvPr/>
        </p:nvSpPr>
        <p:spPr>
          <a:xfrm>
            <a:off x="7580626" y="5262661"/>
            <a:ext cx="1352327" cy="2861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1200" b="1" dirty="0">
                <a:ln>
                  <a:solidFill>
                    <a:schemeClr val="tx1"/>
                  </a:solidFill>
                  <a:prstDash val="solid"/>
                </a:ln>
                <a:solidFill>
                  <a:schemeClr val="accent1"/>
                </a:solidFill>
              </a:rPr>
              <a:t>Deviance</a:t>
            </a:r>
            <a:r>
              <a:rPr lang="en-US" sz="1200" b="1" dirty="0">
                <a:ln>
                  <a:solidFill>
                    <a:schemeClr val="tx1"/>
                  </a:solidFill>
                  <a:prstDash val="solid"/>
                </a:ln>
              </a:rPr>
              <a:t>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8856D97-CBDB-4921-8157-F6AA60E6D54F}"/>
              </a:ext>
            </a:extLst>
          </p:cNvPr>
          <p:cNvSpPr/>
          <p:nvPr/>
        </p:nvSpPr>
        <p:spPr>
          <a:xfrm>
            <a:off x="138023" y="50057"/>
            <a:ext cx="3970812" cy="324717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77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See the source image">
            <a:extLst>
              <a:ext uri="{FF2B5EF4-FFF2-40B4-BE49-F238E27FC236}">
                <a16:creationId xmlns:a16="http://schemas.microsoft.com/office/drawing/2014/main" id="{56AE02A6-2D92-491D-AC1B-B92C72EB8F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5" t="6766" r="11419" b="19503"/>
          <a:stretch/>
        </p:blipFill>
        <p:spPr bwMode="auto">
          <a:xfrm>
            <a:off x="2743200" y="204042"/>
            <a:ext cx="6549788" cy="627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331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See the source image">
            <a:extLst>
              <a:ext uri="{FF2B5EF4-FFF2-40B4-BE49-F238E27FC236}">
                <a16:creationId xmlns:a16="http://schemas.microsoft.com/office/drawing/2014/main" id="{6DC7EBE7-7B44-4192-A861-84A2954B80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1" r="-1" b="-1"/>
          <a:stretch/>
        </p:blipFill>
        <p:spPr bwMode="auto">
          <a:xfrm>
            <a:off x="0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13AB0E-063B-489E-AA5C-82390A4BF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43787" y="1494431"/>
            <a:ext cx="6128080" cy="2001108"/>
          </a:xfrm>
        </p:spPr>
        <p:txBody>
          <a:bodyPr>
            <a:normAutofit/>
          </a:bodyPr>
          <a:lstStyle/>
          <a:p>
            <a:pPr algn="ctr"/>
            <a:r>
              <a:rPr lang="en-GB" sz="5400" b="1" dirty="0"/>
              <a:t>LETS BREAK IT DOWN….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B85971-1A05-4F58-8D8C-90D52D036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245" y="3417573"/>
            <a:ext cx="5411337" cy="261983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GB" b="1" i="1" dirty="0"/>
              <a:t>REMEMBER…</a:t>
            </a:r>
          </a:p>
          <a:p>
            <a:pPr algn="ctr"/>
            <a:r>
              <a:rPr lang="en-GB" sz="2400" dirty="0"/>
              <a:t>You need to have some idea of all</a:t>
            </a:r>
          </a:p>
          <a:p>
            <a:pPr marL="0" indent="0" algn="ctr">
              <a:buNone/>
            </a:pPr>
            <a:r>
              <a:rPr lang="en-GB" i="1" dirty="0"/>
              <a:t>BUT</a:t>
            </a:r>
          </a:p>
          <a:p>
            <a:pPr algn="ctr"/>
            <a:r>
              <a:rPr lang="en-GB" dirty="0"/>
              <a:t>Only focus on KNOWING two in </a:t>
            </a:r>
            <a:r>
              <a:rPr lang="en-GB" sz="3600" b="1" u="sng" dirty="0"/>
              <a:t>detail</a:t>
            </a:r>
            <a:endParaRPr lang="en-GB" b="1" u="sng" dirty="0"/>
          </a:p>
        </p:txBody>
      </p:sp>
      <p:graphicFrame>
        <p:nvGraphicFramePr>
          <p:cNvPr id="4" name="Table 16">
            <a:extLst>
              <a:ext uri="{FF2B5EF4-FFF2-40B4-BE49-F238E27FC236}">
                <a16:creationId xmlns:a16="http://schemas.microsoft.com/office/drawing/2014/main" id="{E71AED2A-BA33-4A7B-800B-A886DEE644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037902"/>
              </p:ext>
            </p:extLst>
          </p:nvPr>
        </p:nvGraphicFramePr>
        <p:xfrm>
          <a:off x="6095999" y="4421874"/>
          <a:ext cx="6017173" cy="2277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4617">
                  <a:extLst>
                    <a:ext uri="{9D8B030D-6E8A-4147-A177-3AD203B41FA5}">
                      <a16:colId xmlns:a16="http://schemas.microsoft.com/office/drawing/2014/main" val="189267376"/>
                    </a:ext>
                  </a:extLst>
                </a:gridCol>
                <a:gridCol w="2503380">
                  <a:extLst>
                    <a:ext uri="{9D8B030D-6E8A-4147-A177-3AD203B41FA5}">
                      <a16:colId xmlns:a16="http://schemas.microsoft.com/office/drawing/2014/main" val="2291668501"/>
                    </a:ext>
                  </a:extLst>
                </a:gridCol>
                <a:gridCol w="2779176">
                  <a:extLst>
                    <a:ext uri="{9D8B030D-6E8A-4147-A177-3AD203B41FA5}">
                      <a16:colId xmlns:a16="http://schemas.microsoft.com/office/drawing/2014/main" val="2640607715"/>
                    </a:ext>
                  </a:extLst>
                </a:gridCol>
              </a:tblGrid>
              <a:tr h="355885">
                <a:tc>
                  <a:txBody>
                    <a:bodyPr/>
                    <a:lstStyle/>
                    <a:p>
                      <a:endParaRPr lang="en-GB" sz="1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/>
                        <a:t>Good</a:t>
                      </a:r>
                      <a:r>
                        <a:rPr lang="en-GB" sz="2000" dirty="0"/>
                        <a:t>: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/>
                        <a:t>Outstanding</a:t>
                      </a:r>
                      <a:r>
                        <a:rPr lang="en-GB" sz="2000" dirty="0"/>
                        <a:t>: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2871776"/>
                  </a:ext>
                </a:extLst>
              </a:tr>
              <a:tr h="94061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3-5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To be able </a:t>
                      </a:r>
                      <a:r>
                        <a:rPr lang="en-GB" sz="1800" b="1" dirty="0"/>
                        <a:t>identify</a:t>
                      </a:r>
                      <a:r>
                        <a:rPr lang="en-GB" sz="1800" dirty="0"/>
                        <a:t> 2 areas of P,E &amp; S effects</a:t>
                      </a:r>
                    </a:p>
                    <a:p>
                      <a:endParaRPr lang="en-GB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To </a:t>
                      </a:r>
                      <a:r>
                        <a:rPr lang="en-GB" sz="1800" b="1" dirty="0"/>
                        <a:t>explain</a:t>
                      </a:r>
                      <a:r>
                        <a:rPr lang="en-GB" sz="1800" dirty="0"/>
                        <a:t> how some areas can reduce the health risks</a:t>
                      </a:r>
                    </a:p>
                    <a:p>
                      <a:endParaRPr lang="en-GB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617716"/>
                  </a:ext>
                </a:extLst>
              </a:tr>
              <a:tr h="940616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/>
                        <a:t>6+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/>
                        <a:t>To </a:t>
                      </a:r>
                      <a:r>
                        <a:rPr lang="en-GB" sz="1800" b="1" dirty="0"/>
                        <a:t>explain</a:t>
                      </a:r>
                      <a:r>
                        <a:rPr lang="en-GB" sz="1800" dirty="0"/>
                        <a:t> how some areas can reduce the health risks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dirty="0"/>
                        <a:t>TBT </a:t>
                      </a:r>
                      <a:r>
                        <a:rPr lang="en-GB" sz="1800" b="1" dirty="0"/>
                        <a:t>describe</a:t>
                      </a:r>
                      <a:r>
                        <a:rPr lang="en-GB" sz="1800" dirty="0"/>
                        <a:t> benefits of exercise and how they help in everyday life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73775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44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D1CF3-99EC-4FEF-ADD4-2DD3CF877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717665"/>
            <a:ext cx="11799065" cy="5694152"/>
          </a:xfrm>
        </p:spPr>
        <p:txBody>
          <a:bodyPr>
            <a:noAutofit/>
          </a:bodyPr>
          <a:lstStyle/>
          <a:p>
            <a:pPr algn="ctr"/>
            <a:r>
              <a:rPr lang="en-GB" sz="10400" b="1" i="1" dirty="0"/>
              <a:t>Use the information in this PowerPoint to complete the next slide…</a:t>
            </a:r>
          </a:p>
        </p:txBody>
      </p:sp>
    </p:spTree>
    <p:extLst>
      <p:ext uri="{BB962C8B-B14F-4D97-AF65-F5344CB8AC3E}">
        <p14:creationId xmlns:p14="http://schemas.microsoft.com/office/powerpoint/2010/main" val="4034761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4671F80-B6C7-4804-8866-7CC15EEE28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8183104"/>
              </p:ext>
            </p:extLst>
          </p:nvPr>
        </p:nvGraphicFramePr>
        <p:xfrm>
          <a:off x="109267" y="492415"/>
          <a:ext cx="11979216" cy="6247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28227">
                  <a:extLst>
                    <a:ext uri="{9D8B030D-6E8A-4147-A177-3AD203B41FA5}">
                      <a16:colId xmlns:a16="http://schemas.microsoft.com/office/drawing/2014/main" val="635310694"/>
                    </a:ext>
                  </a:extLst>
                </a:gridCol>
                <a:gridCol w="3927895">
                  <a:extLst>
                    <a:ext uri="{9D8B030D-6E8A-4147-A177-3AD203B41FA5}">
                      <a16:colId xmlns:a16="http://schemas.microsoft.com/office/drawing/2014/main" val="1697849263"/>
                    </a:ext>
                  </a:extLst>
                </a:gridCol>
                <a:gridCol w="3623094">
                  <a:extLst>
                    <a:ext uri="{9D8B030D-6E8A-4147-A177-3AD203B41FA5}">
                      <a16:colId xmlns:a16="http://schemas.microsoft.com/office/drawing/2014/main" val="684412841"/>
                    </a:ext>
                  </a:extLst>
                </a:gridCol>
              </a:tblGrid>
              <a:tr h="78096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6903084"/>
                  </a:ext>
                </a:extLst>
              </a:tr>
              <a:tr h="78096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1948541"/>
                  </a:ext>
                </a:extLst>
              </a:tr>
              <a:tr h="223037">
                <a:tc rowSpan="3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315440"/>
                  </a:ext>
                </a:extLst>
              </a:tr>
              <a:tr h="281796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0411263"/>
                  </a:ext>
                </a:extLst>
              </a:tr>
              <a:tr h="27612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456568"/>
                  </a:ext>
                </a:extLst>
              </a:tr>
              <a:tr h="78096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945771"/>
                  </a:ext>
                </a:extLst>
              </a:tr>
              <a:tr h="346141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0012226"/>
                  </a:ext>
                </a:extLst>
              </a:tr>
              <a:tr h="43482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456881"/>
                  </a:ext>
                </a:extLst>
              </a:tr>
              <a:tr h="249542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793998"/>
                  </a:ext>
                </a:extLst>
              </a:tr>
              <a:tr h="531419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8310197"/>
                  </a:ext>
                </a:extLst>
              </a:tr>
              <a:tr h="390481"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39510"/>
                  </a:ext>
                </a:extLst>
              </a:tr>
              <a:tr h="390481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932020"/>
                  </a:ext>
                </a:extLst>
              </a:tr>
              <a:tr h="78096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914176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5DC6EF5-7EDF-4548-A40A-20D0C3B6F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89" y="535945"/>
            <a:ext cx="3496978" cy="7174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925729-94C2-4D9B-A99D-63C11F14D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5902" y="535945"/>
            <a:ext cx="3214776" cy="7174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629E3B-821D-4D33-8B48-905AD074B0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62" b="21545"/>
          <a:stretch/>
        </p:blipFill>
        <p:spPr>
          <a:xfrm>
            <a:off x="4688440" y="579475"/>
            <a:ext cx="3496978" cy="6303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8527DB-B288-4AE8-92F5-7BC759193D22}"/>
              </a:ext>
            </a:extLst>
          </p:cNvPr>
          <p:cNvSpPr txBox="1"/>
          <p:nvPr/>
        </p:nvSpPr>
        <p:spPr>
          <a:xfrm>
            <a:off x="1543441" y="-48830"/>
            <a:ext cx="86098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u="sng" dirty="0"/>
              <a:t>EXERCISE AND HEALTH BENEFITS </a:t>
            </a:r>
          </a:p>
        </p:txBody>
      </p:sp>
    </p:spTree>
    <p:extLst>
      <p:ext uri="{BB962C8B-B14F-4D97-AF65-F5344CB8AC3E}">
        <p14:creationId xmlns:p14="http://schemas.microsoft.com/office/powerpoint/2010/main" val="25935364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793B2DA2D100488915A0D3B068DBC1" ma:contentTypeVersion="11" ma:contentTypeDescription="Create a new document." ma:contentTypeScope="" ma:versionID="b506485cf476936706bc0538339231ab">
  <xsd:schema xmlns:xsd="http://www.w3.org/2001/XMLSchema" xmlns:xs="http://www.w3.org/2001/XMLSchema" xmlns:p="http://schemas.microsoft.com/office/2006/metadata/properties" xmlns:ns2="a97143cb-e850-40fc-99c2-6816c06b9208" xmlns:ns3="049f97e1-32ae-4d3d-9c64-63be60dba368" targetNamespace="http://schemas.microsoft.com/office/2006/metadata/properties" ma:root="true" ma:fieldsID="f7c875b3aaf022925260981f9b9a6fa4" ns2:_="" ns3:_="">
    <xsd:import namespace="a97143cb-e850-40fc-99c2-6816c06b9208"/>
    <xsd:import namespace="049f97e1-32ae-4d3d-9c64-63be60dba3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7143cb-e850-40fc-99c2-6816c06b92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9f97e1-32ae-4d3d-9c64-63be60dba36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6240F7F-CFE9-44D4-AB8F-766F381DA7CD}"/>
</file>

<file path=customXml/itemProps2.xml><?xml version="1.0" encoding="utf-8"?>
<ds:datastoreItem xmlns:ds="http://schemas.openxmlformats.org/officeDocument/2006/customXml" ds:itemID="{F2C5E621-3E3F-42DA-8AED-0ACB437AA8BE}"/>
</file>

<file path=customXml/itemProps3.xml><?xml version="1.0" encoding="utf-8"?>
<ds:datastoreItem xmlns:ds="http://schemas.openxmlformats.org/officeDocument/2006/customXml" ds:itemID="{4D1E60CA-3E32-43E7-A903-5A30ADE2C889}"/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4191</Words>
  <Application>Microsoft Office PowerPoint</Application>
  <PresentationFormat>Widescreen</PresentationFormat>
  <Paragraphs>419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ＭＳ Ｐゴシック</vt:lpstr>
      <vt:lpstr>American Typewriter</vt:lpstr>
      <vt:lpstr>Arial</vt:lpstr>
      <vt:lpstr>Calibri</vt:lpstr>
      <vt:lpstr>Calibri Light</vt:lpstr>
      <vt:lpstr>Silom</vt:lpstr>
      <vt:lpstr>Times New Roman</vt:lpstr>
      <vt:lpstr>ヒラギノ明朝 ProN W3</vt:lpstr>
      <vt:lpstr>Office Theme</vt:lpstr>
      <vt:lpstr>Do Now Activity:</vt:lpstr>
      <vt:lpstr>PowerPoint Presentation</vt:lpstr>
      <vt:lpstr>Physical, Emotional, Social effect</vt:lpstr>
      <vt:lpstr>DO NOW ACTIVITY: </vt:lpstr>
      <vt:lpstr>PowerPoint Presentation</vt:lpstr>
      <vt:lpstr>PowerPoint Presentation</vt:lpstr>
      <vt:lpstr>LETS BREAK IT DOWN….</vt:lpstr>
      <vt:lpstr>Use the information in this PowerPoint to complete the next slide…</vt:lpstr>
      <vt:lpstr>PowerPoint Presentation</vt:lpstr>
      <vt:lpstr>PowerPoint Presentation</vt:lpstr>
      <vt:lpstr>PowerPoint Presentation</vt:lpstr>
      <vt:lpstr>PowerPoint Presentation</vt:lpstr>
      <vt:lpstr>Exam Question:  Explain one way that regular exercise helps to prevent type-2 diabetes (2)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 Question:  Ruby just moved to Dudley, she is a 35 year old female who has never played sport. Explain 3 benefits on her health if she joins her local netball team (3)</vt:lpstr>
      <vt:lpstr>DO NOW ACTIVITY: </vt:lpstr>
      <vt:lpstr>PowerPoint Presentation</vt:lpstr>
      <vt:lpstr>PowerPoint Presentation</vt:lpstr>
      <vt:lpstr>Physical, Emotional, Social effect</vt:lpstr>
      <vt:lpstr>ANSWERS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Becky</dc:creator>
  <cp:lastModifiedBy>Rebecca Sweet</cp:lastModifiedBy>
  <cp:revision>73</cp:revision>
  <cp:lastPrinted>2020-11-09T07:23:31Z</cp:lastPrinted>
  <dcterms:created xsi:type="dcterms:W3CDTF">2020-10-27T15:56:40Z</dcterms:created>
  <dcterms:modified xsi:type="dcterms:W3CDTF">2020-11-16T16:28:28Z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0x01010094793B2DA2D100488915A0D3B068DBC1</vt:lpwstr>
  </property>
</Properties>
</file>