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369" r:id="rId2"/>
    <p:sldId id="312" r:id="rId3"/>
    <p:sldId id="370" r:id="rId4"/>
    <p:sldId id="313" r:id="rId5"/>
    <p:sldId id="314" r:id="rId6"/>
    <p:sldId id="315" r:id="rId7"/>
    <p:sldId id="316" r:id="rId8"/>
    <p:sldId id="317" r:id="rId9"/>
    <p:sldId id="318" r:id="rId10"/>
    <p:sldId id="319" r:id="rId11"/>
    <p:sldId id="320" r:id="rId12"/>
    <p:sldId id="321" r:id="rId13"/>
    <p:sldId id="322" r:id="rId14"/>
    <p:sldId id="323" r:id="rId15"/>
    <p:sldId id="324" r:id="rId16"/>
    <p:sldId id="325"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5" autoAdjust="0"/>
    <p:restoredTop sz="94660"/>
  </p:normalViewPr>
  <p:slideViewPr>
    <p:cSldViewPr snapToGrid="0">
      <p:cViewPr varScale="1">
        <p:scale>
          <a:sx n="90" d="100"/>
          <a:sy n="90" d="100"/>
        </p:scale>
        <p:origin x="8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2B570C-1AEB-44D7-AF1F-42093D714EDF}" type="datetimeFigureOut">
              <a:rPr lang="en-GB" smtClean="0"/>
              <a:t>21/09/2020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4A370B-0E61-412C-91A4-C469A6B35BA3}" type="slidenum">
              <a:rPr lang="en-GB" smtClean="0"/>
              <a:t>‹#›</a:t>
            </a:fld>
            <a:endParaRPr lang="en-GB"/>
          </a:p>
        </p:txBody>
      </p:sp>
    </p:spTree>
    <p:extLst>
      <p:ext uri="{BB962C8B-B14F-4D97-AF65-F5344CB8AC3E}">
        <p14:creationId xmlns:p14="http://schemas.microsoft.com/office/powerpoint/2010/main" val="4037592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Endocrine gland image by US Government [Public domain], via Wikimedia Commons</a:t>
            </a:r>
          </a:p>
          <a:p>
            <a:endParaRPr lang="en-GB" dirty="0"/>
          </a:p>
        </p:txBody>
      </p:sp>
      <p:sp>
        <p:nvSpPr>
          <p:cNvPr id="4" name="Slide Number Placeholder 3"/>
          <p:cNvSpPr>
            <a:spLocks noGrp="1"/>
          </p:cNvSpPr>
          <p:nvPr>
            <p:ph type="sldNum" sz="quarter" idx="10"/>
          </p:nvPr>
        </p:nvSpPr>
        <p:spPr/>
        <p:txBody>
          <a:bodyPr/>
          <a:lstStyle/>
          <a:p>
            <a:fld id="{7C4A35B7-02EB-4344-9E3B-49E81AC78085}" type="slidenum">
              <a:rPr lang="en-GB" smtClean="0"/>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Endocrine gland image by US Government [Public domain], via Wikimedia Commons</a:t>
            </a:r>
          </a:p>
          <a:p>
            <a:endParaRPr lang="en-GB" dirty="0"/>
          </a:p>
        </p:txBody>
      </p:sp>
      <p:sp>
        <p:nvSpPr>
          <p:cNvPr id="4" name="Slide Number Placeholder 3"/>
          <p:cNvSpPr>
            <a:spLocks noGrp="1"/>
          </p:cNvSpPr>
          <p:nvPr>
            <p:ph type="sldNum" sz="quarter" idx="10"/>
          </p:nvPr>
        </p:nvSpPr>
        <p:spPr/>
        <p:txBody>
          <a:bodyPr/>
          <a:lstStyle/>
          <a:p>
            <a:fld id="{7C4A35B7-02EB-4344-9E3B-49E81AC78085}" type="slidenum">
              <a:rPr lang="en-GB" smtClean="0"/>
              <a:t>6</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Cut out and give one</a:t>
            </a:r>
            <a:r>
              <a:rPr lang="en-GB" baseline="0" dirty="0"/>
              <a:t> each to pupils</a:t>
            </a:r>
            <a:endParaRPr lang="en-GB" dirty="0"/>
          </a:p>
        </p:txBody>
      </p:sp>
      <p:sp>
        <p:nvSpPr>
          <p:cNvPr id="4" name="Slide Number Placeholder 3"/>
          <p:cNvSpPr>
            <a:spLocks noGrp="1"/>
          </p:cNvSpPr>
          <p:nvPr>
            <p:ph type="sldNum" sz="quarter" idx="10"/>
          </p:nvPr>
        </p:nvSpPr>
        <p:spPr/>
        <p:txBody>
          <a:bodyPr/>
          <a:lstStyle/>
          <a:p>
            <a:fld id="{7C4A35B7-02EB-4344-9E3B-49E81AC78085}" type="slidenum">
              <a:rPr lang="en-GB" smtClean="0"/>
              <a:t>16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10FDA52-7E4F-4567-ACAB-631B22FDE13F}" type="datetimeFigureOut">
              <a:rPr lang="en-GB" smtClean="0"/>
              <a:t>21/09/2020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77B96A-29E5-4358-A782-295FDF53A6FA}" type="slidenum">
              <a:rPr lang="en-GB" smtClean="0"/>
              <a:t>‹#›</a:t>
            </a:fld>
            <a:endParaRPr lang="en-GB"/>
          </a:p>
        </p:txBody>
      </p:sp>
    </p:spTree>
    <p:extLst>
      <p:ext uri="{BB962C8B-B14F-4D97-AF65-F5344CB8AC3E}">
        <p14:creationId xmlns:p14="http://schemas.microsoft.com/office/powerpoint/2010/main" val="3214474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0FDA52-7E4F-4567-ACAB-631B22FDE13F}" type="datetimeFigureOut">
              <a:rPr lang="en-GB" smtClean="0"/>
              <a:t>21/09/2020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77B96A-29E5-4358-A782-295FDF53A6FA}" type="slidenum">
              <a:rPr lang="en-GB" smtClean="0"/>
              <a:t>‹#›</a:t>
            </a:fld>
            <a:endParaRPr lang="en-GB"/>
          </a:p>
        </p:txBody>
      </p:sp>
    </p:spTree>
    <p:extLst>
      <p:ext uri="{BB962C8B-B14F-4D97-AF65-F5344CB8AC3E}">
        <p14:creationId xmlns:p14="http://schemas.microsoft.com/office/powerpoint/2010/main" val="4000884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0FDA52-7E4F-4567-ACAB-631B22FDE13F}" type="datetimeFigureOut">
              <a:rPr lang="en-GB" smtClean="0"/>
              <a:t>21/09/2020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77B96A-29E5-4358-A782-295FDF53A6FA}" type="slidenum">
              <a:rPr lang="en-GB" smtClean="0"/>
              <a:t>‹#›</a:t>
            </a:fld>
            <a:endParaRPr lang="en-GB"/>
          </a:p>
        </p:txBody>
      </p:sp>
    </p:spTree>
    <p:extLst>
      <p:ext uri="{BB962C8B-B14F-4D97-AF65-F5344CB8AC3E}">
        <p14:creationId xmlns:p14="http://schemas.microsoft.com/office/powerpoint/2010/main" val="3644946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0FDA52-7E4F-4567-ACAB-631B22FDE13F}" type="datetimeFigureOut">
              <a:rPr lang="en-GB" smtClean="0"/>
              <a:t>21/09/2020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77B96A-29E5-4358-A782-295FDF53A6FA}" type="slidenum">
              <a:rPr lang="en-GB" smtClean="0"/>
              <a:t>‹#›</a:t>
            </a:fld>
            <a:endParaRPr lang="en-GB"/>
          </a:p>
        </p:txBody>
      </p:sp>
    </p:spTree>
    <p:extLst>
      <p:ext uri="{BB962C8B-B14F-4D97-AF65-F5344CB8AC3E}">
        <p14:creationId xmlns:p14="http://schemas.microsoft.com/office/powerpoint/2010/main" val="2628083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0FDA52-7E4F-4567-ACAB-631B22FDE13F}" type="datetimeFigureOut">
              <a:rPr lang="en-GB" smtClean="0"/>
              <a:t>21/09/2020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77B96A-29E5-4358-A782-295FDF53A6FA}" type="slidenum">
              <a:rPr lang="en-GB" smtClean="0"/>
              <a:t>‹#›</a:t>
            </a:fld>
            <a:endParaRPr lang="en-GB"/>
          </a:p>
        </p:txBody>
      </p:sp>
    </p:spTree>
    <p:extLst>
      <p:ext uri="{BB962C8B-B14F-4D97-AF65-F5344CB8AC3E}">
        <p14:creationId xmlns:p14="http://schemas.microsoft.com/office/powerpoint/2010/main" val="1587114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0FDA52-7E4F-4567-ACAB-631B22FDE13F}" type="datetimeFigureOut">
              <a:rPr lang="en-GB" smtClean="0"/>
              <a:t>21/09/2020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77B96A-29E5-4358-A782-295FDF53A6FA}" type="slidenum">
              <a:rPr lang="en-GB" smtClean="0"/>
              <a:t>‹#›</a:t>
            </a:fld>
            <a:endParaRPr lang="en-GB"/>
          </a:p>
        </p:txBody>
      </p:sp>
    </p:spTree>
    <p:extLst>
      <p:ext uri="{BB962C8B-B14F-4D97-AF65-F5344CB8AC3E}">
        <p14:creationId xmlns:p14="http://schemas.microsoft.com/office/powerpoint/2010/main" val="3346482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0FDA52-7E4F-4567-ACAB-631B22FDE13F}" type="datetimeFigureOut">
              <a:rPr lang="en-GB" smtClean="0"/>
              <a:t>21/09/2020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77B96A-29E5-4358-A782-295FDF53A6FA}" type="slidenum">
              <a:rPr lang="en-GB" smtClean="0"/>
              <a:t>‹#›</a:t>
            </a:fld>
            <a:endParaRPr lang="en-GB"/>
          </a:p>
        </p:txBody>
      </p:sp>
    </p:spTree>
    <p:extLst>
      <p:ext uri="{BB962C8B-B14F-4D97-AF65-F5344CB8AC3E}">
        <p14:creationId xmlns:p14="http://schemas.microsoft.com/office/powerpoint/2010/main" val="3663456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0FDA52-7E4F-4567-ACAB-631B22FDE13F}" type="datetimeFigureOut">
              <a:rPr lang="en-GB" smtClean="0"/>
              <a:t>21/09/2020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77B96A-29E5-4358-A782-295FDF53A6FA}" type="slidenum">
              <a:rPr lang="en-GB" smtClean="0"/>
              <a:t>‹#›</a:t>
            </a:fld>
            <a:endParaRPr lang="en-GB"/>
          </a:p>
        </p:txBody>
      </p:sp>
    </p:spTree>
    <p:extLst>
      <p:ext uri="{BB962C8B-B14F-4D97-AF65-F5344CB8AC3E}">
        <p14:creationId xmlns:p14="http://schemas.microsoft.com/office/powerpoint/2010/main" val="1804146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0FDA52-7E4F-4567-ACAB-631B22FDE13F}" type="datetimeFigureOut">
              <a:rPr lang="en-GB" smtClean="0"/>
              <a:t>21/09/2020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77B96A-29E5-4358-A782-295FDF53A6FA}" type="slidenum">
              <a:rPr lang="en-GB" smtClean="0"/>
              <a:t>‹#›</a:t>
            </a:fld>
            <a:endParaRPr lang="en-GB"/>
          </a:p>
        </p:txBody>
      </p:sp>
    </p:spTree>
    <p:extLst>
      <p:ext uri="{BB962C8B-B14F-4D97-AF65-F5344CB8AC3E}">
        <p14:creationId xmlns:p14="http://schemas.microsoft.com/office/powerpoint/2010/main" val="252387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0FDA52-7E4F-4567-ACAB-631B22FDE13F}" type="datetimeFigureOut">
              <a:rPr lang="en-GB" smtClean="0"/>
              <a:t>21/09/2020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77B96A-29E5-4358-A782-295FDF53A6FA}" type="slidenum">
              <a:rPr lang="en-GB" smtClean="0"/>
              <a:t>‹#›</a:t>
            </a:fld>
            <a:endParaRPr lang="en-GB"/>
          </a:p>
        </p:txBody>
      </p:sp>
    </p:spTree>
    <p:extLst>
      <p:ext uri="{BB962C8B-B14F-4D97-AF65-F5344CB8AC3E}">
        <p14:creationId xmlns:p14="http://schemas.microsoft.com/office/powerpoint/2010/main" val="137434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0FDA52-7E4F-4567-ACAB-631B22FDE13F}" type="datetimeFigureOut">
              <a:rPr lang="en-GB" smtClean="0"/>
              <a:t>21/09/2020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77B96A-29E5-4358-A782-295FDF53A6FA}" type="slidenum">
              <a:rPr lang="en-GB" smtClean="0"/>
              <a:t>‹#›</a:t>
            </a:fld>
            <a:endParaRPr lang="en-GB"/>
          </a:p>
        </p:txBody>
      </p:sp>
    </p:spTree>
    <p:extLst>
      <p:ext uri="{BB962C8B-B14F-4D97-AF65-F5344CB8AC3E}">
        <p14:creationId xmlns:p14="http://schemas.microsoft.com/office/powerpoint/2010/main" val="2937006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0FDA52-7E4F-4567-ACAB-631B22FDE13F}" type="datetimeFigureOut">
              <a:rPr lang="en-GB" smtClean="0"/>
              <a:t>21/09/2020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77B96A-29E5-4358-A782-295FDF53A6FA}" type="slidenum">
              <a:rPr lang="en-GB" smtClean="0"/>
              <a:t>‹#›</a:t>
            </a:fld>
            <a:endParaRPr lang="en-GB"/>
          </a:p>
        </p:txBody>
      </p:sp>
    </p:spTree>
    <p:extLst>
      <p:ext uri="{BB962C8B-B14F-4D97-AF65-F5344CB8AC3E}">
        <p14:creationId xmlns:p14="http://schemas.microsoft.com/office/powerpoint/2010/main" val="16214386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228600"/>
            <a:ext cx="8686800" cy="1371600"/>
          </a:xfrm>
          <a:prstGeom prst="roundRect">
            <a:avLst/>
          </a:prstGeom>
          <a:solidFill>
            <a:srgbClr val="B4D6F2"/>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228600" y="228601"/>
            <a:ext cx="8686800" cy="1371599"/>
          </a:xfrm>
        </p:spPr>
        <p:txBody>
          <a:bodyPr>
            <a:noAutofit/>
          </a:bodyPr>
          <a:lstStyle/>
          <a:p>
            <a:r>
              <a:rPr lang="en-GB" sz="4000" dirty="0">
                <a:latin typeface="Comic Sans MS" pitchFamily="66" charset="0"/>
              </a:rPr>
              <a:t>80/20 – THINK! What do you NEED to cover with your set</a:t>
            </a:r>
          </a:p>
        </p:txBody>
      </p:sp>
      <p:graphicFrame>
        <p:nvGraphicFramePr>
          <p:cNvPr id="6" name="Table 5">
            <a:extLst>
              <a:ext uri="{FF2B5EF4-FFF2-40B4-BE49-F238E27FC236}">
                <a16:creationId xmlns:a16="http://schemas.microsoft.com/office/drawing/2014/main" id="{438B74ED-917D-44E6-A4D5-87AC48FB169A}"/>
              </a:ext>
            </a:extLst>
          </p:cNvPr>
          <p:cNvGraphicFramePr>
            <a:graphicFrameLocks noGrp="1"/>
          </p:cNvGraphicFramePr>
          <p:nvPr>
            <p:extLst>
              <p:ext uri="{D42A27DB-BD31-4B8C-83A1-F6EECF244321}">
                <p14:modId xmlns:p14="http://schemas.microsoft.com/office/powerpoint/2010/main" val="1586861249"/>
              </p:ext>
            </p:extLst>
          </p:nvPr>
        </p:nvGraphicFramePr>
        <p:xfrm>
          <a:off x="228600" y="1752600"/>
          <a:ext cx="8686799" cy="402336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2102069">
                  <a:extLst>
                    <a:ext uri="{9D8B030D-6E8A-4147-A177-3AD203B41FA5}">
                      <a16:colId xmlns:a16="http://schemas.microsoft.com/office/drawing/2014/main" val="20001"/>
                    </a:ext>
                  </a:extLst>
                </a:gridCol>
                <a:gridCol w="5289330">
                  <a:extLst>
                    <a:ext uri="{9D8B030D-6E8A-4147-A177-3AD203B41FA5}">
                      <a16:colId xmlns:a16="http://schemas.microsoft.com/office/drawing/2014/main" val="20002"/>
                    </a:ext>
                  </a:extLst>
                </a:gridCol>
              </a:tblGrid>
              <a:tr h="122448">
                <a:tc>
                  <a:txBody>
                    <a:bodyPr/>
                    <a:lstStyle/>
                    <a:p>
                      <a:r>
                        <a:rPr lang="en-GB" sz="2800" dirty="0">
                          <a:solidFill>
                            <a:schemeClr val="tx1"/>
                          </a:solidFill>
                        </a:rPr>
                        <a:t>Grade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2800" dirty="0">
                          <a:solidFill>
                            <a:schemeClr val="tx1"/>
                          </a:solidFill>
                        </a:rPr>
                        <a:t>Learning Objective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2800" dirty="0">
                          <a:solidFill>
                            <a:schemeClr val="tx1"/>
                          </a:solidFill>
                        </a:rPr>
                        <a:t>Learning Outcome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410952">
                <a:tc>
                  <a:txBody>
                    <a:bodyPr/>
                    <a:lstStyle/>
                    <a:p>
                      <a:pPr algn="ctr"/>
                      <a:r>
                        <a:rPr lang="en-GB" sz="2800" dirty="0">
                          <a:solidFill>
                            <a:schemeClr val="tx1"/>
                          </a:solidFill>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algn="ctr"/>
                      <a:r>
                        <a:rPr lang="en-GB" sz="2800" dirty="0"/>
                        <a:t>Explain how endocrine system controls the internal environment</a:t>
                      </a:r>
                      <a:r>
                        <a:rPr lang="en-GB" sz="2800" baseline="0" dirty="0"/>
                        <a:t> of your body</a:t>
                      </a:r>
                      <a:endParaRPr lang="en-GB"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kern="1200" dirty="0">
                          <a:solidFill>
                            <a:schemeClr val="dk1"/>
                          </a:solidFill>
                          <a:latin typeface="+mn-lt"/>
                          <a:ea typeface="+mn-ea"/>
                          <a:cs typeface="+mn-cs"/>
                        </a:rPr>
                        <a:t>Describe the endocrine system and define the term hormone.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00804">
                <a:tc>
                  <a:txBody>
                    <a:bodyPr/>
                    <a:lstStyle/>
                    <a:p>
                      <a:pPr algn="ctr"/>
                      <a:r>
                        <a:rPr lang="en-GB" sz="2800" dirty="0">
                          <a:solidFill>
                            <a:schemeClr val="tx1"/>
                          </a:solidFill>
                        </a:rPr>
                        <a:t>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kern="1200" dirty="0">
                          <a:solidFill>
                            <a:schemeClr val="dk1"/>
                          </a:solidFill>
                          <a:latin typeface="+mn-lt"/>
                          <a:ea typeface="+mn-ea"/>
                          <a:cs typeface="+mn-cs"/>
                        </a:rPr>
                        <a:t>Label a diagram of the organs in the endocrine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96240">
                <a:tc>
                  <a:txBody>
                    <a:bodyPr/>
                    <a:lstStyle/>
                    <a:p>
                      <a:pPr algn="ctr"/>
                      <a:r>
                        <a:rPr lang="en-GB" sz="2800" dirty="0">
                          <a:solidFill>
                            <a:schemeClr val="tx1"/>
                          </a:solidFill>
                        </a:rPr>
                        <a:t>7-9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kern="1200" dirty="0">
                          <a:solidFill>
                            <a:schemeClr val="dk1"/>
                          </a:solidFill>
                          <a:latin typeface="+mn-lt"/>
                          <a:ea typeface="+mn-ea"/>
                          <a:cs typeface="+mn-cs"/>
                        </a:rPr>
                        <a:t>Explain why the pituitary gland is often called the master gland.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1504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763" y="227367"/>
            <a:ext cx="6111784" cy="786946"/>
          </a:xfrm>
        </p:spPr>
        <p:txBody>
          <a:bodyPr>
            <a:normAutofit/>
          </a:bodyPr>
          <a:lstStyle/>
          <a:p>
            <a:pPr marL="0" indent="0">
              <a:buNone/>
            </a:pPr>
            <a:r>
              <a:rPr lang="en-GB" sz="3600" dirty="0">
                <a:solidFill>
                  <a:srgbClr val="FF0000"/>
                </a:solidFill>
                <a:latin typeface="Comic Sans MS" panose="030F0702030302020204" pitchFamily="66" charset="0"/>
              </a:rPr>
              <a:t>Self-assess your work</a:t>
            </a:r>
          </a:p>
        </p:txBody>
      </p:sp>
      <p:graphicFrame>
        <p:nvGraphicFramePr>
          <p:cNvPr id="2" name="Table 1"/>
          <p:cNvGraphicFramePr>
            <a:graphicFrameLocks noGrp="1"/>
          </p:cNvGraphicFramePr>
          <p:nvPr>
            <p:extLst>
              <p:ext uri="{D42A27DB-BD31-4B8C-83A1-F6EECF244321}">
                <p14:modId xmlns:p14="http://schemas.microsoft.com/office/powerpoint/2010/main" val="1596739795"/>
              </p:ext>
            </p:extLst>
          </p:nvPr>
        </p:nvGraphicFramePr>
        <p:xfrm>
          <a:off x="325821" y="929785"/>
          <a:ext cx="8502869" cy="5364480"/>
        </p:xfrm>
        <a:graphic>
          <a:graphicData uri="http://schemas.openxmlformats.org/drawingml/2006/table">
            <a:tbl>
              <a:tblPr firstRow="1" bandRow="1">
                <a:tableStyleId>{5C22544A-7EE6-4342-B048-85BDC9FD1C3A}</a:tableStyleId>
              </a:tblPr>
              <a:tblGrid>
                <a:gridCol w="1714958">
                  <a:extLst>
                    <a:ext uri="{9D8B030D-6E8A-4147-A177-3AD203B41FA5}">
                      <a16:colId xmlns:a16="http://schemas.microsoft.com/office/drawing/2014/main" val="1720705889"/>
                    </a:ext>
                  </a:extLst>
                </a:gridCol>
                <a:gridCol w="6787911">
                  <a:extLst>
                    <a:ext uri="{9D8B030D-6E8A-4147-A177-3AD203B41FA5}">
                      <a16:colId xmlns:a16="http://schemas.microsoft.com/office/drawing/2014/main" val="20001"/>
                    </a:ext>
                  </a:extLst>
                </a:gridCol>
              </a:tblGrid>
              <a:tr h="659176">
                <a:tc>
                  <a:txBody>
                    <a:bodyPr/>
                    <a:lstStyle/>
                    <a:p>
                      <a:r>
                        <a:rPr lang="en-GB" sz="2400" b="0" dirty="0">
                          <a:solidFill>
                            <a:schemeClr val="tx1"/>
                          </a:solidFill>
                          <a:latin typeface="Comic Sans MS" panose="030F0702030302020204" pitchFamily="66" charset="0"/>
                        </a:rPr>
                        <a:t>Pituitary</a:t>
                      </a:r>
                    </a:p>
                    <a:p>
                      <a:endParaRPr lang="en-GB" sz="2400" b="0" dirty="0">
                        <a:solidFill>
                          <a:schemeClr val="tx1"/>
                        </a:solidFill>
                        <a:latin typeface="Comic Sans MS" panose="030F0702030302020204" pitchFamily="66" charset="0"/>
                      </a:endParaRPr>
                    </a:p>
                    <a:p>
                      <a:endParaRPr lang="en-GB" sz="2400" b="0" dirty="0">
                        <a:solidFill>
                          <a:schemeClr val="tx1"/>
                        </a:solidFill>
                        <a:latin typeface="Comic Sans MS" panose="030F0702030302020204" pitchFamily="66" charset="0"/>
                      </a:endParaRPr>
                    </a:p>
                    <a:p>
                      <a:endParaRPr lang="en-GB" sz="2400" b="0" dirty="0">
                        <a:solidFill>
                          <a:schemeClr val="tx1"/>
                        </a:solidFill>
                        <a:latin typeface="Comic Sans MS" panose="030F0702030302020204" pitchFamily="66" charset="0"/>
                      </a:endParaRPr>
                    </a:p>
                    <a:p>
                      <a:endParaRPr lang="en-GB" sz="2400" b="0" dirty="0">
                        <a:solidFill>
                          <a:schemeClr val="tx1"/>
                        </a:solidFill>
                        <a:latin typeface="Comic Sans MS" panose="030F0702030302020204" pitchFamily="66" charset="0"/>
                      </a:endParaRPr>
                    </a:p>
                    <a:p>
                      <a:endParaRPr lang="en-GB" sz="24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buFont typeface="Arial" pitchFamily="34" charset="0"/>
                        <a:buChar char="•"/>
                      </a:pPr>
                      <a:r>
                        <a:rPr lang="en-GB" sz="2000" b="0" dirty="0">
                          <a:solidFill>
                            <a:srgbClr val="FF0000"/>
                          </a:solidFill>
                          <a:latin typeface="Comic Sans MS" panose="030F0702030302020204" pitchFamily="66" charset="0"/>
                        </a:rPr>
                        <a:t>  Controls growth in children</a:t>
                      </a:r>
                    </a:p>
                    <a:p>
                      <a:pPr>
                        <a:buFont typeface="Arial" pitchFamily="34" charset="0"/>
                        <a:buChar char="•"/>
                      </a:pPr>
                      <a:r>
                        <a:rPr lang="en-GB" sz="2000" b="0" dirty="0">
                          <a:solidFill>
                            <a:srgbClr val="FF0000"/>
                          </a:solidFill>
                          <a:latin typeface="Comic Sans MS" panose="030F0702030302020204" pitchFamily="66" charset="0"/>
                        </a:rPr>
                        <a:t>  Stimulates</a:t>
                      </a:r>
                      <a:r>
                        <a:rPr lang="en-GB" sz="2000" b="0" baseline="0" dirty="0">
                          <a:solidFill>
                            <a:srgbClr val="FF0000"/>
                          </a:solidFill>
                          <a:latin typeface="Comic Sans MS" panose="030F0702030302020204" pitchFamily="66" charset="0"/>
                        </a:rPr>
                        <a:t> the thyroid gland to make thyroxine</a:t>
                      </a:r>
                    </a:p>
                    <a:p>
                      <a:pPr>
                        <a:buFont typeface="Arial" pitchFamily="34" charset="0"/>
                        <a:buChar char="•"/>
                      </a:pPr>
                      <a:r>
                        <a:rPr lang="en-GB" sz="2000" b="0" baseline="0" dirty="0">
                          <a:solidFill>
                            <a:srgbClr val="FF0000"/>
                          </a:solidFill>
                          <a:latin typeface="Comic Sans MS" panose="030F0702030302020204" pitchFamily="66" charset="0"/>
                        </a:rPr>
                        <a:t>  In women – stimulates the ovaries to  produce and release eggs &amp; make oestrogen</a:t>
                      </a:r>
                    </a:p>
                    <a:p>
                      <a:pPr>
                        <a:buFont typeface="Arial" pitchFamily="34" charset="0"/>
                        <a:buChar char="•"/>
                      </a:pPr>
                      <a:r>
                        <a:rPr lang="en-GB" sz="2000" b="0" baseline="0" dirty="0">
                          <a:solidFill>
                            <a:srgbClr val="FF0000"/>
                          </a:solidFill>
                          <a:latin typeface="Comic Sans MS" panose="030F0702030302020204" pitchFamily="66" charset="0"/>
                        </a:rPr>
                        <a:t>  In men – stimulates the testes to make sperm and testosterone</a:t>
                      </a:r>
                      <a:endParaRPr lang="en-GB" sz="2000" b="0" dirty="0">
                        <a:solidFill>
                          <a:srgbClr val="FF0000"/>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03771107"/>
                  </a:ext>
                </a:extLst>
              </a:tr>
              <a:tr h="457199">
                <a:tc>
                  <a:txBody>
                    <a:bodyPr/>
                    <a:lstStyle/>
                    <a:p>
                      <a:r>
                        <a:rPr lang="en-GB" sz="2400" dirty="0">
                          <a:latin typeface="Comic Sans MS" panose="030F0702030302020204" pitchFamily="66" charset="0"/>
                        </a:rPr>
                        <a:t>Thyroid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2000" dirty="0">
                          <a:solidFill>
                            <a:srgbClr val="FF0000"/>
                          </a:solidFill>
                          <a:latin typeface="Comic Sans MS" panose="030F0702030302020204" pitchFamily="66" charset="0"/>
                        </a:rPr>
                        <a:t>Controls the metabolic rate of</a:t>
                      </a:r>
                      <a:r>
                        <a:rPr lang="en-GB" sz="2000" baseline="0" dirty="0">
                          <a:solidFill>
                            <a:srgbClr val="FF0000"/>
                          </a:solidFill>
                          <a:latin typeface="Comic Sans MS" panose="030F0702030302020204" pitchFamily="66" charset="0"/>
                        </a:rPr>
                        <a:t> the body</a:t>
                      </a:r>
                      <a:endParaRPr lang="en-GB" sz="2000" dirty="0">
                        <a:solidFill>
                          <a:srgbClr val="FF0000"/>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5149685"/>
                  </a:ext>
                </a:extLst>
              </a:tr>
              <a:tr h="391885">
                <a:tc>
                  <a:txBody>
                    <a:bodyPr/>
                    <a:lstStyle/>
                    <a:p>
                      <a:r>
                        <a:rPr lang="en-GB" sz="2400" dirty="0">
                          <a:latin typeface="Comic Sans MS" panose="030F0702030302020204" pitchFamily="66" charset="0"/>
                        </a:rPr>
                        <a:t>Pancreas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2000" dirty="0">
                          <a:solidFill>
                            <a:srgbClr val="FF0000"/>
                          </a:solidFill>
                          <a:latin typeface="Comic Sans MS" panose="030F0702030302020204" pitchFamily="66" charset="0"/>
                        </a:rPr>
                        <a:t>Controls the levels of glucose in the blood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37130983"/>
                  </a:ext>
                </a:extLst>
              </a:tr>
              <a:tr h="378822">
                <a:tc>
                  <a:txBody>
                    <a:bodyPr/>
                    <a:lstStyle/>
                    <a:p>
                      <a:r>
                        <a:rPr lang="en-GB" sz="2400" dirty="0">
                          <a:latin typeface="Comic Sans MS" panose="030F0702030302020204" pitchFamily="66" charset="0"/>
                        </a:rPr>
                        <a:t>Adrenal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2000" dirty="0">
                          <a:solidFill>
                            <a:srgbClr val="FF0000"/>
                          </a:solidFill>
                          <a:latin typeface="Comic Sans MS" panose="030F0702030302020204" pitchFamily="66" charset="0"/>
                        </a:rPr>
                        <a:t>Prepares</a:t>
                      </a:r>
                      <a:r>
                        <a:rPr lang="en-GB" sz="2000" baseline="0" dirty="0">
                          <a:solidFill>
                            <a:srgbClr val="FF0000"/>
                          </a:solidFill>
                          <a:latin typeface="Comic Sans MS" panose="030F0702030302020204" pitchFamily="66" charset="0"/>
                        </a:rPr>
                        <a:t> the body for stressful situations</a:t>
                      </a:r>
                      <a:endParaRPr lang="en-GB" sz="2000" dirty="0">
                        <a:solidFill>
                          <a:srgbClr val="FF0000"/>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7254707"/>
                  </a:ext>
                </a:extLst>
              </a:tr>
              <a:tr h="587828">
                <a:tc>
                  <a:txBody>
                    <a:bodyPr/>
                    <a:lstStyle/>
                    <a:p>
                      <a:r>
                        <a:rPr lang="en-GB" sz="2400" dirty="0">
                          <a:latin typeface="Comic Sans MS" panose="030F0702030302020204" pitchFamily="66" charset="0"/>
                        </a:rPr>
                        <a:t>Ovaries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2000" dirty="0">
                          <a:solidFill>
                            <a:srgbClr val="FF0000"/>
                          </a:solidFill>
                          <a:latin typeface="Comic Sans MS" panose="030F0702030302020204" pitchFamily="66" charset="0"/>
                        </a:rPr>
                        <a:t>Controls</a:t>
                      </a:r>
                      <a:r>
                        <a:rPr lang="en-GB" sz="2000" baseline="0" dirty="0">
                          <a:solidFill>
                            <a:srgbClr val="FF0000"/>
                          </a:solidFill>
                          <a:latin typeface="Comic Sans MS" panose="030F0702030302020204" pitchFamily="66" charset="0"/>
                        </a:rPr>
                        <a:t> the development of the female secondary sexual characteristics, involved in the menstrual cycle</a:t>
                      </a:r>
                      <a:endParaRPr lang="en-GB" sz="2000" dirty="0">
                        <a:solidFill>
                          <a:srgbClr val="FF0000"/>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78899863"/>
                  </a:ext>
                </a:extLst>
              </a:tr>
              <a:tr h="470263">
                <a:tc>
                  <a:txBody>
                    <a:bodyPr/>
                    <a:lstStyle/>
                    <a:p>
                      <a:r>
                        <a:rPr lang="en-GB" sz="2400" dirty="0">
                          <a:latin typeface="Comic Sans MS" panose="030F0702030302020204" pitchFamily="66" charset="0"/>
                        </a:rPr>
                        <a:t>Testes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2000" dirty="0">
                          <a:solidFill>
                            <a:srgbClr val="FF0000"/>
                          </a:solidFill>
                          <a:latin typeface="Comic Sans MS" panose="030F0702030302020204" pitchFamily="66" charset="0"/>
                        </a:rPr>
                        <a:t>Controls</a:t>
                      </a:r>
                      <a:r>
                        <a:rPr lang="en-GB" sz="2000" baseline="0" dirty="0">
                          <a:solidFill>
                            <a:srgbClr val="FF0000"/>
                          </a:solidFill>
                          <a:latin typeface="Comic Sans MS" panose="030F0702030302020204" pitchFamily="66" charset="0"/>
                        </a:rPr>
                        <a:t> the development of the male secondary sexual characteristics and is involved in the production of sperm</a:t>
                      </a:r>
                      <a:endParaRPr lang="en-GB" sz="2000" dirty="0">
                        <a:solidFill>
                          <a:srgbClr val="FF0000"/>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7323103"/>
                  </a:ext>
                </a:extLst>
              </a:tr>
            </a:tbl>
          </a:graphicData>
        </a:graphic>
      </p:graphicFrame>
      <p:pic>
        <p:nvPicPr>
          <p:cNvPr id="6" name="Picture 2" descr="Mark, Check, Tick, Red, Correct, Symbol, Choice, Yes"/>
          <p:cNvPicPr>
            <a:picLocks noChangeAspect="1" noChangeArrowheads="1"/>
          </p:cNvPicPr>
          <p:nvPr/>
        </p:nvPicPr>
        <p:blipFill>
          <a:blip r:embed="rId2" cstate="print"/>
          <a:srcRect/>
          <a:stretch>
            <a:fillRect/>
          </a:stretch>
        </p:blipFill>
        <p:spPr bwMode="auto">
          <a:xfrm>
            <a:off x="8156028" y="5882930"/>
            <a:ext cx="789534" cy="822670"/>
          </a:xfrm>
          <a:prstGeom prst="rect">
            <a:avLst/>
          </a:prstGeom>
          <a:noFill/>
        </p:spPr>
      </p:pic>
    </p:spTree>
    <p:extLst>
      <p:ext uri="{BB962C8B-B14F-4D97-AF65-F5344CB8AC3E}">
        <p14:creationId xmlns:p14="http://schemas.microsoft.com/office/powerpoint/2010/main" val="1147901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9015" y="179704"/>
            <a:ext cx="8619854" cy="4771119"/>
          </a:xfrm>
        </p:spPr>
        <p:txBody>
          <a:bodyPr>
            <a:normAutofit/>
          </a:bodyPr>
          <a:lstStyle/>
          <a:p>
            <a:pPr marL="0" indent="0">
              <a:buNone/>
            </a:pPr>
            <a:r>
              <a:rPr lang="en-GB" sz="3200" b="1" dirty="0">
                <a:solidFill>
                  <a:srgbClr val="0070C0"/>
                </a:solidFill>
                <a:latin typeface="Comic Sans MS" panose="030F0702030302020204" pitchFamily="66" charset="0"/>
              </a:rPr>
              <a:t>Quick Check: </a:t>
            </a:r>
            <a:r>
              <a:rPr lang="en-GB" sz="3200" dirty="0">
                <a:latin typeface="Comic Sans MS" panose="030F0702030302020204" pitchFamily="66" charset="0"/>
              </a:rPr>
              <a:t>Silent 5</a:t>
            </a:r>
          </a:p>
          <a:p>
            <a:pPr marL="0" indent="0">
              <a:buNone/>
            </a:pPr>
            <a:endParaRPr lang="en-GB" sz="2000" dirty="0">
              <a:latin typeface="Comic Sans MS" panose="030F0702030302020204" pitchFamily="66" charset="0"/>
            </a:endParaRPr>
          </a:p>
          <a:p>
            <a:pPr marL="514350" indent="-514350">
              <a:buAutoNum type="arabicPeriod"/>
            </a:pPr>
            <a:r>
              <a:rPr lang="en-GB" dirty="0">
                <a:latin typeface="Comic Sans MS" panose="030F0702030302020204" pitchFamily="66" charset="0"/>
              </a:rPr>
              <a:t>What is a hormone?</a:t>
            </a:r>
          </a:p>
          <a:p>
            <a:pPr marL="514350" indent="-514350">
              <a:buAutoNum type="arabicPeriod"/>
            </a:pPr>
            <a:r>
              <a:rPr lang="en-GB" dirty="0">
                <a:latin typeface="Comic Sans MS" panose="030F0702030302020204" pitchFamily="66" charset="0"/>
              </a:rPr>
              <a:t>What is an endocrine gland?</a:t>
            </a:r>
          </a:p>
          <a:p>
            <a:pPr marL="514350" indent="-514350">
              <a:buAutoNum type="arabicPeriod"/>
            </a:pPr>
            <a:r>
              <a:rPr lang="en-GB" dirty="0">
                <a:latin typeface="Comic Sans MS" panose="030F0702030302020204" pitchFamily="66" charset="0"/>
              </a:rPr>
              <a:t>Explain how the coordination and control by hormones differs from that of the nervous system</a:t>
            </a:r>
          </a:p>
          <a:p>
            <a:pPr marL="514350" indent="-514350">
              <a:buAutoNum type="arabicPeriod"/>
            </a:pPr>
            <a:r>
              <a:rPr lang="en-GB" dirty="0">
                <a:latin typeface="Comic Sans MS" panose="030F0702030302020204" pitchFamily="66" charset="0"/>
              </a:rPr>
              <a:t>Suggest, and explain, why the pituitary gland is sometimes called the master gland of the endocrine system </a:t>
            </a:r>
            <a:endParaRPr lang="en-GB" dirty="0"/>
          </a:p>
        </p:txBody>
      </p:sp>
      <p:sp>
        <p:nvSpPr>
          <p:cNvPr id="4" name="TextBox 3"/>
          <p:cNvSpPr txBox="1"/>
          <p:nvPr/>
        </p:nvSpPr>
        <p:spPr>
          <a:xfrm>
            <a:off x="4648200" y="1066800"/>
            <a:ext cx="1737360" cy="461665"/>
          </a:xfrm>
          <a:prstGeom prst="rect">
            <a:avLst/>
          </a:prstGeom>
          <a:noFill/>
        </p:spPr>
        <p:txBody>
          <a:bodyPr wrap="square" rtlCol="0">
            <a:spAutoFit/>
          </a:bodyPr>
          <a:lstStyle/>
          <a:p>
            <a:pPr algn="ctr"/>
            <a:r>
              <a:rPr lang="en-GB" sz="2400" b="1" dirty="0">
                <a:solidFill>
                  <a:srgbClr val="0070C0"/>
                </a:solidFill>
                <a:latin typeface="Comic Sans MS" panose="030F0702030302020204" pitchFamily="66" charset="0"/>
              </a:rPr>
              <a:t>(1 mark)</a:t>
            </a:r>
          </a:p>
        </p:txBody>
      </p:sp>
      <p:sp>
        <p:nvSpPr>
          <p:cNvPr id="5" name="TextBox 4"/>
          <p:cNvSpPr txBox="1"/>
          <p:nvPr/>
        </p:nvSpPr>
        <p:spPr>
          <a:xfrm>
            <a:off x="6400800" y="1600200"/>
            <a:ext cx="1737360" cy="461665"/>
          </a:xfrm>
          <a:prstGeom prst="rect">
            <a:avLst/>
          </a:prstGeom>
          <a:noFill/>
        </p:spPr>
        <p:txBody>
          <a:bodyPr wrap="square" rtlCol="0">
            <a:spAutoFit/>
          </a:bodyPr>
          <a:lstStyle/>
          <a:p>
            <a:pPr algn="ctr"/>
            <a:r>
              <a:rPr lang="en-GB" sz="2400" b="1" dirty="0">
                <a:solidFill>
                  <a:srgbClr val="0070C0"/>
                </a:solidFill>
                <a:latin typeface="Comic Sans MS" panose="030F0702030302020204" pitchFamily="66" charset="0"/>
              </a:rPr>
              <a:t>(1 mark)</a:t>
            </a:r>
          </a:p>
        </p:txBody>
      </p:sp>
      <p:sp>
        <p:nvSpPr>
          <p:cNvPr id="6" name="TextBox 5"/>
          <p:cNvSpPr txBox="1"/>
          <p:nvPr/>
        </p:nvSpPr>
        <p:spPr>
          <a:xfrm>
            <a:off x="3886200" y="3048000"/>
            <a:ext cx="1737360" cy="461665"/>
          </a:xfrm>
          <a:prstGeom prst="rect">
            <a:avLst/>
          </a:prstGeom>
          <a:noFill/>
        </p:spPr>
        <p:txBody>
          <a:bodyPr wrap="square" rtlCol="0">
            <a:spAutoFit/>
          </a:bodyPr>
          <a:lstStyle/>
          <a:p>
            <a:pPr algn="ctr"/>
            <a:r>
              <a:rPr lang="en-GB" sz="2400" b="1" dirty="0">
                <a:solidFill>
                  <a:srgbClr val="0070C0"/>
                </a:solidFill>
                <a:latin typeface="Comic Sans MS" panose="030F0702030302020204" pitchFamily="66" charset="0"/>
              </a:rPr>
              <a:t>(6 mark)</a:t>
            </a:r>
          </a:p>
        </p:txBody>
      </p:sp>
      <p:sp>
        <p:nvSpPr>
          <p:cNvPr id="7" name="TextBox 6"/>
          <p:cNvSpPr txBox="1"/>
          <p:nvPr/>
        </p:nvSpPr>
        <p:spPr>
          <a:xfrm>
            <a:off x="6705600" y="4419600"/>
            <a:ext cx="1737360" cy="461665"/>
          </a:xfrm>
          <a:prstGeom prst="rect">
            <a:avLst/>
          </a:prstGeom>
          <a:noFill/>
        </p:spPr>
        <p:txBody>
          <a:bodyPr wrap="square" rtlCol="0">
            <a:spAutoFit/>
          </a:bodyPr>
          <a:lstStyle/>
          <a:p>
            <a:pPr algn="ctr"/>
            <a:r>
              <a:rPr lang="en-GB" sz="2400" b="1" dirty="0">
                <a:solidFill>
                  <a:srgbClr val="0070C0"/>
                </a:solidFill>
                <a:latin typeface="Comic Sans MS" panose="030F0702030302020204" pitchFamily="66" charset="0"/>
              </a:rPr>
              <a:t>(3 marks)</a:t>
            </a:r>
          </a:p>
        </p:txBody>
      </p:sp>
    </p:spTree>
    <p:extLst>
      <p:ext uri="{BB962C8B-B14F-4D97-AF65-F5344CB8AC3E}">
        <p14:creationId xmlns:p14="http://schemas.microsoft.com/office/powerpoint/2010/main" val="317023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4" y="169818"/>
            <a:ext cx="8685167" cy="418011"/>
          </a:xfrm>
        </p:spPr>
        <p:txBody>
          <a:bodyPr>
            <a:noAutofit/>
          </a:bodyPr>
          <a:lstStyle/>
          <a:p>
            <a:pPr marL="0" indent="0">
              <a:buNone/>
            </a:pPr>
            <a:r>
              <a:rPr lang="en-GB" sz="2800" b="1" dirty="0">
                <a:solidFill>
                  <a:srgbClr val="0070C0"/>
                </a:solidFill>
                <a:latin typeface="Comic Sans MS" panose="030F0702030302020204" pitchFamily="66" charset="0"/>
              </a:rPr>
              <a:t>Task:</a:t>
            </a:r>
            <a:r>
              <a:rPr lang="en-GB" sz="2800" dirty="0">
                <a:solidFill>
                  <a:srgbClr val="0070C0"/>
                </a:solidFill>
                <a:latin typeface="Comic Sans MS" panose="030F0702030302020204" pitchFamily="66" charset="0"/>
              </a:rPr>
              <a:t> </a:t>
            </a:r>
            <a:r>
              <a:rPr lang="en-GB" sz="2800" dirty="0">
                <a:latin typeface="Comic Sans MS" panose="030F0702030302020204" pitchFamily="66" charset="0"/>
              </a:rPr>
              <a:t>Exam-style Question</a:t>
            </a:r>
          </a:p>
        </p:txBody>
      </p:sp>
      <p:sp>
        <p:nvSpPr>
          <p:cNvPr id="5" name="TextBox 4"/>
          <p:cNvSpPr txBox="1"/>
          <p:nvPr/>
        </p:nvSpPr>
        <p:spPr>
          <a:xfrm>
            <a:off x="6858000" y="6273225"/>
            <a:ext cx="2129245" cy="584775"/>
          </a:xfrm>
          <a:prstGeom prst="rect">
            <a:avLst/>
          </a:prstGeom>
          <a:noFill/>
        </p:spPr>
        <p:txBody>
          <a:bodyPr wrap="square" rtlCol="0">
            <a:spAutoFit/>
          </a:bodyPr>
          <a:lstStyle/>
          <a:p>
            <a:pPr algn="ctr"/>
            <a:r>
              <a:rPr lang="en-GB" sz="3200" b="1" i="1" dirty="0">
                <a:solidFill>
                  <a:srgbClr val="0070C0"/>
                </a:solidFill>
                <a:latin typeface="Comic Sans MS" pitchFamily="66" charset="0"/>
              </a:rPr>
              <a:t>(4 marks)</a:t>
            </a:r>
          </a:p>
        </p:txBody>
      </p:sp>
      <p:cxnSp>
        <p:nvCxnSpPr>
          <p:cNvPr id="7" name="Straight Arrow Connector 6"/>
          <p:cNvCxnSpPr/>
          <p:nvPr/>
        </p:nvCxnSpPr>
        <p:spPr>
          <a:xfrm flipV="1">
            <a:off x="1382617" y="966730"/>
            <a:ext cx="0" cy="3657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382617" y="4624330"/>
            <a:ext cx="6477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458817" y="4624330"/>
            <a:ext cx="6400800" cy="369332"/>
          </a:xfrm>
          <a:prstGeom prst="rect">
            <a:avLst/>
          </a:prstGeom>
          <a:noFill/>
        </p:spPr>
        <p:txBody>
          <a:bodyPr wrap="square" rtlCol="0">
            <a:spAutoFit/>
          </a:bodyPr>
          <a:lstStyle/>
          <a:p>
            <a:r>
              <a:rPr lang="en-GB" dirty="0"/>
              <a:t>0        4       8       12      16       20      24       28       32       36       40</a:t>
            </a:r>
          </a:p>
        </p:txBody>
      </p:sp>
      <p:sp>
        <p:nvSpPr>
          <p:cNvPr id="14" name="TextBox 13"/>
          <p:cNvSpPr txBox="1"/>
          <p:nvPr/>
        </p:nvSpPr>
        <p:spPr>
          <a:xfrm>
            <a:off x="2982817" y="4929130"/>
            <a:ext cx="2743200" cy="461665"/>
          </a:xfrm>
          <a:prstGeom prst="rect">
            <a:avLst/>
          </a:prstGeom>
          <a:noFill/>
        </p:spPr>
        <p:txBody>
          <a:bodyPr wrap="square" rtlCol="0">
            <a:spAutoFit/>
          </a:bodyPr>
          <a:lstStyle/>
          <a:p>
            <a:pPr algn="ctr"/>
            <a:r>
              <a:rPr lang="en-GB" sz="2400" i="1" dirty="0"/>
              <a:t>Weeks of pregnancy</a:t>
            </a:r>
          </a:p>
        </p:txBody>
      </p:sp>
      <p:sp>
        <p:nvSpPr>
          <p:cNvPr id="15" name="TextBox 14"/>
          <p:cNvSpPr txBox="1"/>
          <p:nvPr/>
        </p:nvSpPr>
        <p:spPr>
          <a:xfrm rot="16200000">
            <a:off x="-367749" y="2640897"/>
            <a:ext cx="2743200" cy="461665"/>
          </a:xfrm>
          <a:prstGeom prst="rect">
            <a:avLst/>
          </a:prstGeom>
          <a:noFill/>
        </p:spPr>
        <p:txBody>
          <a:bodyPr wrap="square" rtlCol="0">
            <a:spAutoFit/>
          </a:bodyPr>
          <a:lstStyle/>
          <a:p>
            <a:pPr algn="ctr"/>
            <a:r>
              <a:rPr lang="en-GB" sz="2400" i="1" dirty="0"/>
              <a:t>Hormone level</a:t>
            </a:r>
          </a:p>
        </p:txBody>
      </p:sp>
      <p:cxnSp>
        <p:nvCxnSpPr>
          <p:cNvPr id="17" name="Straight Connector 16"/>
          <p:cNvCxnSpPr/>
          <p:nvPr/>
        </p:nvCxnSpPr>
        <p:spPr>
          <a:xfrm>
            <a:off x="1382617" y="4319530"/>
            <a:ext cx="2895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Freeform 18"/>
          <p:cNvSpPr/>
          <p:nvPr/>
        </p:nvSpPr>
        <p:spPr>
          <a:xfrm>
            <a:off x="4270872" y="1062210"/>
            <a:ext cx="3183875" cy="3547431"/>
          </a:xfrm>
          <a:custGeom>
            <a:avLst/>
            <a:gdLst>
              <a:gd name="connsiteX0" fmla="*/ 0 w 3183875"/>
              <a:gd name="connsiteY0" fmla="*/ 3283026 h 3547431"/>
              <a:gd name="connsiteX1" fmla="*/ 2522863 w 3183875"/>
              <a:gd name="connsiteY1" fmla="*/ 44067 h 3547431"/>
              <a:gd name="connsiteX2" fmla="*/ 3183875 w 3183875"/>
              <a:gd name="connsiteY2" fmla="*/ 3547431 h 3547431"/>
            </a:gdLst>
            <a:ahLst/>
            <a:cxnLst>
              <a:cxn ang="0">
                <a:pos x="connsiteX0" y="connsiteY0"/>
              </a:cxn>
              <a:cxn ang="0">
                <a:pos x="connsiteX1" y="connsiteY1"/>
              </a:cxn>
              <a:cxn ang="0">
                <a:pos x="connsiteX2" y="connsiteY2"/>
              </a:cxn>
            </a:cxnLst>
            <a:rect l="l" t="t" r="r" b="b"/>
            <a:pathLst>
              <a:path w="3183875" h="3547431">
                <a:moveTo>
                  <a:pt x="0" y="3283026"/>
                </a:moveTo>
                <a:cubicBezTo>
                  <a:pt x="996108" y="1641513"/>
                  <a:pt x="1992217" y="0"/>
                  <a:pt x="2522863" y="44067"/>
                </a:cubicBezTo>
                <a:cubicBezTo>
                  <a:pt x="3053509" y="88134"/>
                  <a:pt x="3118692" y="1817782"/>
                  <a:pt x="3183875" y="3547431"/>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Freeform 19"/>
          <p:cNvSpPr/>
          <p:nvPr/>
        </p:nvSpPr>
        <p:spPr>
          <a:xfrm>
            <a:off x="2133600" y="990600"/>
            <a:ext cx="5573617" cy="3641075"/>
          </a:xfrm>
          <a:custGeom>
            <a:avLst/>
            <a:gdLst>
              <a:gd name="connsiteX0" fmla="*/ 0 w 5827923"/>
              <a:gd name="connsiteY0" fmla="*/ 3641075 h 3641075"/>
              <a:gd name="connsiteX1" fmla="*/ 4627084 w 5827923"/>
              <a:gd name="connsiteY1" fmla="*/ 5508 h 3641075"/>
              <a:gd name="connsiteX2" fmla="*/ 5827923 w 5827923"/>
              <a:gd name="connsiteY2" fmla="*/ 3608024 h 3641075"/>
            </a:gdLst>
            <a:ahLst/>
            <a:cxnLst>
              <a:cxn ang="0">
                <a:pos x="connsiteX0" y="connsiteY0"/>
              </a:cxn>
              <a:cxn ang="0">
                <a:pos x="connsiteX1" y="connsiteY1"/>
              </a:cxn>
              <a:cxn ang="0">
                <a:pos x="connsiteX2" y="connsiteY2"/>
              </a:cxn>
            </a:cxnLst>
            <a:rect l="l" t="t" r="r" b="b"/>
            <a:pathLst>
              <a:path w="5827923" h="3641075">
                <a:moveTo>
                  <a:pt x="0" y="3641075"/>
                </a:moveTo>
                <a:cubicBezTo>
                  <a:pt x="1827882" y="1826045"/>
                  <a:pt x="3655764" y="11016"/>
                  <a:pt x="4627084" y="5508"/>
                </a:cubicBezTo>
                <a:cubicBezTo>
                  <a:pt x="5598404" y="0"/>
                  <a:pt x="5713163" y="1804012"/>
                  <a:pt x="5827923" y="3608024"/>
                </a:cubicBez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TextBox 20"/>
          <p:cNvSpPr txBox="1"/>
          <p:nvPr/>
        </p:nvSpPr>
        <p:spPr>
          <a:xfrm>
            <a:off x="228600" y="5562600"/>
            <a:ext cx="8458200" cy="954107"/>
          </a:xfrm>
          <a:prstGeom prst="rect">
            <a:avLst/>
          </a:prstGeom>
          <a:noFill/>
        </p:spPr>
        <p:txBody>
          <a:bodyPr wrap="square" rtlCol="0">
            <a:spAutoFit/>
          </a:bodyPr>
          <a:lstStyle/>
          <a:p>
            <a:r>
              <a:rPr lang="en-GB" sz="2800" dirty="0"/>
              <a:t>1.  Describe the patter of progesterone and oestrogen levels from week 4 to week 36 of pregnancy.</a:t>
            </a:r>
          </a:p>
        </p:txBody>
      </p:sp>
      <p:sp>
        <p:nvSpPr>
          <p:cNvPr id="22" name="TextBox 21"/>
          <p:cNvSpPr txBox="1"/>
          <p:nvPr/>
        </p:nvSpPr>
        <p:spPr>
          <a:xfrm>
            <a:off x="7239000" y="228600"/>
            <a:ext cx="1676400" cy="707886"/>
          </a:xfrm>
          <a:prstGeom prst="rect">
            <a:avLst/>
          </a:prstGeom>
          <a:noFill/>
          <a:ln>
            <a:solidFill>
              <a:schemeClr val="tx1"/>
            </a:solidFill>
          </a:ln>
        </p:spPr>
        <p:txBody>
          <a:bodyPr wrap="square" rtlCol="0">
            <a:spAutoFit/>
          </a:bodyPr>
          <a:lstStyle/>
          <a:p>
            <a:r>
              <a:rPr lang="en-GB" sz="2000" dirty="0">
                <a:solidFill>
                  <a:srgbClr val="FF0000"/>
                </a:solidFill>
              </a:rPr>
              <a:t>Progesterone</a:t>
            </a:r>
          </a:p>
          <a:p>
            <a:r>
              <a:rPr lang="en-GB" sz="2000" dirty="0"/>
              <a:t>Oestrogen</a:t>
            </a:r>
          </a:p>
        </p:txBody>
      </p:sp>
    </p:spTree>
    <p:extLst>
      <p:ext uri="{BB962C8B-B14F-4D97-AF65-F5344CB8AC3E}">
        <p14:creationId xmlns:p14="http://schemas.microsoft.com/office/powerpoint/2010/main" val="2113012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9367" y="105854"/>
            <a:ext cx="5368835" cy="646331"/>
          </a:xfrm>
          <a:prstGeom prst="rect">
            <a:avLst/>
          </a:prstGeom>
          <a:noFill/>
        </p:spPr>
        <p:txBody>
          <a:bodyPr wrap="square" rtlCol="0">
            <a:spAutoFit/>
          </a:bodyPr>
          <a:lstStyle/>
          <a:p>
            <a:pPr algn="ctr"/>
            <a:r>
              <a:rPr lang="en-GB" sz="3600" dirty="0">
                <a:solidFill>
                  <a:srgbClr val="FF0000"/>
                </a:solidFill>
                <a:latin typeface="Comic Sans MS" panose="030F0702030302020204" pitchFamily="66" charset="0"/>
              </a:rPr>
              <a:t>Self-assess your work</a:t>
            </a:r>
          </a:p>
        </p:txBody>
      </p:sp>
      <p:pic>
        <p:nvPicPr>
          <p:cNvPr id="6" name="Picture 5"/>
          <p:cNvPicPr>
            <a:picLocks noChangeAspect="1"/>
          </p:cNvPicPr>
          <p:nvPr/>
        </p:nvPicPr>
        <p:blipFill>
          <a:blip r:embed="rId2" cstate="print"/>
          <a:stretch>
            <a:fillRect/>
          </a:stretch>
        </p:blipFill>
        <p:spPr>
          <a:xfrm>
            <a:off x="7138851" y="5205549"/>
            <a:ext cx="1652451" cy="1652451"/>
          </a:xfrm>
          <a:prstGeom prst="rect">
            <a:avLst/>
          </a:prstGeom>
        </p:spPr>
      </p:pic>
      <p:sp>
        <p:nvSpPr>
          <p:cNvPr id="7" name="TextBox 6"/>
          <p:cNvSpPr txBox="1"/>
          <p:nvPr/>
        </p:nvSpPr>
        <p:spPr>
          <a:xfrm>
            <a:off x="273268" y="922282"/>
            <a:ext cx="8718331" cy="4678204"/>
          </a:xfrm>
          <a:prstGeom prst="rect">
            <a:avLst/>
          </a:prstGeom>
          <a:noFill/>
        </p:spPr>
        <p:txBody>
          <a:bodyPr wrap="square" rtlCol="0">
            <a:spAutoFit/>
          </a:bodyPr>
          <a:lstStyle/>
          <a:p>
            <a:r>
              <a:rPr lang="en-GB" sz="2800" dirty="0"/>
              <a:t>Any four (must include at least one statement about progesterone and oestrogen):</a:t>
            </a:r>
          </a:p>
          <a:p>
            <a:endParaRPr lang="en-GB" sz="2800" dirty="0"/>
          </a:p>
          <a:p>
            <a:pPr>
              <a:buFont typeface="Arial" pitchFamily="34" charset="0"/>
              <a:buChar char="•"/>
            </a:pPr>
            <a:r>
              <a:rPr lang="en-GB" sz="2800" dirty="0"/>
              <a:t>  Progesterone starts being produced at 4 weeks </a:t>
            </a:r>
          </a:p>
          <a:p>
            <a:pPr>
              <a:buFont typeface="Arial" pitchFamily="34" charset="0"/>
              <a:buChar char="•"/>
            </a:pPr>
            <a:r>
              <a:rPr lang="en-GB" sz="2800" dirty="0"/>
              <a:t>  From four weeks the level of progesterone begin to increase</a:t>
            </a:r>
          </a:p>
          <a:p>
            <a:pPr>
              <a:buFont typeface="Arial" pitchFamily="34" charset="0"/>
              <a:buChar char="•"/>
            </a:pPr>
            <a:r>
              <a:rPr lang="en-GB" sz="2800" dirty="0"/>
              <a:t>  Oestrogen is at a constant level from 0 – 20 weeks</a:t>
            </a:r>
          </a:p>
          <a:p>
            <a:pPr>
              <a:buFont typeface="Arial" pitchFamily="34" charset="0"/>
              <a:buChar char="•"/>
            </a:pPr>
            <a:r>
              <a:rPr lang="en-GB" sz="2800" dirty="0"/>
              <a:t>  From 20 weeks oestrogen begins to increase</a:t>
            </a:r>
          </a:p>
          <a:p>
            <a:pPr>
              <a:buFont typeface="Arial" pitchFamily="34" charset="0"/>
              <a:buChar char="•"/>
            </a:pPr>
            <a:r>
              <a:rPr lang="en-GB" sz="2800" dirty="0"/>
              <a:t>  From 20 – 36 weeks the level of oestrogen rises more steeply than progesterone</a:t>
            </a:r>
          </a:p>
          <a:p>
            <a:pPr>
              <a:buFont typeface="Arial" pitchFamily="34" charset="0"/>
              <a:buChar char="•"/>
            </a:pPr>
            <a:endParaRPr lang="en-GB" dirty="0"/>
          </a:p>
        </p:txBody>
      </p:sp>
    </p:spTree>
    <p:extLst>
      <p:ext uri="{BB962C8B-B14F-4D97-AF65-F5344CB8AC3E}">
        <p14:creationId xmlns:p14="http://schemas.microsoft.com/office/powerpoint/2010/main" val="3509494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4031873"/>
          </a:xfrm>
          <a:prstGeom prst="rect">
            <a:avLst/>
          </a:prstGeom>
        </p:spPr>
        <p:txBody>
          <a:bodyPr wrap="square">
            <a:spAutoFit/>
          </a:bodyPr>
          <a:lstStyle/>
          <a:p>
            <a:pPr>
              <a:buNone/>
            </a:pPr>
            <a:r>
              <a:rPr lang="en-GB" sz="3200" b="1" dirty="0">
                <a:solidFill>
                  <a:srgbClr val="0070C0"/>
                </a:solidFill>
                <a:latin typeface="Comic Sans MS" pitchFamily="66" charset="0"/>
              </a:rPr>
              <a:t>Plenary: </a:t>
            </a:r>
            <a:r>
              <a:rPr lang="en-GB" sz="3200" dirty="0">
                <a:latin typeface="Comic Sans MS" pitchFamily="66" charset="0"/>
              </a:rPr>
              <a:t>For each set of words, link them together in a sentence:</a:t>
            </a:r>
          </a:p>
          <a:p>
            <a:pPr>
              <a:buNone/>
            </a:pPr>
            <a:endParaRPr lang="en-GB" sz="3200" dirty="0">
              <a:latin typeface="Comic Sans MS" pitchFamily="66" charset="0"/>
            </a:endParaRPr>
          </a:p>
          <a:p>
            <a:pPr marL="514350" indent="-514350">
              <a:buAutoNum type="arabicPeriod"/>
            </a:pPr>
            <a:r>
              <a:rPr lang="en-GB" sz="3200" dirty="0">
                <a:latin typeface="Comic Sans MS" pitchFamily="66" charset="0"/>
              </a:rPr>
              <a:t>Endocrine, gland, chemical</a:t>
            </a:r>
          </a:p>
          <a:p>
            <a:pPr marL="514350" indent="-514350">
              <a:buAutoNum type="arabicPeriod"/>
            </a:pPr>
            <a:r>
              <a:rPr lang="en-GB" sz="3200" dirty="0">
                <a:latin typeface="Comic Sans MS" pitchFamily="66" charset="0"/>
              </a:rPr>
              <a:t>ADH, brain, gland</a:t>
            </a:r>
          </a:p>
          <a:p>
            <a:pPr marL="514350" indent="-514350">
              <a:buAutoNum type="arabicPeriod"/>
            </a:pPr>
            <a:r>
              <a:rPr lang="en-GB" sz="3200" dirty="0">
                <a:latin typeface="Comic Sans MS" pitchFamily="66" charset="0"/>
              </a:rPr>
              <a:t>Testes, sperm, hormone</a:t>
            </a:r>
          </a:p>
          <a:p>
            <a:pPr marL="514350" indent="-514350">
              <a:buAutoNum type="arabicPeriod"/>
            </a:pPr>
            <a:r>
              <a:rPr lang="en-GB" sz="3200" dirty="0">
                <a:latin typeface="Comic Sans MS" pitchFamily="66" charset="0"/>
              </a:rPr>
              <a:t>Adrenalin, insulin, thyroxine</a:t>
            </a:r>
          </a:p>
          <a:p>
            <a:pPr marL="514350" indent="-514350">
              <a:buAutoNum type="arabicPeriod"/>
            </a:pPr>
            <a:r>
              <a:rPr lang="en-GB" sz="3200" dirty="0">
                <a:latin typeface="Comic Sans MS" pitchFamily="66" charset="0"/>
              </a:rPr>
              <a:t>Glucose, pancreas, control</a:t>
            </a:r>
          </a:p>
        </p:txBody>
      </p:sp>
      <p:pic>
        <p:nvPicPr>
          <p:cNvPr id="5" name="Picture 2" descr="Thyroid, Endocrine, Diabetes, Gland, Syndrome, Disease"/>
          <p:cNvPicPr>
            <a:picLocks noChangeAspect="1" noChangeArrowheads="1"/>
          </p:cNvPicPr>
          <p:nvPr/>
        </p:nvPicPr>
        <p:blipFill>
          <a:blip r:embed="rId2" cstate="print"/>
          <a:srcRect/>
          <a:stretch>
            <a:fillRect/>
          </a:stretch>
        </p:blipFill>
        <p:spPr bwMode="auto">
          <a:xfrm>
            <a:off x="5257800" y="4339828"/>
            <a:ext cx="3521148" cy="2365772"/>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2" cstate="print"/>
          <a:srcRect/>
          <a:stretch>
            <a:fillRect/>
          </a:stretch>
        </p:blipFill>
        <p:spPr bwMode="auto">
          <a:xfrm>
            <a:off x="609600" y="0"/>
            <a:ext cx="3581400" cy="3480928"/>
          </a:xfrm>
          <a:prstGeom prst="rect">
            <a:avLst/>
          </a:prstGeom>
          <a:noFill/>
          <a:ln w="9525">
            <a:noFill/>
            <a:miter lim="800000"/>
            <a:headEnd/>
            <a:tailEnd/>
          </a:ln>
          <a:effectLst/>
        </p:spPr>
      </p:pic>
      <p:pic>
        <p:nvPicPr>
          <p:cNvPr id="10" name="Picture 1"/>
          <p:cNvPicPr>
            <a:picLocks noChangeAspect="1" noChangeArrowheads="1"/>
          </p:cNvPicPr>
          <p:nvPr/>
        </p:nvPicPr>
        <p:blipFill>
          <a:blip r:embed="rId2" cstate="print"/>
          <a:srcRect/>
          <a:stretch>
            <a:fillRect/>
          </a:stretch>
        </p:blipFill>
        <p:spPr bwMode="auto">
          <a:xfrm>
            <a:off x="685800" y="3451133"/>
            <a:ext cx="3505200" cy="3406866"/>
          </a:xfrm>
          <a:prstGeom prst="rect">
            <a:avLst/>
          </a:prstGeom>
          <a:noFill/>
          <a:ln w="9525">
            <a:noFill/>
            <a:miter lim="800000"/>
            <a:headEnd/>
            <a:tailEnd/>
          </a:ln>
          <a:effectLst/>
        </p:spPr>
      </p:pic>
      <p:pic>
        <p:nvPicPr>
          <p:cNvPr id="11" name="Picture 1"/>
          <p:cNvPicPr>
            <a:picLocks noChangeAspect="1" noChangeArrowheads="1"/>
          </p:cNvPicPr>
          <p:nvPr/>
        </p:nvPicPr>
        <p:blipFill>
          <a:blip r:embed="rId2" cstate="print"/>
          <a:srcRect/>
          <a:stretch>
            <a:fillRect/>
          </a:stretch>
        </p:blipFill>
        <p:spPr bwMode="auto">
          <a:xfrm>
            <a:off x="4800600" y="0"/>
            <a:ext cx="3581400" cy="3480928"/>
          </a:xfrm>
          <a:prstGeom prst="rect">
            <a:avLst/>
          </a:prstGeom>
          <a:noFill/>
          <a:ln w="9525">
            <a:noFill/>
            <a:miter lim="800000"/>
            <a:headEnd/>
            <a:tailEnd/>
          </a:ln>
          <a:effectLst/>
        </p:spPr>
      </p:pic>
      <p:pic>
        <p:nvPicPr>
          <p:cNvPr id="12" name="Picture 1"/>
          <p:cNvPicPr>
            <a:picLocks noChangeAspect="1" noChangeArrowheads="1"/>
          </p:cNvPicPr>
          <p:nvPr/>
        </p:nvPicPr>
        <p:blipFill>
          <a:blip r:embed="rId2" cstate="print"/>
          <a:srcRect/>
          <a:stretch>
            <a:fillRect/>
          </a:stretch>
        </p:blipFill>
        <p:spPr bwMode="auto">
          <a:xfrm>
            <a:off x="4876800" y="3451133"/>
            <a:ext cx="3505200" cy="3406866"/>
          </a:xfrm>
          <a:prstGeom prst="rect">
            <a:avLst/>
          </a:prstGeom>
          <a:noFill/>
          <a:ln w="9525">
            <a:noFill/>
            <a:miter lim="800000"/>
            <a:headEnd/>
            <a:tailEnd/>
          </a:ln>
          <a:effectLst/>
        </p:spPr>
      </p:pic>
    </p:spTree>
    <p:extLst>
      <p:ext uri="{BB962C8B-B14F-4D97-AF65-F5344CB8AC3E}">
        <p14:creationId xmlns:p14="http://schemas.microsoft.com/office/powerpoint/2010/main" val="19467295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3" cstate="print"/>
          <a:srcRect/>
          <a:stretch>
            <a:fillRect/>
          </a:stretch>
        </p:blipFill>
        <p:spPr bwMode="auto">
          <a:xfrm rot="16200000">
            <a:off x="-811213" y="1268413"/>
            <a:ext cx="6507163" cy="4427537"/>
          </a:xfrm>
          <a:prstGeom prst="rect">
            <a:avLst/>
          </a:prstGeom>
          <a:noFill/>
          <a:ln w="9525">
            <a:noFill/>
            <a:miter lim="800000"/>
            <a:headEnd/>
            <a:tailEnd/>
          </a:ln>
          <a:effectLst/>
        </p:spPr>
      </p:pic>
      <p:pic>
        <p:nvPicPr>
          <p:cNvPr id="11" name="Picture 1"/>
          <p:cNvPicPr>
            <a:picLocks noChangeAspect="1" noChangeArrowheads="1"/>
          </p:cNvPicPr>
          <p:nvPr/>
        </p:nvPicPr>
        <p:blipFill>
          <a:blip r:embed="rId3" cstate="print"/>
          <a:srcRect/>
          <a:stretch>
            <a:fillRect/>
          </a:stretch>
        </p:blipFill>
        <p:spPr bwMode="auto">
          <a:xfrm rot="16200000">
            <a:off x="3532187" y="1268413"/>
            <a:ext cx="6507163" cy="4427537"/>
          </a:xfrm>
          <a:prstGeom prst="rect">
            <a:avLst/>
          </a:prstGeom>
          <a:noFill/>
          <a:ln w="9525">
            <a:noFill/>
            <a:miter lim="800000"/>
            <a:headEnd/>
            <a:tailEnd/>
          </a:ln>
          <a:effectLst/>
        </p:spPr>
      </p:pic>
    </p:spTree>
    <p:extLst>
      <p:ext uri="{BB962C8B-B14F-4D97-AF65-F5344CB8AC3E}">
        <p14:creationId xmlns:p14="http://schemas.microsoft.com/office/powerpoint/2010/main" val="1636185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152399"/>
            <a:ext cx="8686800" cy="1447799"/>
          </a:xfrm>
          <a:prstGeom prst="roundRect">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304800" y="152401"/>
            <a:ext cx="8610600" cy="1219200"/>
          </a:xfrm>
        </p:spPr>
        <p:txBody>
          <a:bodyPr>
            <a:normAutofit/>
          </a:bodyPr>
          <a:lstStyle/>
          <a:p>
            <a:r>
              <a:rPr lang="en-GB" sz="6000" dirty="0">
                <a:latin typeface="Comic Sans MS" pitchFamily="66" charset="0"/>
              </a:rPr>
              <a:t>The endocrine system</a:t>
            </a:r>
          </a:p>
        </p:txBody>
      </p:sp>
      <p:sp>
        <p:nvSpPr>
          <p:cNvPr id="8" name="TextBox 7"/>
          <p:cNvSpPr txBox="1"/>
          <p:nvPr/>
        </p:nvSpPr>
        <p:spPr>
          <a:xfrm>
            <a:off x="304800" y="1770993"/>
            <a:ext cx="5528441" cy="4647426"/>
          </a:xfrm>
          <a:prstGeom prst="rect">
            <a:avLst/>
          </a:prstGeom>
          <a:noFill/>
        </p:spPr>
        <p:txBody>
          <a:bodyPr wrap="square" rtlCol="0">
            <a:spAutoFit/>
          </a:bodyPr>
          <a:lstStyle/>
          <a:p>
            <a:r>
              <a:rPr lang="en-GB" sz="2800" b="1" dirty="0"/>
              <a:t>Do now activity:</a:t>
            </a:r>
          </a:p>
          <a:p>
            <a:endParaRPr lang="en-GB" sz="2800" b="1" dirty="0"/>
          </a:p>
          <a:p>
            <a:pPr marL="342900" indent="-342900">
              <a:buAutoNum type="arabicPeriod"/>
            </a:pPr>
            <a:r>
              <a:rPr lang="en-GB" sz="2400" dirty="0">
                <a:solidFill>
                  <a:srgbClr val="FF0000"/>
                </a:solidFill>
              </a:rPr>
              <a:t>What do you already know about the endocrine system?</a:t>
            </a:r>
          </a:p>
          <a:p>
            <a:pPr marL="342900" indent="-342900">
              <a:buAutoNum type="arabicPeriod"/>
            </a:pPr>
            <a:endParaRPr lang="en-GB" sz="2400" dirty="0">
              <a:solidFill>
                <a:srgbClr val="FF0000"/>
              </a:solidFill>
            </a:endParaRPr>
          </a:p>
          <a:p>
            <a:pPr marL="342900" indent="-342900">
              <a:buAutoNum type="arabicPeriod"/>
            </a:pPr>
            <a:r>
              <a:rPr lang="en-GB" sz="2400" dirty="0">
                <a:solidFill>
                  <a:schemeClr val="accent6">
                    <a:lumMod val="75000"/>
                  </a:schemeClr>
                </a:solidFill>
              </a:rPr>
              <a:t>What are some of the major differences between hormonal control and nervous control in the body?</a:t>
            </a:r>
          </a:p>
          <a:p>
            <a:pPr marL="342900" indent="-342900">
              <a:buAutoNum type="arabicPeriod"/>
            </a:pPr>
            <a:endParaRPr lang="en-GB" sz="2400" dirty="0">
              <a:solidFill>
                <a:schemeClr val="accent6">
                  <a:lumMod val="75000"/>
                </a:schemeClr>
              </a:solidFill>
            </a:endParaRPr>
          </a:p>
          <a:p>
            <a:pPr marL="342900" indent="-342900">
              <a:buAutoNum type="arabicPeriod"/>
            </a:pPr>
            <a:r>
              <a:rPr lang="en-GB" sz="2400" dirty="0">
                <a:solidFill>
                  <a:srgbClr val="00B050"/>
                </a:solidFill>
              </a:rPr>
              <a:t>Can you name any glands which produce hormones? And identify the hormones they release?</a:t>
            </a:r>
          </a:p>
        </p:txBody>
      </p:sp>
      <p:pic>
        <p:nvPicPr>
          <p:cNvPr id="1026" name="Picture 2"/>
          <p:cNvPicPr>
            <a:picLocks noChangeAspect="1" noChangeArrowheads="1"/>
          </p:cNvPicPr>
          <p:nvPr/>
        </p:nvPicPr>
        <p:blipFill>
          <a:blip r:embed="rId3" cstate="print"/>
          <a:srcRect/>
          <a:stretch>
            <a:fillRect/>
          </a:stretch>
        </p:blipFill>
        <p:spPr bwMode="auto">
          <a:xfrm>
            <a:off x="5990895" y="1892062"/>
            <a:ext cx="2575035" cy="4647426"/>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B5F063-9CF6-4B2A-9745-F7452438C116}"/>
              </a:ext>
            </a:extLst>
          </p:cNvPr>
          <p:cNvSpPr>
            <a:spLocks noGrp="1"/>
          </p:cNvSpPr>
          <p:nvPr>
            <p:ph idx="1"/>
          </p:nvPr>
        </p:nvSpPr>
        <p:spPr>
          <a:xfrm>
            <a:off x="304800" y="1828800"/>
            <a:ext cx="8610600" cy="4800600"/>
          </a:xfrm>
        </p:spPr>
        <p:txBody>
          <a:bodyPr/>
          <a:lstStyle/>
          <a:p>
            <a:pPr marL="0" indent="0">
              <a:buNone/>
            </a:pPr>
            <a:r>
              <a:rPr lang="en-GB" dirty="0"/>
              <a:t>GOOD PROGRESS:</a:t>
            </a:r>
          </a:p>
          <a:p>
            <a:r>
              <a:rPr lang="en-GB" dirty="0"/>
              <a:t>Describe the endocrine system and define the term hormone.</a:t>
            </a:r>
          </a:p>
          <a:p>
            <a:r>
              <a:rPr lang="en-GB" dirty="0"/>
              <a:t>Label a diagram of the organs in the endocrine system.</a:t>
            </a:r>
          </a:p>
          <a:p>
            <a:pPr marL="0" indent="0">
              <a:buNone/>
            </a:pPr>
            <a:endParaRPr lang="en-GB" dirty="0"/>
          </a:p>
          <a:p>
            <a:pPr marL="0" indent="0">
              <a:buNone/>
            </a:pPr>
            <a:r>
              <a:rPr lang="en-GB" dirty="0"/>
              <a:t>OUTSTANDING PROGRESS:</a:t>
            </a:r>
          </a:p>
          <a:p>
            <a:r>
              <a:rPr lang="en-GB">
                <a:solidFill>
                  <a:schemeClr val="dk1"/>
                </a:solidFill>
              </a:rPr>
              <a:t>Explain why the pituitary gland is often called the master gland.</a:t>
            </a:r>
          </a:p>
          <a:p>
            <a:pPr marL="0" indent="0">
              <a:buNone/>
            </a:pPr>
            <a:endParaRPr lang="en-GB" dirty="0"/>
          </a:p>
        </p:txBody>
      </p:sp>
      <p:sp>
        <p:nvSpPr>
          <p:cNvPr id="7" name="Rectangle: Rounded Corners 6">
            <a:extLst>
              <a:ext uri="{FF2B5EF4-FFF2-40B4-BE49-F238E27FC236}">
                <a16:creationId xmlns:a16="http://schemas.microsoft.com/office/drawing/2014/main" id="{0BF158EA-583B-4FB4-AE40-293B10DE0766}"/>
              </a:ext>
            </a:extLst>
          </p:cNvPr>
          <p:cNvSpPr/>
          <p:nvPr/>
        </p:nvSpPr>
        <p:spPr>
          <a:xfrm>
            <a:off x="228600" y="228600"/>
            <a:ext cx="8686800" cy="1371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1">
            <a:extLst>
              <a:ext uri="{FF2B5EF4-FFF2-40B4-BE49-F238E27FC236}">
                <a16:creationId xmlns:a16="http://schemas.microsoft.com/office/drawing/2014/main" id="{6D86800F-00C6-4FAB-B275-C286A18884B2}"/>
              </a:ext>
            </a:extLst>
          </p:cNvPr>
          <p:cNvSpPr txBox="1">
            <a:spLocks/>
          </p:cNvSpPr>
          <p:nvPr/>
        </p:nvSpPr>
        <p:spPr>
          <a:xfrm>
            <a:off x="228600" y="228601"/>
            <a:ext cx="86868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5400" dirty="0">
                <a:latin typeface="Comic Sans MS" pitchFamily="66" charset="0"/>
              </a:rPr>
              <a:t>Progress indicators</a:t>
            </a:r>
          </a:p>
        </p:txBody>
      </p:sp>
    </p:spTree>
    <p:extLst>
      <p:ext uri="{BB962C8B-B14F-4D97-AF65-F5344CB8AC3E}">
        <p14:creationId xmlns:p14="http://schemas.microsoft.com/office/powerpoint/2010/main" val="1949585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0" y="182880"/>
            <a:ext cx="7886700" cy="731520"/>
          </a:xfrm>
        </p:spPr>
        <p:txBody>
          <a:bodyPr>
            <a:normAutofit/>
          </a:bodyPr>
          <a:lstStyle/>
          <a:p>
            <a:pPr marL="0" indent="0">
              <a:buNone/>
            </a:pPr>
            <a:r>
              <a:rPr lang="en-GB" sz="3600" dirty="0">
                <a:solidFill>
                  <a:srgbClr val="0070C0"/>
                </a:solidFill>
                <a:latin typeface="Comic Sans MS" panose="030F0702030302020204" pitchFamily="66" charset="0"/>
              </a:rPr>
              <a:t>Recap: </a:t>
            </a:r>
            <a:r>
              <a:rPr lang="en-GB" sz="3600" dirty="0">
                <a:latin typeface="Comic Sans MS" panose="030F0702030302020204" pitchFamily="66" charset="0"/>
              </a:rPr>
              <a:t>The endocrine system</a:t>
            </a:r>
          </a:p>
        </p:txBody>
      </p:sp>
      <p:sp>
        <p:nvSpPr>
          <p:cNvPr id="4" name="TextBox 3"/>
          <p:cNvSpPr txBox="1"/>
          <p:nvPr/>
        </p:nvSpPr>
        <p:spPr>
          <a:xfrm>
            <a:off x="304800" y="1676400"/>
            <a:ext cx="8534400" cy="3416320"/>
          </a:xfrm>
          <a:prstGeom prst="rect">
            <a:avLst/>
          </a:prstGeom>
          <a:noFill/>
        </p:spPr>
        <p:txBody>
          <a:bodyPr wrap="square" rtlCol="0">
            <a:spAutoFit/>
          </a:bodyPr>
          <a:lstStyle/>
          <a:p>
            <a:r>
              <a:rPr lang="en-GB" sz="2400" dirty="0">
                <a:latin typeface="Comic Sans MS" panose="030F0702030302020204" pitchFamily="66" charset="0"/>
              </a:rPr>
              <a:t>The endocrine system is made up of ______ that secrete chemical's called ________ directly into the blood stream.</a:t>
            </a:r>
          </a:p>
          <a:p>
            <a:endParaRPr lang="en-GB" sz="2400" dirty="0">
              <a:latin typeface="Comic Sans MS" panose="030F0702030302020204" pitchFamily="66" charset="0"/>
            </a:endParaRPr>
          </a:p>
          <a:p>
            <a:r>
              <a:rPr lang="en-GB" sz="2400" dirty="0">
                <a:latin typeface="Comic Sans MS" panose="030F0702030302020204" pitchFamily="66" charset="0"/>
              </a:rPr>
              <a:t>The blood carries the hormone to its target _______ (or organs).</a:t>
            </a:r>
          </a:p>
          <a:p>
            <a:endParaRPr lang="en-GB" sz="2400" dirty="0">
              <a:latin typeface="Comic Sans MS" panose="030F0702030302020204" pitchFamily="66" charset="0"/>
            </a:endParaRPr>
          </a:p>
          <a:p>
            <a:r>
              <a:rPr lang="en-GB" sz="2400" dirty="0">
                <a:latin typeface="Comic Sans MS" panose="030F0702030302020204" pitchFamily="66" charset="0"/>
              </a:rPr>
              <a:t>The target organ has ______ on the cell membranes that pick up the hormone, triggering a ______ in the cell.  </a:t>
            </a:r>
          </a:p>
        </p:txBody>
      </p:sp>
      <p:sp>
        <p:nvSpPr>
          <p:cNvPr id="5" name="TextBox 4"/>
          <p:cNvSpPr txBox="1"/>
          <p:nvPr/>
        </p:nvSpPr>
        <p:spPr>
          <a:xfrm>
            <a:off x="0" y="914400"/>
            <a:ext cx="9144000" cy="461665"/>
          </a:xfrm>
          <a:prstGeom prst="rect">
            <a:avLst/>
          </a:prstGeom>
          <a:solidFill>
            <a:srgbClr val="D4D4F4"/>
          </a:solidFill>
        </p:spPr>
        <p:txBody>
          <a:bodyPr wrap="square" rtlCol="0">
            <a:spAutoFit/>
          </a:bodyPr>
          <a:lstStyle/>
          <a:p>
            <a:pPr algn="ctr"/>
            <a:r>
              <a:rPr lang="en-GB" sz="2400" b="1" dirty="0">
                <a:latin typeface="Comic Sans MS" panose="030F0702030302020204" pitchFamily="66" charset="0"/>
              </a:rPr>
              <a:t>Key Words:  </a:t>
            </a:r>
            <a:r>
              <a:rPr lang="en-GB" sz="2400" dirty="0">
                <a:latin typeface="Comic Sans MS" panose="030F0702030302020204" pitchFamily="66" charset="0"/>
              </a:rPr>
              <a:t>organ,  response,  receptors, hormones, glands </a:t>
            </a:r>
          </a:p>
        </p:txBody>
      </p:sp>
    </p:spTree>
    <p:extLst>
      <p:ext uri="{BB962C8B-B14F-4D97-AF65-F5344CB8AC3E}">
        <p14:creationId xmlns:p14="http://schemas.microsoft.com/office/powerpoint/2010/main" val="4217179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143000"/>
            <a:ext cx="8686800" cy="3046988"/>
          </a:xfrm>
          <a:prstGeom prst="rect">
            <a:avLst/>
          </a:prstGeom>
          <a:noFill/>
        </p:spPr>
        <p:txBody>
          <a:bodyPr wrap="square" rtlCol="0">
            <a:spAutoFit/>
          </a:bodyPr>
          <a:lstStyle/>
          <a:p>
            <a:r>
              <a:rPr lang="en-GB" sz="2400" dirty="0">
                <a:latin typeface="Comic Sans MS" panose="030F0702030302020204" pitchFamily="66" charset="0"/>
              </a:rPr>
              <a:t>The endocrine system is made up of ______ that secrete chemical's called ________ directly into the blood stream.</a:t>
            </a:r>
          </a:p>
          <a:p>
            <a:endParaRPr lang="en-GB" sz="2400" dirty="0">
              <a:latin typeface="Comic Sans MS" panose="030F0702030302020204" pitchFamily="66" charset="0"/>
            </a:endParaRPr>
          </a:p>
          <a:p>
            <a:r>
              <a:rPr lang="en-GB" sz="2400" dirty="0">
                <a:latin typeface="Comic Sans MS" panose="030F0702030302020204" pitchFamily="66" charset="0"/>
              </a:rPr>
              <a:t>The blood carries the hormone to its target _______ (or organs).</a:t>
            </a:r>
          </a:p>
          <a:p>
            <a:endParaRPr lang="en-GB" sz="2400" dirty="0">
              <a:latin typeface="Comic Sans MS" panose="030F0702030302020204" pitchFamily="66" charset="0"/>
            </a:endParaRPr>
          </a:p>
          <a:p>
            <a:r>
              <a:rPr lang="en-GB" sz="2400" dirty="0">
                <a:latin typeface="Comic Sans MS" panose="030F0702030302020204" pitchFamily="66" charset="0"/>
              </a:rPr>
              <a:t>The target organ has ________on the cell membranes that pick up the hormone, triggering a ________ in the cell.  </a:t>
            </a:r>
          </a:p>
        </p:txBody>
      </p:sp>
      <p:sp>
        <p:nvSpPr>
          <p:cNvPr id="5" name="TextBox 4"/>
          <p:cNvSpPr txBox="1"/>
          <p:nvPr/>
        </p:nvSpPr>
        <p:spPr>
          <a:xfrm>
            <a:off x="228600" y="228600"/>
            <a:ext cx="4114800" cy="646331"/>
          </a:xfrm>
          <a:prstGeom prst="rect">
            <a:avLst/>
          </a:prstGeom>
          <a:noFill/>
        </p:spPr>
        <p:txBody>
          <a:bodyPr wrap="square" rtlCol="0">
            <a:spAutoFit/>
          </a:bodyPr>
          <a:lstStyle/>
          <a:p>
            <a:r>
              <a:rPr lang="en-GB" sz="3600" dirty="0">
                <a:solidFill>
                  <a:srgbClr val="FF0000"/>
                </a:solidFill>
                <a:latin typeface="Comic Sans MS" pitchFamily="66" charset="0"/>
              </a:rPr>
              <a:t>Self-assessment:</a:t>
            </a:r>
          </a:p>
        </p:txBody>
      </p:sp>
      <p:sp>
        <p:nvSpPr>
          <p:cNvPr id="6" name="TextBox 5"/>
          <p:cNvSpPr txBox="1"/>
          <p:nvPr/>
        </p:nvSpPr>
        <p:spPr>
          <a:xfrm>
            <a:off x="5410200" y="990600"/>
            <a:ext cx="1295400" cy="584775"/>
          </a:xfrm>
          <a:prstGeom prst="rect">
            <a:avLst/>
          </a:prstGeom>
          <a:noFill/>
        </p:spPr>
        <p:txBody>
          <a:bodyPr wrap="square" rtlCol="0">
            <a:spAutoFit/>
          </a:bodyPr>
          <a:lstStyle/>
          <a:p>
            <a:pPr algn="ctr"/>
            <a:r>
              <a:rPr lang="en-GB" sz="3200" dirty="0">
                <a:solidFill>
                  <a:srgbClr val="FF0000"/>
                </a:solidFill>
              </a:rPr>
              <a:t>glands</a:t>
            </a:r>
          </a:p>
        </p:txBody>
      </p:sp>
      <p:sp>
        <p:nvSpPr>
          <p:cNvPr id="7" name="TextBox 6"/>
          <p:cNvSpPr txBox="1"/>
          <p:nvPr/>
        </p:nvSpPr>
        <p:spPr>
          <a:xfrm>
            <a:off x="2743200" y="1371600"/>
            <a:ext cx="1676400" cy="523220"/>
          </a:xfrm>
          <a:prstGeom prst="rect">
            <a:avLst/>
          </a:prstGeom>
          <a:noFill/>
        </p:spPr>
        <p:txBody>
          <a:bodyPr wrap="square" rtlCol="0">
            <a:spAutoFit/>
          </a:bodyPr>
          <a:lstStyle/>
          <a:p>
            <a:pPr algn="ctr"/>
            <a:r>
              <a:rPr lang="en-GB" sz="2800" dirty="0">
                <a:solidFill>
                  <a:srgbClr val="FF0000"/>
                </a:solidFill>
              </a:rPr>
              <a:t>hormones</a:t>
            </a:r>
          </a:p>
        </p:txBody>
      </p:sp>
      <p:sp>
        <p:nvSpPr>
          <p:cNvPr id="8" name="TextBox 7"/>
          <p:cNvSpPr txBox="1"/>
          <p:nvPr/>
        </p:nvSpPr>
        <p:spPr>
          <a:xfrm>
            <a:off x="6477000" y="2133600"/>
            <a:ext cx="1600200" cy="523220"/>
          </a:xfrm>
          <a:prstGeom prst="rect">
            <a:avLst/>
          </a:prstGeom>
          <a:noFill/>
        </p:spPr>
        <p:txBody>
          <a:bodyPr wrap="square" rtlCol="0">
            <a:spAutoFit/>
          </a:bodyPr>
          <a:lstStyle/>
          <a:p>
            <a:pPr algn="ctr"/>
            <a:r>
              <a:rPr lang="en-GB" sz="2800" dirty="0">
                <a:solidFill>
                  <a:srgbClr val="FF0000"/>
                </a:solidFill>
              </a:rPr>
              <a:t>organ</a:t>
            </a:r>
          </a:p>
        </p:txBody>
      </p:sp>
      <p:sp>
        <p:nvSpPr>
          <p:cNvPr id="9" name="TextBox 8"/>
          <p:cNvSpPr txBox="1"/>
          <p:nvPr/>
        </p:nvSpPr>
        <p:spPr>
          <a:xfrm>
            <a:off x="5105400" y="3657600"/>
            <a:ext cx="1600200" cy="523220"/>
          </a:xfrm>
          <a:prstGeom prst="rect">
            <a:avLst/>
          </a:prstGeom>
          <a:noFill/>
        </p:spPr>
        <p:txBody>
          <a:bodyPr wrap="square" rtlCol="0">
            <a:spAutoFit/>
          </a:bodyPr>
          <a:lstStyle/>
          <a:p>
            <a:pPr algn="ctr"/>
            <a:r>
              <a:rPr lang="en-GB" sz="2800" dirty="0">
                <a:solidFill>
                  <a:srgbClr val="FF0000"/>
                </a:solidFill>
              </a:rPr>
              <a:t>response</a:t>
            </a:r>
          </a:p>
        </p:txBody>
      </p:sp>
      <p:sp>
        <p:nvSpPr>
          <p:cNvPr id="10" name="TextBox 9"/>
          <p:cNvSpPr txBox="1"/>
          <p:nvPr/>
        </p:nvSpPr>
        <p:spPr>
          <a:xfrm>
            <a:off x="3352800" y="3200400"/>
            <a:ext cx="1600200" cy="523220"/>
          </a:xfrm>
          <a:prstGeom prst="rect">
            <a:avLst/>
          </a:prstGeom>
          <a:noFill/>
        </p:spPr>
        <p:txBody>
          <a:bodyPr wrap="square" rtlCol="0">
            <a:spAutoFit/>
          </a:bodyPr>
          <a:lstStyle/>
          <a:p>
            <a:pPr algn="ctr"/>
            <a:r>
              <a:rPr lang="en-GB" sz="2800" dirty="0">
                <a:solidFill>
                  <a:srgbClr val="FF0000"/>
                </a:solidFill>
              </a:rPr>
              <a:t>receptor</a:t>
            </a:r>
          </a:p>
        </p:txBody>
      </p:sp>
      <p:pic>
        <p:nvPicPr>
          <p:cNvPr id="14338" name="Picture 2" descr="Mark, Check, Tick, Red, Correct, Symbol, Choice, Yes"/>
          <p:cNvPicPr>
            <a:picLocks noChangeAspect="1" noChangeArrowheads="1"/>
          </p:cNvPicPr>
          <p:nvPr/>
        </p:nvPicPr>
        <p:blipFill>
          <a:blip r:embed="rId2" cstate="print"/>
          <a:srcRect/>
          <a:stretch>
            <a:fillRect/>
          </a:stretch>
        </p:blipFill>
        <p:spPr bwMode="auto">
          <a:xfrm>
            <a:off x="6934200" y="4038600"/>
            <a:ext cx="1974532" cy="20574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4" descr="Image result for endocrine system"/>
          <p:cNvPicPr>
            <a:picLocks noChangeAspect="1" noChangeArrowheads="1"/>
          </p:cNvPicPr>
          <p:nvPr/>
        </p:nvPicPr>
        <p:blipFill>
          <a:blip r:embed="rId3" cstate="print"/>
          <a:srcRect/>
          <a:stretch>
            <a:fillRect/>
          </a:stretch>
        </p:blipFill>
        <p:spPr bwMode="auto">
          <a:xfrm>
            <a:off x="914400" y="1447800"/>
            <a:ext cx="3962400" cy="5262369"/>
          </a:xfrm>
          <a:prstGeom prst="rect">
            <a:avLst/>
          </a:prstGeom>
          <a:noFill/>
        </p:spPr>
      </p:pic>
      <p:sp>
        <p:nvSpPr>
          <p:cNvPr id="3" name="Content Placeholder 2"/>
          <p:cNvSpPr>
            <a:spLocks noGrp="1"/>
          </p:cNvSpPr>
          <p:nvPr>
            <p:ph idx="1"/>
          </p:nvPr>
        </p:nvSpPr>
        <p:spPr>
          <a:xfrm>
            <a:off x="289016" y="179705"/>
            <a:ext cx="8632915" cy="4351338"/>
          </a:xfrm>
        </p:spPr>
        <p:txBody>
          <a:bodyPr>
            <a:normAutofit/>
          </a:bodyPr>
          <a:lstStyle/>
          <a:p>
            <a:pPr marL="0" indent="0" algn="ctr">
              <a:buNone/>
            </a:pPr>
            <a:r>
              <a:rPr lang="en-GB" sz="3200" dirty="0">
                <a:latin typeface="Comic Sans MS" panose="030F0702030302020204" pitchFamily="66" charset="0"/>
              </a:rPr>
              <a:t>Can we name any of the organs shown in the diagram below?</a:t>
            </a:r>
          </a:p>
        </p:txBody>
      </p:sp>
      <p:sp>
        <p:nvSpPr>
          <p:cNvPr id="5" name="Rectangle 4"/>
          <p:cNvSpPr/>
          <p:nvPr/>
        </p:nvSpPr>
        <p:spPr>
          <a:xfrm>
            <a:off x="685800" y="2362200"/>
            <a:ext cx="1411968" cy="3788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4038600" y="3505200"/>
            <a:ext cx="1411968" cy="3788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4038600" y="4724401"/>
            <a:ext cx="1811972" cy="457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3962400" y="5410200"/>
            <a:ext cx="1811972" cy="3154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762000" y="4572000"/>
            <a:ext cx="1358765" cy="27069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457200" y="5943600"/>
            <a:ext cx="1358765" cy="27069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6052162" y="1422500"/>
            <a:ext cx="2926670" cy="3108543"/>
          </a:xfrm>
          <a:prstGeom prst="rect">
            <a:avLst/>
          </a:prstGeom>
          <a:noFill/>
        </p:spPr>
        <p:txBody>
          <a:bodyPr wrap="square" rtlCol="0">
            <a:spAutoFit/>
          </a:bodyPr>
          <a:lstStyle/>
          <a:p>
            <a:pPr marL="285750" indent="-285750">
              <a:buFont typeface="Arial" panose="020B0604020202020204" pitchFamily="34" charset="0"/>
              <a:buChar char="•"/>
            </a:pPr>
            <a:r>
              <a:rPr lang="en-GB" sz="2800" dirty="0">
                <a:latin typeface="Comic Sans MS" panose="030F0702030302020204" pitchFamily="66" charset="0"/>
              </a:rPr>
              <a:t>Pancreas</a:t>
            </a:r>
          </a:p>
          <a:p>
            <a:pPr marL="285750" indent="-285750">
              <a:buFont typeface="Arial" panose="020B0604020202020204" pitchFamily="34" charset="0"/>
              <a:buChar char="•"/>
            </a:pPr>
            <a:r>
              <a:rPr lang="en-GB" sz="2800" dirty="0">
                <a:latin typeface="Comic Sans MS" panose="030F0702030302020204" pitchFamily="66" charset="0"/>
              </a:rPr>
              <a:t>Thyroid</a:t>
            </a:r>
          </a:p>
          <a:p>
            <a:pPr marL="285750" indent="-285750">
              <a:buFont typeface="Arial" panose="020B0604020202020204" pitchFamily="34" charset="0"/>
              <a:buChar char="•"/>
            </a:pPr>
            <a:r>
              <a:rPr lang="en-GB" sz="2800" dirty="0">
                <a:latin typeface="Comic Sans MS" panose="030F0702030302020204" pitchFamily="66" charset="0"/>
              </a:rPr>
              <a:t>Adrenal Gland</a:t>
            </a:r>
          </a:p>
          <a:p>
            <a:pPr marL="285750" indent="-285750">
              <a:buFont typeface="Arial" panose="020B0604020202020204" pitchFamily="34" charset="0"/>
              <a:buChar char="•"/>
            </a:pPr>
            <a:r>
              <a:rPr lang="en-GB" sz="2800" dirty="0">
                <a:latin typeface="Comic Sans MS" panose="030F0702030302020204" pitchFamily="66" charset="0"/>
              </a:rPr>
              <a:t>Kidney</a:t>
            </a:r>
          </a:p>
          <a:p>
            <a:pPr marL="285750" indent="-285750">
              <a:buFont typeface="Arial" panose="020B0604020202020204" pitchFamily="34" charset="0"/>
              <a:buChar char="•"/>
            </a:pPr>
            <a:r>
              <a:rPr lang="en-GB" sz="2800" dirty="0">
                <a:latin typeface="Comic Sans MS" panose="030F0702030302020204" pitchFamily="66" charset="0"/>
              </a:rPr>
              <a:t>Ovaries</a:t>
            </a:r>
          </a:p>
          <a:p>
            <a:pPr marL="285750" indent="-285750">
              <a:buFont typeface="Arial" panose="020B0604020202020204" pitchFamily="34" charset="0"/>
              <a:buChar char="•"/>
            </a:pPr>
            <a:r>
              <a:rPr lang="en-GB" sz="2800" dirty="0">
                <a:latin typeface="Comic Sans MS" panose="030F0702030302020204" pitchFamily="66" charset="0"/>
              </a:rPr>
              <a:t>Testes</a:t>
            </a:r>
          </a:p>
          <a:p>
            <a:pPr marL="285750" indent="-285750">
              <a:buFont typeface="Arial" panose="020B0604020202020204" pitchFamily="34" charset="0"/>
              <a:buChar char="•"/>
            </a:pPr>
            <a:r>
              <a:rPr lang="en-GB" sz="2800" dirty="0">
                <a:latin typeface="Comic Sans MS" panose="030F0702030302020204" pitchFamily="66" charset="0"/>
              </a:rPr>
              <a:t>Pituitary gland</a:t>
            </a:r>
          </a:p>
        </p:txBody>
      </p:sp>
      <p:sp>
        <p:nvSpPr>
          <p:cNvPr id="15" name="TextBox 14"/>
          <p:cNvSpPr txBox="1"/>
          <p:nvPr/>
        </p:nvSpPr>
        <p:spPr>
          <a:xfrm>
            <a:off x="5867400" y="5562600"/>
            <a:ext cx="2667000" cy="461665"/>
          </a:xfrm>
          <a:prstGeom prst="rect">
            <a:avLst/>
          </a:prstGeom>
          <a:noFill/>
        </p:spPr>
        <p:txBody>
          <a:bodyPr wrap="square" rtlCol="0">
            <a:spAutoFit/>
          </a:bodyPr>
          <a:lstStyle/>
          <a:p>
            <a:pPr algn="ctr"/>
            <a:r>
              <a:rPr lang="en-GB" sz="2400" dirty="0">
                <a:solidFill>
                  <a:srgbClr val="FF0000"/>
                </a:solidFill>
                <a:latin typeface="Comic Sans MS" pitchFamily="66" charset="0"/>
              </a:rPr>
              <a:t>Check your work!</a:t>
            </a:r>
          </a:p>
        </p:txBody>
      </p:sp>
      <p:pic>
        <p:nvPicPr>
          <p:cNvPr id="13314" name="Picture 2" descr="Mark, Check, Tick, Red, Correct, Symbol, Choice, Yes"/>
          <p:cNvPicPr>
            <a:picLocks noChangeAspect="1" noChangeArrowheads="1"/>
          </p:cNvPicPr>
          <p:nvPr/>
        </p:nvPicPr>
        <p:blipFill>
          <a:blip r:embed="rId4" cstate="print"/>
          <a:srcRect/>
          <a:stretch>
            <a:fillRect/>
          </a:stretch>
        </p:blipFill>
        <p:spPr bwMode="auto">
          <a:xfrm>
            <a:off x="7848600" y="5562600"/>
            <a:ext cx="1096962" cy="1143000"/>
          </a:xfrm>
          <a:prstGeom prst="rect">
            <a:avLst/>
          </a:prstGeom>
          <a:noFill/>
        </p:spPr>
      </p:pic>
      <p:sp>
        <p:nvSpPr>
          <p:cNvPr id="16" name="Rectangle 15"/>
          <p:cNvSpPr/>
          <p:nvPr/>
        </p:nvSpPr>
        <p:spPr>
          <a:xfrm>
            <a:off x="3733800" y="2209800"/>
            <a:ext cx="1411968" cy="3788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685800" y="2971800"/>
            <a:ext cx="1411968" cy="3788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990600" y="4876800"/>
            <a:ext cx="914400" cy="369332"/>
          </a:xfrm>
          <a:prstGeom prst="rect">
            <a:avLst/>
          </a:prstGeom>
          <a:noFill/>
        </p:spPr>
        <p:txBody>
          <a:bodyPr wrap="square" rtlCol="0">
            <a:spAutoFit/>
          </a:bodyPr>
          <a:lstStyle/>
          <a:p>
            <a:r>
              <a:rPr lang="en-GB" dirty="0"/>
              <a:t>Kidney</a:t>
            </a:r>
          </a:p>
        </p:txBody>
      </p:sp>
      <p:cxnSp>
        <p:nvCxnSpPr>
          <p:cNvPr id="20" name="Straight Connector 19"/>
          <p:cNvCxnSpPr/>
          <p:nvPr/>
        </p:nvCxnSpPr>
        <p:spPr>
          <a:xfrm>
            <a:off x="1752600" y="5105400"/>
            <a:ext cx="76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457200" y="4953000"/>
            <a:ext cx="1358765" cy="27069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55138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grpId="0" nodeType="clickEffect">
                                  <p:stCondLst>
                                    <p:cond delay="0"/>
                                  </p:stCondLst>
                                  <p:childTnLst>
                                    <p:animEffect transition="out" filter="checkerboard(across)">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8" presetClass="exit" presetSubtype="16" fill="hold" grpId="0" nodeType="clickEffect">
                                  <p:stCondLst>
                                    <p:cond delay="0"/>
                                  </p:stCondLst>
                                  <p:childTnLst>
                                    <p:animEffect transition="out" filter="diamond(in)">
                                      <p:cBhvr>
                                        <p:cTn id="11" dur="2000"/>
                                        <p:tgtEl>
                                          <p:spTgt spid="17"/>
                                        </p:tgtEl>
                                      </p:cBhvr>
                                    </p:animEffect>
                                    <p:set>
                                      <p:cBhvr>
                                        <p:cTn id="12" dur="1" fill="hold">
                                          <p:stCondLst>
                                            <p:cond delay="1999"/>
                                          </p:stCondLst>
                                        </p:cTn>
                                        <p:tgtEl>
                                          <p:spTgt spid="1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8" presetClass="exit" presetSubtype="16" fill="hold" grpId="0" nodeType="clickEffect">
                                  <p:stCondLst>
                                    <p:cond delay="0"/>
                                  </p:stCondLst>
                                  <p:childTnLst>
                                    <p:animEffect transition="out" filter="diamond(in)">
                                      <p:cBhvr>
                                        <p:cTn id="16" dur="2000"/>
                                        <p:tgtEl>
                                          <p:spTgt spid="12"/>
                                        </p:tgtEl>
                                      </p:cBhvr>
                                    </p:animEffect>
                                    <p:set>
                                      <p:cBhvr>
                                        <p:cTn id="17" dur="1" fill="hold">
                                          <p:stCondLst>
                                            <p:cond delay="1999"/>
                                          </p:stCondLst>
                                        </p:cTn>
                                        <p:tgtEl>
                                          <p:spTgt spid="1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5" presetClass="exit" presetSubtype="10" fill="hold" grpId="0" nodeType="clickEffect">
                                  <p:stCondLst>
                                    <p:cond delay="0"/>
                                  </p:stCondLst>
                                  <p:childTnLst>
                                    <p:animEffect transition="out" filter="checkerboard(across)">
                                      <p:cBhvr>
                                        <p:cTn id="21" dur="500"/>
                                        <p:tgtEl>
                                          <p:spTgt spid="21"/>
                                        </p:tgtEl>
                                      </p:cBhvr>
                                    </p:animEffect>
                                    <p:set>
                                      <p:cBhvr>
                                        <p:cTn id="22" dur="1" fill="hold">
                                          <p:stCondLst>
                                            <p:cond delay="499"/>
                                          </p:stCondLst>
                                        </p:cTn>
                                        <p:tgtEl>
                                          <p:spTgt spid="2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8" presetClass="exit" presetSubtype="16" fill="hold" grpId="0" nodeType="clickEffect">
                                  <p:stCondLst>
                                    <p:cond delay="0"/>
                                  </p:stCondLst>
                                  <p:childTnLst>
                                    <p:animEffect transition="out" filter="diamond(in)">
                                      <p:cBhvr>
                                        <p:cTn id="26" dur="2000"/>
                                        <p:tgtEl>
                                          <p:spTgt spid="10"/>
                                        </p:tgtEl>
                                      </p:cBhvr>
                                    </p:animEffect>
                                    <p:set>
                                      <p:cBhvr>
                                        <p:cTn id="27" dur="1" fill="hold">
                                          <p:stCondLst>
                                            <p:cond delay="19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8" presetClass="exit" presetSubtype="16" fill="hold" grpId="0" nodeType="clickEffect">
                                  <p:stCondLst>
                                    <p:cond delay="0"/>
                                  </p:stCondLst>
                                  <p:childTnLst>
                                    <p:animEffect transition="out" filter="diamond(in)">
                                      <p:cBhvr>
                                        <p:cTn id="31" dur="2000"/>
                                        <p:tgtEl>
                                          <p:spTgt spid="11"/>
                                        </p:tgtEl>
                                      </p:cBhvr>
                                    </p:animEffect>
                                    <p:set>
                                      <p:cBhvr>
                                        <p:cTn id="32" dur="1" fill="hold">
                                          <p:stCondLst>
                                            <p:cond delay="1999"/>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4" presetClass="exit" presetSubtype="16" fill="hold" grpId="0" nodeType="clickEffect">
                                  <p:stCondLst>
                                    <p:cond delay="0"/>
                                  </p:stCondLst>
                                  <p:childTnLst>
                                    <p:animEffect transition="out" filter="box(in)">
                                      <p:cBhvr>
                                        <p:cTn id="36" dur="500"/>
                                        <p:tgtEl>
                                          <p:spTgt spid="13"/>
                                        </p:tgtEl>
                                      </p:cBhvr>
                                    </p:animEffect>
                                    <p:set>
                                      <p:cBhvr>
                                        <p:cTn id="37"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1" grpId="0" animBg="1"/>
      <p:bldP spid="12" grpId="0" animBg="1"/>
      <p:bldP spid="13" grpId="0" animBg="1"/>
      <p:bldP spid="17"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8926" y="206688"/>
            <a:ext cx="8765257" cy="6259426"/>
          </a:xfrm>
        </p:spPr>
        <p:txBody>
          <a:bodyPr/>
          <a:lstStyle/>
          <a:p>
            <a:pPr marL="0" indent="0">
              <a:buNone/>
            </a:pPr>
            <a:r>
              <a:rPr lang="en-GB" b="1" dirty="0">
                <a:solidFill>
                  <a:srgbClr val="0070C0"/>
                </a:solidFill>
                <a:latin typeface="Comic Sans MS" panose="030F0702030302020204" pitchFamily="66" charset="0"/>
              </a:rPr>
              <a:t>Task: </a:t>
            </a:r>
            <a:r>
              <a:rPr lang="en-GB" dirty="0">
                <a:latin typeface="Comic Sans MS" panose="030F0702030302020204" pitchFamily="66" charset="0"/>
              </a:rPr>
              <a:t>Discuss in pairs and try to match the gland to the hormones they release:</a:t>
            </a:r>
          </a:p>
          <a:p>
            <a:pPr marL="457200" indent="-457200">
              <a:buFont typeface="+mj-lt"/>
              <a:buAutoNum type="arabicPeriod"/>
            </a:pPr>
            <a:endParaRPr lang="en-GB" sz="2400" dirty="0">
              <a:latin typeface="Comic Sans MS" panose="030F0702030302020204" pitchFamily="66" charset="0"/>
            </a:endParaRPr>
          </a:p>
          <a:p>
            <a:pPr marL="457200" indent="-457200">
              <a:buFont typeface="+mj-lt"/>
              <a:buAutoNum type="arabicPeriod"/>
            </a:pPr>
            <a:r>
              <a:rPr lang="en-GB" sz="2400" dirty="0">
                <a:latin typeface="Comic Sans MS" panose="030F0702030302020204" pitchFamily="66" charset="0"/>
              </a:rPr>
              <a:t>Pituitary gland</a:t>
            </a:r>
          </a:p>
          <a:p>
            <a:pPr marL="457200" indent="-457200">
              <a:buFont typeface="+mj-lt"/>
              <a:buAutoNum type="arabicPeriod"/>
            </a:pPr>
            <a:r>
              <a:rPr lang="en-GB" sz="2400" dirty="0">
                <a:latin typeface="Comic Sans MS" panose="030F0702030302020204" pitchFamily="66" charset="0"/>
              </a:rPr>
              <a:t>Pancreas</a:t>
            </a:r>
          </a:p>
          <a:p>
            <a:pPr marL="457200" indent="-457200">
              <a:buFont typeface="+mj-lt"/>
              <a:buAutoNum type="arabicPeriod"/>
            </a:pPr>
            <a:r>
              <a:rPr lang="en-GB" sz="2400" dirty="0">
                <a:latin typeface="Comic Sans MS" panose="030F0702030302020204" pitchFamily="66" charset="0"/>
              </a:rPr>
              <a:t>Ovaries</a:t>
            </a:r>
          </a:p>
          <a:p>
            <a:pPr marL="457200" indent="-457200">
              <a:buFont typeface="+mj-lt"/>
              <a:buAutoNum type="arabicPeriod"/>
            </a:pPr>
            <a:r>
              <a:rPr lang="en-GB" sz="2400" dirty="0">
                <a:latin typeface="Comic Sans MS" panose="030F0702030302020204" pitchFamily="66" charset="0"/>
              </a:rPr>
              <a:t>Kidney</a:t>
            </a:r>
          </a:p>
          <a:p>
            <a:pPr marL="457200" indent="-457200">
              <a:buFont typeface="+mj-lt"/>
              <a:buAutoNum type="arabicPeriod"/>
            </a:pPr>
            <a:r>
              <a:rPr lang="en-GB" sz="2400" dirty="0">
                <a:latin typeface="Comic Sans MS" panose="030F0702030302020204" pitchFamily="66" charset="0"/>
              </a:rPr>
              <a:t>Testes</a:t>
            </a:r>
          </a:p>
          <a:p>
            <a:pPr marL="457200" indent="-457200">
              <a:buFont typeface="+mj-lt"/>
              <a:buAutoNum type="arabicPeriod"/>
            </a:pPr>
            <a:r>
              <a:rPr lang="en-GB" sz="2400" dirty="0">
                <a:latin typeface="Comic Sans MS" panose="030F0702030302020204" pitchFamily="66" charset="0"/>
              </a:rPr>
              <a:t>Thyroid</a:t>
            </a:r>
          </a:p>
          <a:p>
            <a:pPr marL="457200" indent="-457200">
              <a:buFont typeface="+mj-lt"/>
              <a:buAutoNum type="arabicPeriod"/>
            </a:pPr>
            <a:r>
              <a:rPr lang="en-GB" sz="2400" dirty="0">
                <a:latin typeface="Comic Sans MS" panose="030F0702030302020204" pitchFamily="66" charset="0"/>
              </a:rPr>
              <a:t>Adrenal Gland</a:t>
            </a:r>
          </a:p>
          <a:p>
            <a:pPr marL="0" indent="0">
              <a:buNone/>
            </a:pPr>
            <a:endParaRPr lang="en-GB" sz="2400" dirty="0">
              <a:latin typeface="Comic Sans MS" panose="030F0702030302020204" pitchFamily="66" charset="0"/>
            </a:endParaRPr>
          </a:p>
          <a:p>
            <a:pPr marL="0" indent="0">
              <a:buNone/>
            </a:pPr>
            <a:endParaRPr lang="en-GB" dirty="0">
              <a:latin typeface="Comic Sans MS" panose="030F0702030302020204" pitchFamily="66" charset="0"/>
            </a:endParaRPr>
          </a:p>
          <a:p>
            <a:pPr marL="0" indent="0">
              <a:buNone/>
            </a:pPr>
            <a:endParaRPr lang="en-GB" dirty="0">
              <a:latin typeface="Comic Sans MS" panose="030F0702030302020204" pitchFamily="66" charset="0"/>
            </a:endParaRPr>
          </a:p>
          <a:p>
            <a:pPr marL="0" indent="0">
              <a:buNone/>
            </a:pPr>
            <a:endParaRPr lang="en-GB" dirty="0"/>
          </a:p>
        </p:txBody>
      </p:sp>
      <p:sp>
        <p:nvSpPr>
          <p:cNvPr id="4" name="TextBox 3"/>
          <p:cNvSpPr txBox="1"/>
          <p:nvPr/>
        </p:nvSpPr>
        <p:spPr>
          <a:xfrm>
            <a:off x="4572000" y="1579749"/>
            <a:ext cx="4402183" cy="3108543"/>
          </a:xfrm>
          <a:prstGeom prst="rect">
            <a:avLst/>
          </a:prstGeom>
          <a:noFill/>
        </p:spPr>
        <p:txBody>
          <a:bodyPr wrap="square" rtlCol="0">
            <a:spAutoFit/>
          </a:bodyPr>
          <a:lstStyle/>
          <a:p>
            <a:r>
              <a:rPr lang="en-GB" sz="2800" dirty="0">
                <a:latin typeface="Comic Sans MS" panose="030F0702030302020204" pitchFamily="66" charset="0"/>
              </a:rPr>
              <a:t>Produces adrenaline</a:t>
            </a:r>
          </a:p>
          <a:p>
            <a:r>
              <a:rPr lang="en-GB" sz="2800" dirty="0">
                <a:latin typeface="Comic Sans MS" panose="030F0702030302020204" pitchFamily="66" charset="0"/>
              </a:rPr>
              <a:t>Produces insulin</a:t>
            </a:r>
          </a:p>
          <a:p>
            <a:r>
              <a:rPr lang="en-GB" sz="2800" dirty="0">
                <a:latin typeface="Comic Sans MS" panose="030F0702030302020204" pitchFamily="66" charset="0"/>
              </a:rPr>
              <a:t>Produces testosterone</a:t>
            </a:r>
          </a:p>
          <a:p>
            <a:r>
              <a:rPr lang="en-GB" sz="2800" dirty="0">
                <a:latin typeface="Comic Sans MS" panose="030F0702030302020204" pitchFamily="66" charset="0"/>
              </a:rPr>
              <a:t>Produces thyroxine</a:t>
            </a:r>
          </a:p>
          <a:p>
            <a:r>
              <a:rPr lang="en-GB" sz="2800" dirty="0">
                <a:latin typeface="Comic Sans MS" panose="030F0702030302020204" pitchFamily="66" charset="0"/>
              </a:rPr>
              <a:t>Produces oestrogen</a:t>
            </a:r>
          </a:p>
          <a:p>
            <a:r>
              <a:rPr lang="en-GB" sz="2800" dirty="0">
                <a:latin typeface="Comic Sans MS" panose="030F0702030302020204" pitchFamily="66" charset="0"/>
              </a:rPr>
              <a:t>Produces ADH</a:t>
            </a:r>
          </a:p>
          <a:p>
            <a:r>
              <a:rPr lang="en-GB" sz="2800" dirty="0">
                <a:latin typeface="Comic Sans MS" panose="030F0702030302020204" pitchFamily="66" charset="0"/>
              </a:rPr>
              <a:t>Produces vitamin D</a:t>
            </a:r>
          </a:p>
        </p:txBody>
      </p:sp>
      <p:pic>
        <p:nvPicPr>
          <p:cNvPr id="12290" name="Picture 2" descr="Thyroid, Endocrine, Diabetes, Gland, Syndrome, Disease"/>
          <p:cNvPicPr>
            <a:picLocks noChangeAspect="1" noChangeArrowheads="1"/>
          </p:cNvPicPr>
          <p:nvPr/>
        </p:nvPicPr>
        <p:blipFill>
          <a:blip r:embed="rId2" cstate="print"/>
          <a:srcRect/>
          <a:stretch>
            <a:fillRect/>
          </a:stretch>
        </p:blipFill>
        <p:spPr bwMode="auto">
          <a:xfrm>
            <a:off x="5943600" y="4800600"/>
            <a:ext cx="2835348" cy="1905000"/>
          </a:xfrm>
          <a:prstGeom prst="rect">
            <a:avLst/>
          </a:prstGeom>
          <a:noFill/>
        </p:spPr>
      </p:pic>
    </p:spTree>
    <p:extLst>
      <p:ext uri="{BB962C8B-B14F-4D97-AF65-F5344CB8AC3E}">
        <p14:creationId xmlns:p14="http://schemas.microsoft.com/office/powerpoint/2010/main" val="2922510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52400" y="1428912"/>
            <a:ext cx="8763000" cy="3295487"/>
          </a:xfrm>
          <a:prstGeom prst="rect">
            <a:avLst/>
          </a:prstGeom>
          <a:noFill/>
          <a:ln w="9525">
            <a:noFill/>
            <a:miter lim="800000"/>
            <a:headEnd/>
            <a:tailEnd/>
          </a:ln>
        </p:spPr>
      </p:pic>
      <p:sp>
        <p:nvSpPr>
          <p:cNvPr id="5" name="TextBox 4"/>
          <p:cNvSpPr txBox="1"/>
          <p:nvPr/>
        </p:nvSpPr>
        <p:spPr>
          <a:xfrm>
            <a:off x="152400" y="228600"/>
            <a:ext cx="4953000" cy="769441"/>
          </a:xfrm>
          <a:prstGeom prst="rect">
            <a:avLst/>
          </a:prstGeom>
          <a:noFill/>
        </p:spPr>
        <p:txBody>
          <a:bodyPr wrap="square" rtlCol="0">
            <a:spAutoFit/>
          </a:bodyPr>
          <a:lstStyle/>
          <a:p>
            <a:r>
              <a:rPr lang="en-GB" sz="4400" dirty="0">
                <a:solidFill>
                  <a:srgbClr val="FF0000"/>
                </a:solidFill>
                <a:latin typeface="Comic Sans MS" pitchFamily="66" charset="0"/>
              </a:rPr>
              <a:t>Self-assessment:</a:t>
            </a:r>
          </a:p>
        </p:txBody>
      </p:sp>
      <p:cxnSp>
        <p:nvCxnSpPr>
          <p:cNvPr id="7" name="Straight Connector 6"/>
          <p:cNvCxnSpPr/>
          <p:nvPr/>
        </p:nvCxnSpPr>
        <p:spPr>
          <a:xfrm>
            <a:off x="2971800" y="1752600"/>
            <a:ext cx="1752600" cy="22098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2209800" y="2133600"/>
            <a:ext cx="2514600" cy="762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057400" y="2743200"/>
            <a:ext cx="2667000" cy="6858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828800" y="3124200"/>
            <a:ext cx="2819400" cy="12192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1905000" y="2590800"/>
            <a:ext cx="2819400" cy="10668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057400" y="3048000"/>
            <a:ext cx="2590800" cy="9906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2895600" y="1752600"/>
            <a:ext cx="1752600" cy="28194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12" name="Picture 2" descr="Mark, Check, Tick, Red, Correct, Symbol, Choice, Yes"/>
          <p:cNvPicPr>
            <a:picLocks noChangeAspect="1" noChangeArrowheads="1"/>
          </p:cNvPicPr>
          <p:nvPr/>
        </p:nvPicPr>
        <p:blipFill>
          <a:blip r:embed="rId3" cstate="print"/>
          <a:srcRect/>
          <a:stretch>
            <a:fillRect/>
          </a:stretch>
        </p:blipFill>
        <p:spPr bwMode="auto">
          <a:xfrm>
            <a:off x="7263554" y="4953000"/>
            <a:ext cx="1682008" cy="17526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889" y="245019"/>
            <a:ext cx="7886700" cy="617130"/>
          </a:xfrm>
        </p:spPr>
        <p:txBody>
          <a:bodyPr/>
          <a:lstStyle/>
          <a:p>
            <a:pPr marL="0" indent="0">
              <a:buNone/>
            </a:pPr>
            <a:endParaRPr lang="en-GB" dirty="0"/>
          </a:p>
          <a:p>
            <a:pPr marL="0" indent="0">
              <a:buNone/>
            </a:pPr>
            <a:endParaRPr lang="en-GB" dirty="0"/>
          </a:p>
        </p:txBody>
      </p:sp>
      <p:sp>
        <p:nvSpPr>
          <p:cNvPr id="4" name="TextBox 3"/>
          <p:cNvSpPr txBox="1"/>
          <p:nvPr/>
        </p:nvSpPr>
        <p:spPr>
          <a:xfrm>
            <a:off x="156754" y="245019"/>
            <a:ext cx="8804366" cy="523220"/>
          </a:xfrm>
          <a:prstGeom prst="rect">
            <a:avLst/>
          </a:prstGeom>
          <a:noFill/>
        </p:spPr>
        <p:txBody>
          <a:bodyPr wrap="square" rtlCol="0">
            <a:spAutoFit/>
          </a:bodyPr>
          <a:lstStyle/>
          <a:p>
            <a:r>
              <a:rPr lang="en-GB" sz="2800" b="1" dirty="0">
                <a:solidFill>
                  <a:srgbClr val="0070C0"/>
                </a:solidFill>
                <a:latin typeface="Comic Sans MS" panose="030F0702030302020204" pitchFamily="66" charset="0"/>
              </a:rPr>
              <a:t>Task: </a:t>
            </a:r>
            <a:r>
              <a:rPr lang="en-GB" sz="2800" dirty="0">
                <a:latin typeface="Comic Sans MS" panose="030F0702030302020204" pitchFamily="66" charset="0"/>
              </a:rPr>
              <a:t>1. Draw the following table into your books:</a:t>
            </a:r>
          </a:p>
        </p:txBody>
      </p:sp>
      <p:graphicFrame>
        <p:nvGraphicFramePr>
          <p:cNvPr id="5" name="Table 4"/>
          <p:cNvGraphicFramePr>
            <a:graphicFrameLocks noGrp="1"/>
          </p:cNvGraphicFramePr>
          <p:nvPr/>
        </p:nvGraphicFramePr>
        <p:xfrm>
          <a:off x="228600" y="914401"/>
          <a:ext cx="8567602" cy="3749039"/>
        </p:xfrm>
        <a:graphic>
          <a:graphicData uri="http://schemas.openxmlformats.org/drawingml/2006/table">
            <a:tbl>
              <a:tblPr firstRow="1" bandRow="1">
                <a:tableStyleId>{5C22544A-7EE6-4342-B048-85BDC9FD1C3A}</a:tableStyleId>
              </a:tblPr>
              <a:tblGrid>
                <a:gridCol w="2547007">
                  <a:extLst>
                    <a:ext uri="{9D8B030D-6E8A-4147-A177-3AD203B41FA5}">
                      <a16:colId xmlns:a16="http://schemas.microsoft.com/office/drawing/2014/main" val="3888824603"/>
                    </a:ext>
                  </a:extLst>
                </a:gridCol>
                <a:gridCol w="6020595">
                  <a:extLst>
                    <a:ext uri="{9D8B030D-6E8A-4147-A177-3AD203B41FA5}">
                      <a16:colId xmlns:a16="http://schemas.microsoft.com/office/drawing/2014/main" val="1615585267"/>
                    </a:ext>
                  </a:extLst>
                </a:gridCol>
              </a:tblGrid>
              <a:tr h="613561">
                <a:tc>
                  <a:txBody>
                    <a:bodyPr/>
                    <a:lstStyle/>
                    <a:p>
                      <a:r>
                        <a:rPr lang="en-GB" sz="2400" dirty="0"/>
                        <a:t>Endocrine gland</a:t>
                      </a:r>
                    </a:p>
                  </a:txBody>
                  <a:tcPr/>
                </a:tc>
                <a:tc>
                  <a:txBody>
                    <a:bodyPr/>
                    <a:lstStyle/>
                    <a:p>
                      <a:r>
                        <a:rPr lang="en-GB" sz="2400" dirty="0"/>
                        <a:t>Role</a:t>
                      </a:r>
                      <a:r>
                        <a:rPr lang="en-GB" sz="2400" baseline="0" dirty="0"/>
                        <a:t> of hormones</a:t>
                      </a:r>
                      <a:endParaRPr lang="en-GB" sz="2400" dirty="0"/>
                    </a:p>
                  </a:txBody>
                  <a:tcPr/>
                </a:tc>
                <a:extLst>
                  <a:ext uri="{0D108BD9-81ED-4DB2-BD59-A6C34878D82A}">
                    <a16:rowId xmlns:a16="http://schemas.microsoft.com/office/drawing/2014/main" val="1370220646"/>
                  </a:ext>
                </a:extLst>
              </a:tr>
              <a:tr h="849478">
                <a:tc>
                  <a:txBody>
                    <a:bodyPr/>
                    <a:lstStyle/>
                    <a:p>
                      <a:r>
                        <a:rPr lang="en-GB" sz="2400" dirty="0">
                          <a:latin typeface="Comic Sans MS" panose="030F0702030302020204" pitchFamily="66" charset="0"/>
                        </a:rPr>
                        <a:t>Pituitary</a:t>
                      </a:r>
                    </a:p>
                  </a:txBody>
                  <a:tcPr/>
                </a:tc>
                <a:tc>
                  <a:txBody>
                    <a:bodyPr/>
                    <a:lstStyle/>
                    <a:p>
                      <a:endParaRPr lang="en-GB" sz="1400" dirty="0"/>
                    </a:p>
                  </a:txBody>
                  <a:tcPr/>
                </a:tc>
                <a:extLst>
                  <a:ext uri="{0D108BD9-81ED-4DB2-BD59-A6C34878D82A}">
                    <a16:rowId xmlns:a16="http://schemas.microsoft.com/office/drawing/2014/main" val="2608073881"/>
                  </a:ext>
                </a:extLst>
              </a:tr>
              <a:tr h="438912">
                <a:tc>
                  <a:txBody>
                    <a:bodyPr/>
                    <a:lstStyle/>
                    <a:p>
                      <a:r>
                        <a:rPr lang="en-GB" sz="2400" dirty="0">
                          <a:latin typeface="Comic Sans MS" panose="030F0702030302020204" pitchFamily="66" charset="0"/>
                        </a:rPr>
                        <a:t>Thyroid</a:t>
                      </a:r>
                    </a:p>
                  </a:txBody>
                  <a:tcPr/>
                </a:tc>
                <a:tc>
                  <a:txBody>
                    <a:bodyPr/>
                    <a:lstStyle/>
                    <a:p>
                      <a:endParaRPr lang="en-GB" sz="1400"/>
                    </a:p>
                  </a:txBody>
                  <a:tcPr/>
                </a:tc>
                <a:extLst>
                  <a:ext uri="{0D108BD9-81ED-4DB2-BD59-A6C34878D82A}">
                    <a16:rowId xmlns:a16="http://schemas.microsoft.com/office/drawing/2014/main" val="1426368020"/>
                  </a:ext>
                </a:extLst>
              </a:tr>
              <a:tr h="438912">
                <a:tc>
                  <a:txBody>
                    <a:bodyPr/>
                    <a:lstStyle/>
                    <a:p>
                      <a:r>
                        <a:rPr lang="en-GB" sz="2400" dirty="0">
                          <a:latin typeface="Comic Sans MS" panose="030F0702030302020204" pitchFamily="66" charset="0"/>
                        </a:rPr>
                        <a:t>Pancreas</a:t>
                      </a:r>
                    </a:p>
                  </a:txBody>
                  <a:tcPr/>
                </a:tc>
                <a:tc>
                  <a:txBody>
                    <a:bodyPr/>
                    <a:lstStyle/>
                    <a:p>
                      <a:endParaRPr lang="en-GB" sz="1400"/>
                    </a:p>
                  </a:txBody>
                  <a:tcPr/>
                </a:tc>
                <a:extLst>
                  <a:ext uri="{0D108BD9-81ED-4DB2-BD59-A6C34878D82A}">
                    <a16:rowId xmlns:a16="http://schemas.microsoft.com/office/drawing/2014/main" val="43577176"/>
                  </a:ext>
                </a:extLst>
              </a:tr>
              <a:tr h="438912">
                <a:tc>
                  <a:txBody>
                    <a:bodyPr/>
                    <a:lstStyle/>
                    <a:p>
                      <a:r>
                        <a:rPr lang="en-GB" sz="2400" dirty="0">
                          <a:latin typeface="Comic Sans MS" panose="030F0702030302020204" pitchFamily="66" charset="0"/>
                        </a:rPr>
                        <a:t>Adrenal</a:t>
                      </a:r>
                    </a:p>
                  </a:txBody>
                  <a:tcPr/>
                </a:tc>
                <a:tc>
                  <a:txBody>
                    <a:bodyPr/>
                    <a:lstStyle/>
                    <a:p>
                      <a:endParaRPr lang="en-GB" sz="1400"/>
                    </a:p>
                  </a:txBody>
                  <a:tcPr/>
                </a:tc>
                <a:extLst>
                  <a:ext uri="{0D108BD9-81ED-4DB2-BD59-A6C34878D82A}">
                    <a16:rowId xmlns:a16="http://schemas.microsoft.com/office/drawing/2014/main" val="1650941400"/>
                  </a:ext>
                </a:extLst>
              </a:tr>
              <a:tr h="438912">
                <a:tc>
                  <a:txBody>
                    <a:bodyPr/>
                    <a:lstStyle/>
                    <a:p>
                      <a:r>
                        <a:rPr lang="en-GB" sz="2400" dirty="0">
                          <a:latin typeface="Comic Sans MS" panose="030F0702030302020204" pitchFamily="66" charset="0"/>
                        </a:rPr>
                        <a:t>Ovaries</a:t>
                      </a:r>
                    </a:p>
                  </a:txBody>
                  <a:tcPr/>
                </a:tc>
                <a:tc>
                  <a:txBody>
                    <a:bodyPr/>
                    <a:lstStyle/>
                    <a:p>
                      <a:endParaRPr lang="en-GB" sz="1400" dirty="0"/>
                    </a:p>
                  </a:txBody>
                  <a:tcPr/>
                </a:tc>
                <a:extLst>
                  <a:ext uri="{0D108BD9-81ED-4DB2-BD59-A6C34878D82A}">
                    <a16:rowId xmlns:a16="http://schemas.microsoft.com/office/drawing/2014/main" val="354230973"/>
                  </a:ext>
                </a:extLst>
              </a:tr>
              <a:tr h="438912">
                <a:tc>
                  <a:txBody>
                    <a:bodyPr/>
                    <a:lstStyle/>
                    <a:p>
                      <a:r>
                        <a:rPr lang="en-GB" sz="2400" dirty="0">
                          <a:latin typeface="Comic Sans MS" panose="030F0702030302020204" pitchFamily="66" charset="0"/>
                        </a:rPr>
                        <a:t>Testes</a:t>
                      </a:r>
                    </a:p>
                  </a:txBody>
                  <a:tcPr/>
                </a:tc>
                <a:tc>
                  <a:txBody>
                    <a:bodyPr/>
                    <a:lstStyle/>
                    <a:p>
                      <a:endParaRPr lang="en-GB" sz="1400" dirty="0"/>
                    </a:p>
                  </a:txBody>
                  <a:tcPr/>
                </a:tc>
                <a:extLst>
                  <a:ext uri="{0D108BD9-81ED-4DB2-BD59-A6C34878D82A}">
                    <a16:rowId xmlns:a16="http://schemas.microsoft.com/office/drawing/2014/main" val="3209955492"/>
                  </a:ext>
                </a:extLst>
              </a:tr>
            </a:tbl>
          </a:graphicData>
        </a:graphic>
      </p:graphicFrame>
      <p:sp>
        <p:nvSpPr>
          <p:cNvPr id="6" name="TextBox 5"/>
          <p:cNvSpPr txBox="1"/>
          <p:nvPr/>
        </p:nvSpPr>
        <p:spPr>
          <a:xfrm>
            <a:off x="228600" y="4800600"/>
            <a:ext cx="8686800" cy="1938992"/>
          </a:xfrm>
          <a:prstGeom prst="rect">
            <a:avLst/>
          </a:prstGeom>
          <a:noFill/>
        </p:spPr>
        <p:txBody>
          <a:bodyPr wrap="square" rtlCol="0">
            <a:spAutoFit/>
          </a:bodyPr>
          <a:lstStyle/>
          <a:p>
            <a:r>
              <a:rPr lang="en-GB" sz="2400" dirty="0">
                <a:latin typeface="Comic Sans MS" pitchFamily="66" charset="0"/>
              </a:rPr>
              <a:t>2. In groups you will be given a set of cards which contains information about the role of each of the hormones released by the glands listed above. You need to discuss which card matches with each gland and copy the correct information into your table.</a:t>
            </a:r>
          </a:p>
        </p:txBody>
      </p:sp>
    </p:spTree>
    <p:extLst>
      <p:ext uri="{BB962C8B-B14F-4D97-AF65-F5344CB8AC3E}">
        <p14:creationId xmlns:p14="http://schemas.microsoft.com/office/powerpoint/2010/main" val="18147045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791</Words>
  <Application>Microsoft Office PowerPoint</Application>
  <PresentationFormat>On-screen Show (4:3)</PresentationFormat>
  <Paragraphs>141</Paragraphs>
  <Slides>16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Comic Sans MS</vt:lpstr>
      <vt:lpstr>Office Theme</vt:lpstr>
      <vt:lpstr>80/20 – THINK! What do you NEED to cover with your set</vt:lpstr>
      <vt:lpstr>The endocrine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80/20 – THINK! What do you NEED to cover with your set</dc:title>
  <dc:creator>Matt Holden</dc:creator>
  <cp:lastModifiedBy>Amie Holden</cp:lastModifiedBy>
  <cp:revision>3</cp:revision>
  <dcterms:created xsi:type="dcterms:W3CDTF">2020-05-04T10:11:39Z</dcterms:created>
  <dcterms:modified xsi:type="dcterms:W3CDTF">2020-09-21T07:51:14Z</dcterms:modified>
</cp:coreProperties>
</file>