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81" r:id="rId3"/>
    <p:sldId id="268" r:id="rId4"/>
    <p:sldId id="282" r:id="rId5"/>
    <p:sldId id="269" r:id="rId6"/>
    <p:sldId id="270" r:id="rId7"/>
    <p:sldId id="271" r:id="rId8"/>
    <p:sldId id="280" r:id="rId9"/>
    <p:sldId id="259" r:id="rId10"/>
    <p:sldId id="283" r:id="rId11"/>
    <p:sldId id="274" r:id="rId12"/>
    <p:sldId id="273" r:id="rId13"/>
    <p:sldId id="261" r:id="rId14"/>
    <p:sldId id="276" r:id="rId15"/>
    <p:sldId id="262" r:id="rId16"/>
    <p:sldId id="272" r:id="rId17"/>
    <p:sldId id="26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-17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/>
            <a:t>Created a 40 minute timed response to topic assessment question.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phldr="1"/>
      <dgm:spPr/>
      <dgm:t>
        <a:bodyPr/>
        <a:lstStyle/>
        <a:p>
          <a:endParaRPr lang="en-US" dirty="0"/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/>
            <a:t>Create a piece of satire using your creative writing skills.</a:t>
          </a:r>
          <a:endParaRPr lang="en-US" dirty="0"/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phldr="1"/>
      <dgm:spPr/>
      <dgm:t>
        <a:bodyPr/>
        <a:lstStyle/>
        <a:p>
          <a:endParaRPr lang="en-US" dirty="0"/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Apply the knowledge leant over the topic to a creative piece of satire.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FC0B819-6ED3-40D3-AAF4-9AF3FC4A1D7C}" type="presOf" srcId="{F1F12898-0B5C-4FD2-98FF-93072E5B6F53}" destId="{8E560D77-881C-48D9-A944-AFEF62A0C9A3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80EFA260-C7B6-4AA1-840E-D95A11E27D6D}" type="presOf" srcId="{9D270672-A924-4484-98F1-026109417396}" destId="{FC354D39-0B1C-4C9C-815B-BDD1B5746EDD}" srcOrd="0" destOrd="0" presId="urn:microsoft.com/office/officeart/2005/8/layout/StepDownProcess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3D6A779D-53D1-4576-BE52-21F81685C426}" type="presOf" srcId="{878BC6BE-3918-47A7-8113-C40F0AB83A04}" destId="{698908F5-3661-4634-AA51-972239BC2BDF}" srcOrd="0" destOrd="0" presId="urn:microsoft.com/office/officeart/2005/8/layout/StepDownProcess"/>
    <dgm:cxn modelId="{8D076BB5-764C-4C36-B05F-0278E511FA6E}" type="presOf" srcId="{C87E7549-25F8-469B-9BAB-916097323D17}" destId="{A1397636-07B2-45DD-862D-1729CB8ECB22}" srcOrd="0" destOrd="0" presId="urn:microsoft.com/office/officeart/2005/8/layout/StepDownProcess"/>
    <dgm:cxn modelId="{D890C3BB-176B-4154-8CC3-7F49C8558C63}" type="presOf" srcId="{22517444-2D09-47E7-A055-E000D4AA66C4}" destId="{75ADDAB6-EDD0-4D47-92F7-73ABB7ECBDE5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575BF2EF-1AE4-437F-9F4B-99AA83333D4F}" type="presOf" srcId="{A874258E-0180-4C4D-B3B6-E8B606BE48CE}" destId="{064F6A4E-6649-41FE-9F7E-0FD591E20CEC}" srcOrd="0" destOrd="0" presId="urn:microsoft.com/office/officeart/2005/8/layout/StepDownProcess"/>
    <dgm:cxn modelId="{BFBDF76A-58BF-454E-8644-334ED29E156E}" type="presParOf" srcId="{8E560D77-881C-48D9-A944-AFEF62A0C9A3}" destId="{CB6E480D-8366-46C7-900A-894EEBA8D426}" srcOrd="0" destOrd="0" presId="urn:microsoft.com/office/officeart/2005/8/layout/StepDownProcess"/>
    <dgm:cxn modelId="{E1ADFBC2-4057-40EF-805B-913E232D0F94}" type="presParOf" srcId="{CB6E480D-8366-46C7-900A-894EEBA8D426}" destId="{0E04D851-F15F-4343-A7E3-BCACA13F098E}" srcOrd="0" destOrd="0" presId="urn:microsoft.com/office/officeart/2005/8/layout/StepDownProcess"/>
    <dgm:cxn modelId="{B1D057BA-731B-4D4F-993F-27F89E07CC32}" type="presParOf" srcId="{CB6E480D-8366-46C7-900A-894EEBA8D426}" destId="{064F6A4E-6649-41FE-9F7E-0FD591E20CEC}" srcOrd="1" destOrd="0" presId="urn:microsoft.com/office/officeart/2005/8/layout/StepDownProcess"/>
    <dgm:cxn modelId="{C22D01E0-06A5-4508-8266-248BBA590856}" type="presParOf" srcId="{CB6E480D-8366-46C7-900A-894EEBA8D426}" destId="{FC354D39-0B1C-4C9C-815B-BDD1B5746EDD}" srcOrd="2" destOrd="0" presId="urn:microsoft.com/office/officeart/2005/8/layout/StepDownProcess"/>
    <dgm:cxn modelId="{A30B0BB8-8665-4DDE-B4C9-D94E7327F760}" type="presParOf" srcId="{8E560D77-881C-48D9-A944-AFEF62A0C9A3}" destId="{C4D3C406-86E7-44BC-BE20-165A5F4935B6}" srcOrd="1" destOrd="0" presId="urn:microsoft.com/office/officeart/2005/8/layout/StepDownProcess"/>
    <dgm:cxn modelId="{6100FAF6-EBC2-4FE7-8358-5186322C8FB8}" type="presParOf" srcId="{8E560D77-881C-48D9-A944-AFEF62A0C9A3}" destId="{535545DE-5AEF-45FF-8459-FBF0897EEAAD}" srcOrd="2" destOrd="0" presId="urn:microsoft.com/office/officeart/2005/8/layout/StepDownProcess"/>
    <dgm:cxn modelId="{9DF13F52-0184-4BDB-B4FC-C1FC94DDB5C1}" type="presParOf" srcId="{535545DE-5AEF-45FF-8459-FBF0897EEAAD}" destId="{D068FED9-96D5-4E7C-B483-072463F4641C}" srcOrd="0" destOrd="0" presId="urn:microsoft.com/office/officeart/2005/8/layout/StepDownProcess"/>
    <dgm:cxn modelId="{836B6C9D-32C6-4714-85D6-6C58036C7252}" type="presParOf" srcId="{535545DE-5AEF-45FF-8459-FBF0897EEAAD}" destId="{75ADDAB6-EDD0-4D47-92F7-73ABB7ECBDE5}" srcOrd="1" destOrd="0" presId="urn:microsoft.com/office/officeart/2005/8/layout/StepDownProcess"/>
    <dgm:cxn modelId="{E23F2206-FFB6-46B1-B9C4-FF0AE1C04EDE}" type="presParOf" srcId="{535545DE-5AEF-45FF-8459-FBF0897EEAAD}" destId="{A1397636-07B2-45DD-862D-1729CB8ECB22}" srcOrd="2" destOrd="0" presId="urn:microsoft.com/office/officeart/2005/8/layout/StepDownProcess"/>
    <dgm:cxn modelId="{C6559D1D-065D-4CA8-8D78-33D5C3FF0028}" type="presParOf" srcId="{8E560D77-881C-48D9-A944-AFEF62A0C9A3}" destId="{4E43E776-3E48-49E9-BF5C-79389676F3E5}" srcOrd="3" destOrd="0" presId="urn:microsoft.com/office/officeart/2005/8/layout/StepDownProcess"/>
    <dgm:cxn modelId="{C1B54055-7735-4EEA-80BB-C77BFF626B7B}" type="presParOf" srcId="{8E560D77-881C-48D9-A944-AFEF62A0C9A3}" destId="{CB5C0B21-74CD-4125-813D-855B13126507}" srcOrd="4" destOrd="0" presId="urn:microsoft.com/office/officeart/2005/8/layout/StepDownProcess"/>
    <dgm:cxn modelId="{AEFEA9AF-48D6-4157-8AC2-AB79F4345F07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2485801" y="976106"/>
          <a:ext cx="863281" cy="982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2257084" y="19141"/>
          <a:ext cx="1453258" cy="1017233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Created a 40 minute timed response to topic assessment question.</a:t>
          </a:r>
        </a:p>
      </dsp:txBody>
      <dsp:txXfrm>
        <a:off x="2306750" y="68807"/>
        <a:ext cx="1353926" cy="917901"/>
      </dsp:txXfrm>
    </dsp:sp>
    <dsp:sp modelId="{FC354D39-0B1C-4C9C-815B-BDD1B5746EDD}">
      <dsp:nvSpPr>
        <dsp:cNvPr id="0" name=""/>
        <dsp:cNvSpPr/>
      </dsp:nvSpPr>
      <dsp:spPr>
        <a:xfrm>
          <a:off x="3710342" y="116157"/>
          <a:ext cx="1056961" cy="822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3710342" y="116157"/>
        <a:ext cx="1056961" cy="822173"/>
      </dsp:txXfrm>
    </dsp:sp>
    <dsp:sp modelId="{D068FED9-96D5-4E7C-B483-072463F4641C}">
      <dsp:nvSpPr>
        <dsp:cNvPr id="0" name=""/>
        <dsp:cNvSpPr/>
      </dsp:nvSpPr>
      <dsp:spPr>
        <a:xfrm rot="5400000">
          <a:off x="3690707" y="2118795"/>
          <a:ext cx="863281" cy="982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3461989" y="1161830"/>
          <a:ext cx="1453258" cy="1017233"/>
        </a:xfrm>
        <a:prstGeom prst="roundRect">
          <a:avLst>
            <a:gd name="adj" fmla="val 166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Create a piece of satire using your creative writing skills.</a:t>
          </a:r>
          <a:endParaRPr lang="en-US" sz="1100" kern="1200" dirty="0"/>
        </a:p>
      </dsp:txBody>
      <dsp:txXfrm>
        <a:off x="3511655" y="1211496"/>
        <a:ext cx="1353926" cy="917901"/>
      </dsp:txXfrm>
    </dsp:sp>
    <dsp:sp modelId="{A1397636-07B2-45DD-862D-1729CB8ECB22}">
      <dsp:nvSpPr>
        <dsp:cNvPr id="0" name=""/>
        <dsp:cNvSpPr/>
      </dsp:nvSpPr>
      <dsp:spPr>
        <a:xfrm>
          <a:off x="4915248" y="1258846"/>
          <a:ext cx="1056961" cy="822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4915248" y="1258846"/>
        <a:ext cx="1056961" cy="822173"/>
      </dsp:txXfrm>
    </dsp:sp>
    <dsp:sp modelId="{698908F5-3661-4634-AA51-972239BC2BDF}">
      <dsp:nvSpPr>
        <dsp:cNvPr id="0" name=""/>
        <dsp:cNvSpPr/>
      </dsp:nvSpPr>
      <dsp:spPr>
        <a:xfrm>
          <a:off x="4666895" y="2304519"/>
          <a:ext cx="1453258" cy="1017233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Apply the knowledge leant over the topic to a creative piece of satire.</a:t>
          </a:r>
        </a:p>
      </dsp:txBody>
      <dsp:txXfrm>
        <a:off x="4716561" y="2354185"/>
        <a:ext cx="1353926" cy="917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AB37-E58B-4459-BB5C-36E1BF656F3E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3CCA-DF5C-4BC2-93F9-4649813EF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9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0A38-781F-414F-BD2C-FA8AAE0795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9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2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4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2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17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2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0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1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9FCD-C4B6-414E-920A-EEE4B3C6F2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D5BE7-F0DE-495B-BA31-5E0014BA6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222464" y="1062208"/>
            <a:ext cx="6858000" cy="899105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defTabSz="685800">
              <a:defRPr/>
            </a:pPr>
            <a:r>
              <a:rPr lang="en-GB" sz="2700" dirty="0">
                <a:solidFill>
                  <a:sysClr val="windowText" lastClr="000000"/>
                </a:solidFill>
              </a:rPr>
              <a:t>Year 9: Travel Writing -</a:t>
            </a:r>
          </a:p>
          <a:p>
            <a:pPr defTabSz="685800">
              <a:defRPr/>
            </a:pPr>
            <a:r>
              <a:rPr lang="en-GB" sz="2700" dirty="0">
                <a:solidFill>
                  <a:sysClr val="windowText" lastClr="000000"/>
                </a:solidFill>
              </a:rPr>
              <a:t>From Bryson to Swift</a:t>
            </a:r>
            <a:endParaRPr lang="en-US" sz="4500" dirty="0">
              <a:solidFill>
                <a:sysClr val="windowText" lastClr="000000"/>
              </a:solidFill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C1606B5-359E-44EA-8429-2D0A5A0A551B}"/>
              </a:ext>
            </a:extLst>
          </p:cNvPr>
          <p:cNvSpPr txBox="1">
            <a:spLocks/>
          </p:cNvSpPr>
          <p:nvPr/>
        </p:nvSpPr>
        <p:spPr>
          <a:xfrm>
            <a:off x="1299755" y="2109843"/>
            <a:ext cx="6858000" cy="2324805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en-GB" sz="2625" b="1" dirty="0">
                <a:solidFill>
                  <a:sysClr val="windowText" lastClr="000000"/>
                </a:solidFill>
              </a:rPr>
              <a:t>Lesson Title: Assessment Write Up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25" b="1" dirty="0">
                <a:solidFill>
                  <a:sysClr val="windowText" lastClr="000000"/>
                </a:solidFill>
              </a:rPr>
              <a:t>Lesson Focus: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 and craft language within individual paragraphs, and structure ideas between them to achieve particular effects</a:t>
            </a:r>
          </a:p>
          <a:p>
            <a:pPr defTabSz="685800">
              <a:spcBef>
                <a:spcPts val="750"/>
              </a:spcBef>
              <a:defRPr/>
            </a:pPr>
            <a:r>
              <a:rPr lang="en-GB" sz="1800" b="1" dirty="0">
                <a:solidFill>
                  <a:sysClr val="windowText" lastClr="000000"/>
                </a:solidFill>
              </a:rPr>
              <a:t>Progress indicators:</a:t>
            </a:r>
          </a:p>
        </p:txBody>
      </p:sp>
    </p:spTree>
    <p:extLst>
      <p:ext uri="{BB962C8B-B14F-4D97-AF65-F5344CB8AC3E}">
        <p14:creationId xmlns:p14="http://schemas.microsoft.com/office/powerpoint/2010/main" val="262435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1296144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Answers (They are colour coded)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396044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>
                <a:solidFill>
                  <a:srgbClr val="7030A0"/>
                </a:solidFill>
              </a:rPr>
              <a:t>Verbal Irony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accent1"/>
                </a:solidFill>
              </a:rPr>
              <a:t>Pun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Situational Irony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Oxymoron</a:t>
            </a:r>
          </a:p>
          <a:p>
            <a:pPr algn="l"/>
            <a:endParaRPr lang="en-GB" b="1" dirty="0">
              <a:solidFill>
                <a:srgbClr val="FF0000"/>
              </a:solidFill>
            </a:endParaRPr>
          </a:p>
          <a:p>
            <a:pPr algn="l"/>
            <a:r>
              <a:rPr lang="en-GB" b="1" dirty="0">
                <a:solidFill>
                  <a:srgbClr val="FF0000"/>
                </a:solidFill>
              </a:rPr>
              <a:t>Hyperbole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283968" y="1916832"/>
            <a:ext cx="436562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00B050"/>
                </a:solidFill>
              </a:rPr>
              <a:t>A fireman accidentally starts a fire that burns down his own house.</a:t>
            </a:r>
          </a:p>
          <a:p>
            <a:pPr algn="l"/>
            <a:endParaRPr lang="en-GB" sz="2000" b="1" dirty="0">
              <a:solidFill>
                <a:srgbClr val="FF0000"/>
              </a:solidFill>
            </a:endParaRPr>
          </a:p>
          <a:p>
            <a:pPr algn="l"/>
            <a:r>
              <a:rPr lang="en-GB" sz="2000" b="1" dirty="0">
                <a:solidFill>
                  <a:srgbClr val="FF0000"/>
                </a:solidFill>
              </a:rPr>
              <a:t>I have a million things to do today.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Hot ice, beautiful sadness, short giant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accent1"/>
                </a:solidFill>
              </a:rPr>
              <a:t>Your joke is so </a:t>
            </a:r>
            <a:r>
              <a:rPr lang="en-GB" sz="2000" b="1" dirty="0" err="1">
                <a:solidFill>
                  <a:schemeClr val="accent1"/>
                </a:solidFill>
              </a:rPr>
              <a:t>tearable</a:t>
            </a:r>
            <a:r>
              <a:rPr lang="en-GB" sz="2000" b="1" dirty="0">
                <a:solidFill>
                  <a:schemeClr val="accent1"/>
                </a:solidFill>
              </a:rPr>
              <a:t>, it’s making me cry!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rgbClr val="7030A0"/>
                </a:solidFill>
              </a:rPr>
              <a:t>I’m so glad I’ve got a spot for picture day; my photos are going to look so great.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4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Your Satire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3975365"/>
          </a:xfrm>
        </p:spPr>
        <p:txBody>
          <a:bodyPr>
            <a:normAutofit lnSpcReduction="10000"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Who or what will the satire be about?</a:t>
            </a:r>
          </a:p>
          <a:p>
            <a:endParaRPr lang="en-GB" sz="4000" b="1" dirty="0">
              <a:solidFill>
                <a:schemeClr val="tx1"/>
              </a:solidFill>
            </a:endParaRPr>
          </a:p>
          <a:p>
            <a:r>
              <a:rPr lang="en-GB" sz="4000" b="1" dirty="0">
                <a:solidFill>
                  <a:srgbClr val="003300"/>
                </a:solidFill>
              </a:rPr>
              <a:t>What will the main message be?</a:t>
            </a:r>
          </a:p>
          <a:p>
            <a:endParaRPr lang="en-GB" sz="4000" b="1" dirty="0">
              <a:solidFill>
                <a:srgbClr val="003300"/>
              </a:solidFill>
            </a:endParaRPr>
          </a:p>
          <a:p>
            <a:r>
              <a:rPr lang="en-GB" sz="4000" b="1" dirty="0">
                <a:solidFill>
                  <a:schemeClr val="tx1"/>
                </a:solidFill>
              </a:rPr>
              <a:t>Will the humour of the piece make the text more effective?</a:t>
            </a:r>
          </a:p>
          <a:p>
            <a:endParaRPr lang="en-GB" sz="4800" b="1" u="sng" dirty="0">
              <a:solidFill>
                <a:schemeClr val="tx1"/>
              </a:solidFill>
            </a:endParaRPr>
          </a:p>
          <a:p>
            <a:endParaRPr lang="en-GB" sz="4800" b="1" dirty="0">
              <a:solidFill>
                <a:srgbClr val="003300"/>
              </a:solidFill>
            </a:endParaRPr>
          </a:p>
          <a:p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4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Topic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3975365"/>
          </a:xfrm>
        </p:spPr>
        <p:txBody>
          <a:bodyPr>
            <a:normAutofit fontScale="47500" lnSpcReduction="20000"/>
          </a:bodyPr>
          <a:lstStyle/>
          <a:p>
            <a:r>
              <a:rPr lang="en-GB" sz="4800" b="1" dirty="0">
                <a:solidFill>
                  <a:srgbClr val="FF0000"/>
                </a:solidFill>
              </a:rPr>
              <a:t>You could choose to write your satire about any topic which interests you, but you must have knowledge of the issue in order to write an effective satire!</a:t>
            </a:r>
          </a:p>
          <a:p>
            <a:endParaRPr lang="en-GB" sz="4800" b="1" dirty="0">
              <a:solidFill>
                <a:srgbClr val="7030A0"/>
              </a:solidFill>
            </a:endParaRPr>
          </a:p>
          <a:p>
            <a:r>
              <a:rPr lang="en-GB" sz="4800" b="1" dirty="0">
                <a:solidFill>
                  <a:srgbClr val="7030A0"/>
                </a:solidFill>
              </a:rPr>
              <a:t>Generate some topic ideas first and then choose your favourite one!… </a:t>
            </a:r>
          </a:p>
          <a:p>
            <a:endParaRPr lang="en-GB" sz="4800" b="1" dirty="0">
              <a:solidFill>
                <a:srgbClr val="7030A0"/>
              </a:solidFill>
            </a:endParaRPr>
          </a:p>
          <a:p>
            <a:r>
              <a:rPr lang="en-GB" sz="4800" b="1" dirty="0">
                <a:solidFill>
                  <a:srgbClr val="7030A0"/>
                </a:solidFill>
              </a:rPr>
              <a:t>Possible ideas:</a:t>
            </a:r>
          </a:p>
          <a:p>
            <a:endParaRPr lang="en-GB" sz="4800" b="1" dirty="0">
              <a:solidFill>
                <a:srgbClr val="003300"/>
              </a:solidFill>
            </a:endParaRPr>
          </a:p>
          <a:p>
            <a:r>
              <a:rPr lang="en-GB" sz="4800" b="1" u="sng" dirty="0">
                <a:solidFill>
                  <a:schemeClr val="tx1"/>
                </a:solidFill>
              </a:rPr>
              <a:t>Example: Unpredictable British weather, unappetizing canteen/cafeteria food, etc.</a:t>
            </a:r>
          </a:p>
          <a:p>
            <a:endParaRPr lang="en-GB" sz="4800" b="1" dirty="0">
              <a:solidFill>
                <a:srgbClr val="003300"/>
              </a:solidFill>
            </a:endParaRPr>
          </a:p>
          <a:p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6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208912" cy="3975365"/>
          </a:xfrm>
        </p:spPr>
        <p:txBody>
          <a:bodyPr>
            <a:normAutofit fontScale="92500" lnSpcReduction="10000"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You should be aiming to write two to three paragraphs, so plan out in advance what kinds of things you are going to write about in each paragraph.</a:t>
            </a:r>
          </a:p>
          <a:p>
            <a:endParaRPr lang="en-GB" sz="4000" b="1" dirty="0">
              <a:solidFill>
                <a:schemeClr val="tx1"/>
              </a:solidFill>
            </a:endParaRPr>
          </a:p>
          <a:p>
            <a:r>
              <a:rPr lang="en-GB" sz="4000" b="1" dirty="0">
                <a:solidFill>
                  <a:srgbClr val="003300"/>
                </a:solidFill>
              </a:rPr>
              <a:t>Create a spider diagram for each paragraph in your workbook!</a:t>
            </a:r>
          </a:p>
          <a:p>
            <a:pPr marL="571500" indent="-571500" algn="l">
              <a:buFontTx/>
              <a:buChar char="-"/>
            </a:pPr>
            <a:endParaRPr lang="en-GB" sz="4000" b="1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3353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96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900" b="1" dirty="0"/>
              <a:t>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320480"/>
          </a:xfrm>
        </p:spPr>
        <p:txBody>
          <a:bodyPr>
            <a:noAutofit/>
          </a:bodyPr>
          <a:lstStyle/>
          <a:p>
            <a:r>
              <a:rPr lang="en-GB" sz="2600" b="1" dirty="0">
                <a:solidFill>
                  <a:schemeClr val="tx1"/>
                </a:solidFill>
              </a:rPr>
              <a:t>You may wish to structure your paragraphs one of two ways: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Paragraph 1: Introduce your topic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Paragraph 2: Discuss the problems with it (using satire)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Paragraph 3: Propose a solution (also using satire)</a:t>
            </a:r>
          </a:p>
          <a:p>
            <a:r>
              <a:rPr lang="en-GB" sz="26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Paragraph 1: Introduce one </a:t>
            </a:r>
            <a:r>
              <a:rPr lang="en-GB" sz="2600" b="1" u="sng" dirty="0">
                <a:solidFill>
                  <a:srgbClr val="003300"/>
                </a:solidFill>
              </a:rPr>
              <a:t>aspect</a:t>
            </a:r>
            <a:r>
              <a:rPr lang="en-GB" sz="2600" b="1" dirty="0">
                <a:solidFill>
                  <a:srgbClr val="003300"/>
                </a:solidFill>
              </a:rPr>
              <a:t> of your topic, discuss the problems and possible solution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Paragraph 2: Introduce </a:t>
            </a:r>
            <a:r>
              <a:rPr lang="en-GB" sz="2600" b="1" u="sng" dirty="0">
                <a:solidFill>
                  <a:srgbClr val="003300"/>
                </a:solidFill>
              </a:rPr>
              <a:t>another aspect</a:t>
            </a:r>
            <a:r>
              <a:rPr lang="en-GB" sz="2600" b="1" dirty="0">
                <a:solidFill>
                  <a:srgbClr val="003300"/>
                </a:solidFill>
              </a:rPr>
              <a:t> of your topic, discuss problems and possible solution</a:t>
            </a:r>
          </a:p>
          <a:p>
            <a:pPr algn="l"/>
            <a:r>
              <a:rPr lang="en-GB" sz="2600" b="1" dirty="0">
                <a:solidFill>
                  <a:srgbClr val="003300"/>
                </a:solidFill>
              </a:rPr>
              <a:t>Etc….</a:t>
            </a:r>
          </a:p>
        </p:txBody>
      </p:sp>
    </p:spTree>
    <p:extLst>
      <p:ext uri="{BB962C8B-B14F-4D97-AF65-F5344CB8AC3E}">
        <p14:creationId xmlns:p14="http://schemas.microsoft.com/office/powerpoint/2010/main" val="216991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Satirical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80056" cy="417646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Do not forget to use as many </a:t>
            </a:r>
            <a:r>
              <a:rPr lang="en-GB" sz="3600" b="1" i="1" dirty="0">
                <a:solidFill>
                  <a:schemeClr val="tx1"/>
                </a:solidFill>
              </a:rPr>
              <a:t>Satirical Devices </a:t>
            </a:r>
            <a:r>
              <a:rPr lang="en-GB" sz="3600" b="1" dirty="0">
                <a:solidFill>
                  <a:schemeClr val="tx1"/>
                </a:solidFill>
              </a:rPr>
              <a:t>as possible in your writing.</a:t>
            </a:r>
          </a:p>
          <a:p>
            <a:pPr marL="457200" indent="-457200" algn="l">
              <a:buFontTx/>
              <a:buChar char="-"/>
            </a:pPr>
            <a:r>
              <a:rPr lang="en-GB" sz="3600" b="1" dirty="0">
                <a:solidFill>
                  <a:srgbClr val="003300"/>
                </a:solidFill>
              </a:rPr>
              <a:t>Irony</a:t>
            </a:r>
          </a:p>
          <a:p>
            <a:pPr marL="457200" indent="-457200" algn="l">
              <a:buFontTx/>
              <a:buChar char="-"/>
            </a:pPr>
            <a:r>
              <a:rPr lang="en-GB" sz="3600" b="1" dirty="0">
                <a:solidFill>
                  <a:srgbClr val="003300"/>
                </a:solidFill>
              </a:rPr>
              <a:t>Hyperbole / Exaggeration</a:t>
            </a:r>
          </a:p>
          <a:p>
            <a:pPr marL="457200" indent="-457200" algn="l">
              <a:buFontTx/>
              <a:buChar char="-"/>
            </a:pPr>
            <a:r>
              <a:rPr lang="en-GB" sz="3600" b="1" dirty="0">
                <a:solidFill>
                  <a:srgbClr val="003300"/>
                </a:solidFill>
              </a:rPr>
              <a:t>Puns</a:t>
            </a:r>
          </a:p>
          <a:p>
            <a:pPr marL="457200" indent="-457200" algn="l">
              <a:buFontTx/>
              <a:buChar char="-"/>
            </a:pPr>
            <a:r>
              <a:rPr lang="en-GB" sz="3600" b="1" dirty="0">
                <a:solidFill>
                  <a:srgbClr val="003300"/>
                </a:solidFill>
              </a:rPr>
              <a:t>Sarcasm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82468"/>
            <a:ext cx="2337048" cy="294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60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80056" cy="4176464"/>
          </a:xfrm>
        </p:spPr>
        <p:txBody>
          <a:bodyPr>
            <a:normAutofit lnSpcReduction="10000"/>
          </a:bodyPr>
          <a:lstStyle/>
          <a:p>
            <a:r>
              <a:rPr lang="en-GB" sz="4400" b="1" dirty="0">
                <a:solidFill>
                  <a:schemeClr val="tx1"/>
                </a:solidFill>
              </a:rPr>
              <a:t>You can write your satire in the form of an essay, letter or article.</a:t>
            </a:r>
          </a:p>
          <a:p>
            <a:endParaRPr lang="en-GB" sz="4400" b="1" dirty="0">
              <a:solidFill>
                <a:schemeClr val="tx1"/>
              </a:solidFill>
            </a:endParaRPr>
          </a:p>
          <a:p>
            <a:r>
              <a:rPr lang="en-GB" sz="4400" b="1" dirty="0">
                <a:solidFill>
                  <a:srgbClr val="003300"/>
                </a:solidFill>
              </a:rPr>
              <a:t>Consider which form would best suit your topic before making your decision!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17232"/>
            <a:ext cx="1619672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08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900" b="1" dirty="0"/>
              <a:t>Application and 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320480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You are now going to begin writing your piece of satire! Remember, you may wish to follow one of the below structures…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Paragraph 1: Introduce your topic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Paragraph 2: Discuss the problems with it (using satire)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Paragraph 3: Propose a solution (also using satire)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Paragraph 1: Introduce one aspect of your topic, discuss the problems and possible solution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Paragraph 2: Introduce another aspect of your topic, discuss problems and possible solution</a:t>
            </a:r>
          </a:p>
          <a:p>
            <a:pPr algn="l"/>
            <a:r>
              <a:rPr lang="en-GB" sz="2400" b="1" dirty="0">
                <a:solidFill>
                  <a:srgbClr val="003300"/>
                </a:solidFill>
              </a:rPr>
              <a:t>Etc….</a:t>
            </a:r>
          </a:p>
          <a:p>
            <a:pPr algn="l"/>
            <a:endParaRPr lang="en-GB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27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Using the </a:t>
            </a:r>
            <a:r>
              <a:rPr lang="en-GB" sz="2400" b="1" dirty="0">
                <a:solidFill>
                  <a:srgbClr val="00B050"/>
                </a:solidFill>
              </a:rPr>
              <a:t>GREEN PEN</a:t>
            </a:r>
            <a:r>
              <a:rPr lang="en-GB" sz="2400" b="1" dirty="0"/>
              <a:t>, circle any mistakes regarding spelling, grammar and punctuation. Underline any sentences which don’t make sense, and give check marks          for any well formulated sentences or good ideas!</a:t>
            </a:r>
          </a:p>
          <a:p>
            <a:pPr marL="0" indent="0" algn="ctr">
              <a:buNone/>
            </a:pPr>
            <a:endParaRPr lang="en-GB" sz="24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sz="2400" b="1" i="1" dirty="0">
                <a:solidFill>
                  <a:srgbClr val="7030A0"/>
                </a:solidFill>
              </a:rPr>
              <a:t>You are also looking for: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7030A0"/>
                </a:solidFill>
              </a:rPr>
              <a:t>Have you followed the correct paragraph structure 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7030A0"/>
                </a:solidFill>
              </a:rPr>
              <a:t>Have you used evidence which is relevant (makes sense to your point)?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7030A0"/>
                </a:solidFill>
              </a:rPr>
              <a:t>Have you commented on which satirical device has been used?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7030A0"/>
                </a:solidFill>
              </a:rPr>
              <a:t>Have you explained HOW the evidence proves your point?</a:t>
            </a:r>
          </a:p>
          <a:p>
            <a:pPr>
              <a:buFontTx/>
              <a:buChar char="-"/>
            </a:pPr>
            <a:r>
              <a:rPr lang="en-GB" sz="2400" b="1" dirty="0"/>
              <a:t>Have they thoroughly evaluated the poet’s intentions?</a:t>
            </a:r>
          </a:p>
          <a:p>
            <a:pPr marL="0" indent="0">
              <a:buNone/>
            </a:pPr>
            <a:endParaRPr lang="en-GB" sz="2000" b="1" dirty="0"/>
          </a:p>
          <a:p>
            <a:pPr>
              <a:buFontTx/>
              <a:buChar char="-"/>
            </a:pP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423846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183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64096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/>
              <a:t>Self Assessment: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400" b="1" dirty="0"/>
              <a:t>Still using </a:t>
            </a:r>
            <a:r>
              <a:rPr lang="en-GB" sz="4400" b="1" dirty="0">
                <a:solidFill>
                  <a:srgbClr val="00B050"/>
                </a:solidFill>
              </a:rPr>
              <a:t>GREEN PEN</a:t>
            </a:r>
            <a:r>
              <a:rPr lang="en-GB" sz="4400" b="1" dirty="0"/>
              <a:t>, you are going to give your work a WWW and one EBI.</a:t>
            </a:r>
          </a:p>
          <a:p>
            <a:pPr marL="0" indent="0" algn="ctr">
              <a:buNone/>
            </a:pPr>
            <a:r>
              <a:rPr lang="en-GB" sz="4400" b="1" dirty="0"/>
              <a:t>You can use sample comments from the next slide, or think up your own comments, but they MUST be meaningful! </a:t>
            </a:r>
          </a:p>
          <a:p>
            <a:pPr marL="0" indent="0" algn="ctr">
              <a:buNone/>
            </a:pPr>
            <a:r>
              <a:rPr lang="en-GB" sz="4400" b="1" dirty="0"/>
              <a:t>(you can’t just say “good work”)</a:t>
            </a:r>
          </a:p>
        </p:txBody>
      </p:sp>
    </p:spTree>
    <p:extLst>
      <p:ext uri="{BB962C8B-B14F-4D97-AF65-F5344CB8AC3E}">
        <p14:creationId xmlns:p14="http://schemas.microsoft.com/office/powerpoint/2010/main" val="82447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Learning Journey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743948"/>
              </p:ext>
            </p:extLst>
          </p:nvPr>
        </p:nvGraphicFramePr>
        <p:xfrm>
          <a:off x="628650" y="2226469"/>
          <a:ext cx="8377238" cy="3340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957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/>
              <a:t>Feedback: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u="sng" dirty="0">
                <a:solidFill>
                  <a:srgbClr val="003300"/>
                </a:solidFill>
              </a:rPr>
              <a:t>WWW:</a:t>
            </a:r>
          </a:p>
          <a:p>
            <a:pPr marL="0" indent="0">
              <a:buNone/>
            </a:pPr>
            <a:r>
              <a:rPr lang="en-GB" sz="2000" b="1" dirty="0"/>
              <a:t>I structured my paragraph correctly</a:t>
            </a:r>
          </a:p>
          <a:p>
            <a:pPr marL="0" indent="0">
              <a:buNone/>
            </a:pPr>
            <a:r>
              <a:rPr lang="en-GB" sz="2000" b="1" dirty="0"/>
              <a:t>I used 3-5 satirical devices effectively</a:t>
            </a:r>
          </a:p>
          <a:p>
            <a:pPr marL="0" indent="0">
              <a:buNone/>
            </a:pPr>
            <a:r>
              <a:rPr lang="en-GB" sz="2000" b="1" dirty="0"/>
              <a:t>I used a range of interesting and mature vocabulary</a:t>
            </a:r>
          </a:p>
          <a:p>
            <a:pPr marL="0" indent="0">
              <a:buNone/>
            </a:pPr>
            <a:r>
              <a:rPr lang="en-GB" sz="2000" b="1" dirty="0"/>
              <a:t>I used correct spelling, grammar and punctuation</a:t>
            </a:r>
          </a:p>
          <a:p>
            <a:pPr marL="0" indent="0">
              <a:buNone/>
            </a:pPr>
            <a:r>
              <a:rPr lang="en-GB" sz="2000" b="1" dirty="0"/>
              <a:t>I gave detailed ideas</a:t>
            </a:r>
          </a:p>
          <a:p>
            <a:pPr marL="0" indent="0">
              <a:buNone/>
            </a:pPr>
            <a:r>
              <a:rPr lang="en-GB" sz="2000" b="1" dirty="0"/>
              <a:t>My writing was neat and easy to read</a:t>
            </a:r>
          </a:p>
          <a:p>
            <a:pPr marL="0" indent="0">
              <a:buNone/>
            </a:pPr>
            <a:r>
              <a:rPr lang="en-GB" sz="2000" b="1" dirty="0"/>
              <a:t>I used capital letters correctly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u="sng" dirty="0">
                <a:solidFill>
                  <a:srgbClr val="003300"/>
                </a:solidFill>
              </a:rPr>
              <a:t>EBI</a:t>
            </a:r>
            <a:r>
              <a:rPr lang="en-GB" sz="2000" b="1" dirty="0">
                <a:solidFill>
                  <a:srgbClr val="0033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2000" b="1" dirty="0"/>
              <a:t>I must structure my paragraph correctly</a:t>
            </a:r>
          </a:p>
          <a:p>
            <a:pPr marL="0" indent="0">
              <a:buNone/>
            </a:pPr>
            <a:r>
              <a:rPr lang="en-GB" sz="2000" b="1" dirty="0"/>
              <a:t>I must use 3-5 satirical devices effectively</a:t>
            </a:r>
          </a:p>
          <a:p>
            <a:pPr marL="0" indent="0">
              <a:buNone/>
            </a:pPr>
            <a:r>
              <a:rPr lang="en-GB" sz="2000" b="1" dirty="0"/>
              <a:t>I must use a range of interesting and mature vocabulary</a:t>
            </a:r>
          </a:p>
          <a:p>
            <a:pPr marL="0" indent="0">
              <a:buNone/>
            </a:pPr>
            <a:r>
              <a:rPr lang="en-GB" sz="2000" b="1"/>
              <a:t>I </a:t>
            </a:r>
            <a:r>
              <a:rPr lang="en-GB" sz="2000" b="1" dirty="0"/>
              <a:t>must use correct spelling, grammar and punctuation</a:t>
            </a:r>
          </a:p>
          <a:p>
            <a:pPr marL="0" indent="0">
              <a:buNone/>
            </a:pPr>
            <a:r>
              <a:rPr lang="en-GB" sz="2000" b="1" dirty="0"/>
              <a:t>I must give detailed ideas/explanations</a:t>
            </a:r>
          </a:p>
          <a:p>
            <a:pPr marL="0" indent="0">
              <a:buNone/>
            </a:pPr>
            <a:r>
              <a:rPr lang="en-GB" sz="2000" b="1" dirty="0"/>
              <a:t>My writing must be neat and easy to read</a:t>
            </a:r>
          </a:p>
          <a:p>
            <a:pPr marL="0" indent="0">
              <a:buNone/>
            </a:pPr>
            <a:r>
              <a:rPr lang="en-GB" sz="2000" b="1" dirty="0"/>
              <a:t>I must use capital letters correctly</a:t>
            </a:r>
          </a:p>
          <a:p>
            <a:pPr marL="0" indent="0">
              <a:buNone/>
            </a:pP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1734"/>
            <a:ext cx="25908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9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Creative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This lesson, you are going to create your own piece of satire using the techniques that you have previously explored</a:t>
            </a:r>
            <a:r>
              <a:rPr lang="en-GB" sz="4800" b="1" dirty="0">
                <a:solidFill>
                  <a:srgbClr val="002060"/>
                </a:solidFill>
              </a:rPr>
              <a:t>.…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8216"/>
            <a:ext cx="3124438" cy="212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37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Satirical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A reminder of the satirical devices that you can use in your creative piece…</a:t>
            </a:r>
            <a:endParaRPr lang="en-GB" sz="5400" b="1" dirty="0">
              <a:solidFill>
                <a:srgbClr val="0033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8216"/>
            <a:ext cx="3124438" cy="212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47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Verbal Irony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/>
          </a:bodyPr>
          <a:lstStyle/>
          <a:p>
            <a:pPr algn="l"/>
            <a:r>
              <a:rPr lang="en-GB" sz="4400" b="1" u="sng" dirty="0">
                <a:solidFill>
                  <a:schemeClr val="tx1"/>
                </a:solidFill>
              </a:rPr>
              <a:t>Verbal Irony</a:t>
            </a:r>
            <a:r>
              <a:rPr lang="en-GB" sz="4400" b="1" dirty="0">
                <a:solidFill>
                  <a:schemeClr val="tx1"/>
                </a:solidFill>
              </a:rPr>
              <a:t>: This occurs when a speaker or narrator (written) says one thing but means another.</a:t>
            </a:r>
          </a:p>
          <a:p>
            <a:pPr algn="l"/>
            <a:r>
              <a:rPr lang="en-GB" sz="4400" b="1" i="1" dirty="0">
                <a:solidFill>
                  <a:srgbClr val="003300"/>
                </a:solidFill>
              </a:rPr>
              <a:t>Example: “My uncle told me that it is easy to quit smoking; he does it all of the time!”</a:t>
            </a:r>
          </a:p>
        </p:txBody>
      </p:sp>
    </p:spTree>
    <p:extLst>
      <p:ext uri="{BB962C8B-B14F-4D97-AF65-F5344CB8AC3E}">
        <p14:creationId xmlns:p14="http://schemas.microsoft.com/office/powerpoint/2010/main" val="78175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Situational Irony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000" b="1" u="sng" dirty="0">
                <a:solidFill>
                  <a:schemeClr val="tx1"/>
                </a:solidFill>
              </a:rPr>
              <a:t>Situational Irony</a:t>
            </a:r>
            <a:r>
              <a:rPr lang="en-GB" sz="4000" b="1" dirty="0">
                <a:solidFill>
                  <a:schemeClr val="tx1"/>
                </a:solidFill>
              </a:rPr>
              <a:t>: This occurs when a situation turns out differently from what one would </a:t>
            </a:r>
            <a:r>
              <a:rPr lang="en-GB" sz="4000" b="1" i="1" dirty="0">
                <a:solidFill>
                  <a:schemeClr val="tx1"/>
                </a:solidFill>
              </a:rPr>
              <a:t>normally </a:t>
            </a:r>
            <a:r>
              <a:rPr lang="en-GB" sz="4000" b="1" dirty="0">
                <a:solidFill>
                  <a:schemeClr val="tx1"/>
                </a:solidFill>
              </a:rPr>
              <a:t>expect. Often the twist is oddly appropriate.</a:t>
            </a:r>
          </a:p>
          <a:p>
            <a:pPr algn="l"/>
            <a:r>
              <a:rPr lang="en-GB" sz="4000" b="1" i="1" dirty="0">
                <a:solidFill>
                  <a:srgbClr val="003300"/>
                </a:solidFill>
              </a:rPr>
              <a:t>Example: A highly trained scuba-diver drowns while taking a bath in his tub.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172" y="5498405"/>
            <a:ext cx="1359595" cy="135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71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Dramatic Irony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4000" b="1" u="sng" dirty="0">
                <a:solidFill>
                  <a:schemeClr val="tx1"/>
                </a:solidFill>
              </a:rPr>
              <a:t>Dramatic Irony</a:t>
            </a:r>
            <a:r>
              <a:rPr lang="en-GB" sz="4000" b="1" dirty="0">
                <a:solidFill>
                  <a:schemeClr val="tx1"/>
                </a:solidFill>
              </a:rPr>
              <a:t>: This occurs when the audience knows more about a situation then the characters, and therefore the character’s actions can be seen to be foolish or misguided.</a:t>
            </a:r>
          </a:p>
          <a:p>
            <a:pPr algn="l"/>
            <a:r>
              <a:rPr lang="en-GB" sz="4000" b="1" i="1" dirty="0">
                <a:solidFill>
                  <a:srgbClr val="003300"/>
                </a:solidFill>
              </a:rPr>
              <a:t>Example: When a character in a horror film runs into a room where the audience knows the murderer is waiting.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2595"/>
            <a:ext cx="2245667" cy="175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92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/>
              <a:t>Puns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80056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000" b="1" u="sng" dirty="0">
                <a:solidFill>
                  <a:schemeClr val="tx1"/>
                </a:solidFill>
              </a:rPr>
              <a:t>Puns</a:t>
            </a:r>
            <a:r>
              <a:rPr lang="en-GB" sz="4000" b="1" dirty="0">
                <a:solidFill>
                  <a:schemeClr val="tx1"/>
                </a:solidFill>
              </a:rPr>
              <a:t>: A pun is a play on words that sound or are spelled the same, but have very different meanings.</a:t>
            </a:r>
          </a:p>
          <a:p>
            <a:pPr algn="l"/>
            <a:r>
              <a:rPr lang="en-GB" sz="4000" b="1" i="1" dirty="0">
                <a:solidFill>
                  <a:srgbClr val="003300"/>
                </a:solidFill>
              </a:rPr>
              <a:t>Example: When </a:t>
            </a:r>
            <a:r>
              <a:rPr lang="en-GB" sz="4000" b="1" i="1" dirty="0" err="1">
                <a:solidFill>
                  <a:srgbClr val="003300"/>
                </a:solidFill>
              </a:rPr>
              <a:t>Mercutio</a:t>
            </a:r>
            <a:r>
              <a:rPr lang="en-GB" sz="4000" b="1" i="1" dirty="0">
                <a:solidFill>
                  <a:srgbClr val="003300"/>
                </a:solidFill>
              </a:rPr>
              <a:t> is dying in Romeo and Juliet he says “Ask for me tomorrow, and you shall find me a </a:t>
            </a:r>
            <a:r>
              <a:rPr lang="en-GB" sz="4000" b="1" i="1" u="sng" dirty="0">
                <a:solidFill>
                  <a:srgbClr val="003300"/>
                </a:solidFill>
              </a:rPr>
              <a:t>grave</a:t>
            </a:r>
            <a:r>
              <a:rPr lang="en-GB" sz="4000" b="1" i="1" dirty="0">
                <a:solidFill>
                  <a:srgbClr val="003300"/>
                </a:solidFill>
              </a:rPr>
              <a:t> man.”</a:t>
            </a:r>
          </a:p>
        </p:txBody>
      </p:sp>
    </p:spTree>
    <p:extLst>
      <p:ext uri="{BB962C8B-B14F-4D97-AF65-F5344CB8AC3E}">
        <p14:creationId xmlns:p14="http://schemas.microsoft.com/office/powerpoint/2010/main" val="34751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1296144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Recall and Connect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396044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Verbal Irony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Pun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Situational Irony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Oxymoron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Hyperbole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283968" y="1916832"/>
            <a:ext cx="436562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chemeClr val="tx1"/>
                </a:solidFill>
              </a:rPr>
              <a:t>A fireman accidentally starts a fire that burns down his own house.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I have a million things to do today.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Hot ice, beautiful sadness, short giant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Your joke is so </a:t>
            </a:r>
            <a:r>
              <a:rPr lang="en-GB" sz="2000" b="1" dirty="0" err="1">
                <a:solidFill>
                  <a:schemeClr val="tx1"/>
                </a:solidFill>
              </a:rPr>
              <a:t>tearable</a:t>
            </a:r>
            <a:r>
              <a:rPr lang="en-GB" sz="2000" b="1" dirty="0">
                <a:solidFill>
                  <a:schemeClr val="tx1"/>
                </a:solidFill>
              </a:rPr>
              <a:t>, it’s making me cry!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I’m so glad I’ve got a spot for picture day; my photos are going to look so great.</a:t>
            </a: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2204864"/>
            <a:ext cx="2016224" cy="3384376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61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1062</Words>
  <Application>Microsoft Office PowerPoint</Application>
  <PresentationFormat>On-screen Show (4:3)</PresentationFormat>
  <Paragraphs>144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Segoe UI Light</vt:lpstr>
      <vt:lpstr>Segoe UI Semibold</vt:lpstr>
      <vt:lpstr>Office Theme</vt:lpstr>
      <vt:lpstr>PowerPoint Presentation</vt:lpstr>
      <vt:lpstr>Learning Journey</vt:lpstr>
      <vt:lpstr>Creative Writing</vt:lpstr>
      <vt:lpstr>Satirical Devices</vt:lpstr>
      <vt:lpstr>Verbal Irony</vt:lpstr>
      <vt:lpstr>Situational Irony</vt:lpstr>
      <vt:lpstr>Dramatic Irony</vt:lpstr>
      <vt:lpstr>Puns</vt:lpstr>
      <vt:lpstr>Recall and Connect</vt:lpstr>
      <vt:lpstr>Answers (They are colour coded)</vt:lpstr>
      <vt:lpstr>Your Satire</vt:lpstr>
      <vt:lpstr>Topic Selection</vt:lpstr>
      <vt:lpstr>Planning</vt:lpstr>
      <vt:lpstr>Planning</vt:lpstr>
      <vt:lpstr>Satirical Devices</vt:lpstr>
      <vt:lpstr>Form</vt:lpstr>
      <vt:lpstr>Application and Production</vt:lpstr>
      <vt:lpstr>Criteria</vt:lpstr>
      <vt:lpstr>Self Assessment:</vt:lpstr>
      <vt:lpstr>Feedback:</vt:lpstr>
    </vt:vector>
  </TitlesOfParts>
  <Company>Authorised Users Only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Modest Proposal</dc:title>
  <dc:creator>A King</dc:creator>
  <cp:lastModifiedBy>Jayne Martin</cp:lastModifiedBy>
  <cp:revision>27</cp:revision>
  <dcterms:created xsi:type="dcterms:W3CDTF">2015-03-24T08:51:40Z</dcterms:created>
  <dcterms:modified xsi:type="dcterms:W3CDTF">2020-09-28T21:10:14Z</dcterms:modified>
</cp:coreProperties>
</file>