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536" r:id="rId5"/>
    <p:sldId id="370" r:id="rId6"/>
    <p:sldId id="537" r:id="rId7"/>
    <p:sldId id="538" r:id="rId8"/>
    <p:sldId id="539" r:id="rId9"/>
    <p:sldId id="540" r:id="rId10"/>
    <p:sldId id="541" r:id="rId11"/>
    <p:sldId id="543" r:id="rId12"/>
    <p:sldId id="544" r:id="rId13"/>
    <p:sldId id="54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5" autoAdjust="0"/>
    <p:restoredTop sz="94660"/>
  </p:normalViewPr>
  <p:slideViewPr>
    <p:cSldViewPr snapToGrid="0">
      <p:cViewPr varScale="1">
        <p:scale>
          <a:sx n="90" d="100"/>
          <a:sy n="90"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79C00D-CF88-4808-81D3-D9FD2C6A75D6}" type="datetimeFigureOut">
              <a:rPr lang="en-GB" smtClean="0"/>
              <a:t>24/09/2020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E4837D-879A-4BD7-BE57-09F245AAE4AD}" type="slidenum">
              <a:rPr lang="en-GB" smtClean="0"/>
              <a:t>‹#›</a:t>
            </a:fld>
            <a:endParaRPr lang="en-GB"/>
          </a:p>
        </p:txBody>
      </p:sp>
    </p:spTree>
    <p:extLst>
      <p:ext uri="{BB962C8B-B14F-4D97-AF65-F5344CB8AC3E}">
        <p14:creationId xmlns:p14="http://schemas.microsoft.com/office/powerpoint/2010/main" val="3265521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Image: By AHiggins12 [CC BY-SA 3.0 (https://creativecommons.org/licenses/by-sa/3.0)], via Wikimedia Commons</a:t>
            </a:r>
          </a:p>
        </p:txBody>
      </p:sp>
      <p:sp>
        <p:nvSpPr>
          <p:cNvPr id="4" name="Slide Number Placeholder 3"/>
          <p:cNvSpPr>
            <a:spLocks noGrp="1"/>
          </p:cNvSpPr>
          <p:nvPr>
            <p:ph type="sldNum" sz="quarter" idx="10"/>
          </p:nvPr>
        </p:nvSpPr>
        <p:spPr/>
        <p:txBody>
          <a:bodyPr/>
          <a:lstStyle/>
          <a:p>
            <a:fld id="{AEB9CCC5-D16C-48FB-ADFA-DCF5BC67E5CC}" type="slidenum">
              <a:rPr lang="en-GB" smtClean="0"/>
              <a:pPr/>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EB9CCC5-D16C-48FB-ADFA-DCF5BC67E5CC}" type="slidenum">
              <a:rPr lang="en-GB" smtClean="0"/>
              <a:pPr/>
              <a:t>4</a:t>
            </a:fld>
            <a:endParaRPr lang="en-GB"/>
          </a:p>
        </p:txBody>
      </p:sp>
    </p:spTree>
    <p:extLst>
      <p:ext uri="{BB962C8B-B14F-4D97-AF65-F5344CB8AC3E}">
        <p14:creationId xmlns:p14="http://schemas.microsoft.com/office/powerpoint/2010/main" val="115155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3416A3-EF95-4917-984E-FC128C57E51D}"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327934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3416A3-EF95-4917-984E-FC128C57E51D}"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3579673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3416A3-EF95-4917-984E-FC128C57E51D}"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117221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3416A3-EF95-4917-984E-FC128C57E51D}"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2085376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3416A3-EF95-4917-984E-FC128C57E51D}"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31590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416A3-EF95-4917-984E-FC128C57E51D}"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2855463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3416A3-EF95-4917-984E-FC128C57E51D}" type="datetimeFigureOut">
              <a:rPr lang="en-GB" smtClean="0"/>
              <a:t>24/09/2020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315579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3416A3-EF95-4917-984E-FC128C57E51D}" type="datetimeFigureOut">
              <a:rPr lang="en-GB" smtClean="0"/>
              <a:t>24/09/2020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4135939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416A3-EF95-4917-984E-FC128C57E51D}" type="datetimeFigureOut">
              <a:rPr lang="en-GB" smtClean="0"/>
              <a:t>24/09/2020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37247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3416A3-EF95-4917-984E-FC128C57E51D}"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2706074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3416A3-EF95-4917-984E-FC128C57E51D}"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A2D92E-CE9E-42EC-A938-4716492C18DE}" type="slidenum">
              <a:rPr lang="en-GB" smtClean="0"/>
              <a:t>‹#›</a:t>
            </a:fld>
            <a:endParaRPr lang="en-GB"/>
          </a:p>
        </p:txBody>
      </p:sp>
    </p:spTree>
    <p:extLst>
      <p:ext uri="{BB962C8B-B14F-4D97-AF65-F5344CB8AC3E}">
        <p14:creationId xmlns:p14="http://schemas.microsoft.com/office/powerpoint/2010/main" val="417894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416A3-EF95-4917-984E-FC128C57E51D}" type="datetimeFigureOut">
              <a:rPr lang="en-GB" smtClean="0"/>
              <a:t>24/09/2020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2D92E-CE9E-42EC-A938-4716492C18DE}" type="slidenum">
              <a:rPr lang="en-GB" smtClean="0"/>
              <a:t>‹#›</a:t>
            </a:fld>
            <a:endParaRPr lang="en-GB"/>
          </a:p>
        </p:txBody>
      </p:sp>
    </p:spTree>
    <p:extLst>
      <p:ext uri="{BB962C8B-B14F-4D97-AF65-F5344CB8AC3E}">
        <p14:creationId xmlns:p14="http://schemas.microsoft.com/office/powerpoint/2010/main" val="455329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Jt5u1lX9yZ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x74I-4BZnR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42899" y="235131"/>
            <a:ext cx="8458201" cy="1306286"/>
          </a:xfrm>
          <a:prstGeom prst="roundRect">
            <a:avLst/>
          </a:prstGeom>
          <a:solidFill>
            <a:srgbClr val="FFFFCC"/>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42899" y="390842"/>
            <a:ext cx="8458201" cy="1006883"/>
          </a:xfrm>
        </p:spPr>
        <p:txBody>
          <a:bodyPr>
            <a:normAutofit fontScale="90000"/>
          </a:bodyPr>
          <a:lstStyle/>
          <a:p>
            <a:r>
              <a:rPr lang="en-GB" dirty="0">
                <a:solidFill>
                  <a:srgbClr val="002060"/>
                </a:solidFill>
                <a:latin typeface="Comic Sans MS" panose="030F0702030302020204" pitchFamily="66" charset="0"/>
              </a:rPr>
              <a:t>Fungal &amp; Protist Diseases</a:t>
            </a:r>
          </a:p>
        </p:txBody>
      </p:sp>
      <p:sp>
        <p:nvSpPr>
          <p:cNvPr id="9" name="Rectangle 8"/>
          <p:cNvSpPr/>
          <p:nvPr/>
        </p:nvSpPr>
        <p:spPr>
          <a:xfrm>
            <a:off x="5993086" y="4443387"/>
            <a:ext cx="2808014" cy="2239721"/>
          </a:xfrm>
          <a:prstGeom prst="rect">
            <a:avLst/>
          </a:prstGeom>
          <a:solidFill>
            <a:schemeClr val="accent5">
              <a:lumMod val="20000"/>
              <a:lumOff val="80000"/>
            </a:schemeClr>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u="sng" dirty="0">
              <a:solidFill>
                <a:schemeClr val="tx1"/>
              </a:solidFill>
              <a:latin typeface="Comic Sans MS"/>
              <a:cs typeface="Comic Sans MS"/>
            </a:endParaRPr>
          </a:p>
          <a:p>
            <a:pPr algn="ctr"/>
            <a:endParaRPr lang="en-US" sz="2000" u="sng" dirty="0">
              <a:solidFill>
                <a:schemeClr val="tx1"/>
              </a:solidFill>
              <a:latin typeface="Comic Sans MS"/>
              <a:cs typeface="Comic Sans MS"/>
            </a:endParaRPr>
          </a:p>
          <a:p>
            <a:pPr algn="ctr"/>
            <a:r>
              <a:rPr lang="en-US" sz="2000" u="sng" dirty="0">
                <a:solidFill>
                  <a:schemeClr val="tx1"/>
                </a:solidFill>
                <a:latin typeface="Comic Sans MS"/>
                <a:cs typeface="Comic Sans MS"/>
              </a:rPr>
              <a:t>Keywords</a:t>
            </a:r>
          </a:p>
          <a:p>
            <a:pPr algn="ctr"/>
            <a:endParaRPr lang="en-US" sz="2000" dirty="0">
              <a:solidFill>
                <a:schemeClr val="tx1"/>
              </a:solidFill>
              <a:latin typeface="Comic Sans MS"/>
              <a:cs typeface="Comic Sans MS"/>
            </a:endParaRPr>
          </a:p>
          <a:p>
            <a:pPr algn="ctr"/>
            <a:r>
              <a:rPr lang="en-US" sz="2000" dirty="0">
                <a:solidFill>
                  <a:schemeClr val="tx1"/>
                </a:solidFill>
                <a:latin typeface="Comic Sans MS"/>
                <a:cs typeface="Comic Sans MS"/>
              </a:rPr>
              <a:t>Pathogen</a:t>
            </a:r>
          </a:p>
          <a:p>
            <a:pPr algn="ctr"/>
            <a:r>
              <a:rPr lang="en-US" sz="2000" dirty="0">
                <a:solidFill>
                  <a:schemeClr val="tx1"/>
                </a:solidFill>
                <a:latin typeface="Comic Sans MS"/>
                <a:cs typeface="Comic Sans MS"/>
              </a:rPr>
              <a:t>Communicable</a:t>
            </a:r>
          </a:p>
          <a:p>
            <a:pPr algn="ctr"/>
            <a:r>
              <a:rPr lang="en-US" sz="2000" dirty="0">
                <a:solidFill>
                  <a:schemeClr val="tx1"/>
                </a:solidFill>
                <a:latin typeface="Comic Sans MS"/>
                <a:cs typeface="Comic Sans MS"/>
              </a:rPr>
              <a:t>Fungi</a:t>
            </a:r>
          </a:p>
          <a:p>
            <a:pPr algn="ctr"/>
            <a:r>
              <a:rPr lang="en-US" sz="2000" dirty="0" err="1">
                <a:solidFill>
                  <a:schemeClr val="tx1"/>
                </a:solidFill>
                <a:latin typeface="Comic Sans MS"/>
                <a:cs typeface="Comic Sans MS"/>
              </a:rPr>
              <a:t>Protist</a:t>
            </a:r>
            <a:endParaRPr lang="en-US" sz="2000" dirty="0">
              <a:solidFill>
                <a:schemeClr val="tx1"/>
              </a:solidFill>
              <a:latin typeface="Comic Sans MS"/>
              <a:cs typeface="Comic Sans MS"/>
            </a:endParaRPr>
          </a:p>
          <a:p>
            <a:pPr algn="ctr"/>
            <a:r>
              <a:rPr lang="en-US" sz="2000" dirty="0">
                <a:solidFill>
                  <a:schemeClr val="tx1"/>
                </a:solidFill>
                <a:latin typeface="Comic Sans MS"/>
                <a:cs typeface="Comic Sans MS"/>
              </a:rPr>
              <a:t>Malaria</a:t>
            </a:r>
            <a:endParaRPr lang="en-US" sz="2400" dirty="0">
              <a:solidFill>
                <a:schemeClr val="tx1"/>
              </a:solidFill>
              <a:latin typeface="Comic Sans MS"/>
              <a:cs typeface="Comic Sans MS"/>
            </a:endParaRPr>
          </a:p>
          <a:p>
            <a:pPr algn="ctr"/>
            <a:endParaRPr lang="en-US" sz="2400" dirty="0">
              <a:solidFill>
                <a:schemeClr val="accent6">
                  <a:lumMod val="50000"/>
                </a:schemeClr>
              </a:solidFill>
              <a:latin typeface="Comic Sans MS"/>
              <a:cs typeface="Comic Sans MS"/>
            </a:endParaRPr>
          </a:p>
          <a:p>
            <a:pPr algn="ctr"/>
            <a:endParaRPr lang="en-US" sz="2400" dirty="0">
              <a:solidFill>
                <a:schemeClr val="accent6">
                  <a:lumMod val="50000"/>
                </a:schemeClr>
              </a:solidFill>
              <a:latin typeface="Comic Sans MS"/>
              <a:cs typeface="Comic Sans MS"/>
            </a:endParaRPr>
          </a:p>
        </p:txBody>
      </p:sp>
      <p:sp>
        <p:nvSpPr>
          <p:cNvPr id="3" name="Rectangle 2"/>
          <p:cNvSpPr/>
          <p:nvPr/>
        </p:nvSpPr>
        <p:spPr>
          <a:xfrm>
            <a:off x="220716" y="2281903"/>
            <a:ext cx="5496912" cy="4401205"/>
          </a:xfrm>
          <a:prstGeom prst="rect">
            <a:avLst/>
          </a:prstGeom>
        </p:spPr>
        <p:txBody>
          <a:bodyPr wrap="square">
            <a:spAutoFit/>
          </a:bodyPr>
          <a:lstStyle/>
          <a:p>
            <a:pPr marL="457200" indent="-457200">
              <a:buFont typeface="+mj-lt"/>
              <a:buAutoNum type="arabicPeriod"/>
            </a:pPr>
            <a:r>
              <a:rPr lang="en-US" sz="2800" dirty="0">
                <a:solidFill>
                  <a:srgbClr val="FF0000"/>
                </a:solidFill>
                <a:latin typeface="Comic Sans MS"/>
                <a:cs typeface="Comic Sans MS"/>
              </a:rPr>
              <a:t>What are some of the symptoms of salmonella food poisoning?</a:t>
            </a:r>
          </a:p>
          <a:p>
            <a:pPr marL="457200" indent="-457200">
              <a:buFont typeface="+mj-lt"/>
              <a:buAutoNum type="arabicPeriod"/>
            </a:pPr>
            <a:endParaRPr lang="en-US" sz="2800" dirty="0">
              <a:solidFill>
                <a:srgbClr val="FF0000"/>
              </a:solidFill>
              <a:latin typeface="Comic Sans MS"/>
              <a:cs typeface="Comic Sans MS"/>
            </a:endParaRPr>
          </a:p>
          <a:p>
            <a:pPr marL="457200" indent="-457200">
              <a:buFont typeface="+mj-lt"/>
              <a:buAutoNum type="arabicPeriod"/>
            </a:pPr>
            <a:r>
              <a:rPr lang="en-US" sz="2800" dirty="0">
                <a:solidFill>
                  <a:schemeClr val="accent2">
                    <a:lumMod val="75000"/>
                  </a:schemeClr>
                </a:solidFill>
                <a:latin typeface="Comic Sans MS"/>
                <a:cs typeface="Comic Sans MS"/>
              </a:rPr>
              <a:t>How can we prevent the spread of gonorrhea?</a:t>
            </a:r>
          </a:p>
          <a:p>
            <a:pPr marL="457200" indent="-457200">
              <a:buFont typeface="+mj-lt"/>
              <a:buAutoNum type="arabicPeriod"/>
            </a:pPr>
            <a:endParaRPr lang="en-US" sz="2800" dirty="0">
              <a:solidFill>
                <a:schemeClr val="accent2">
                  <a:lumMod val="75000"/>
                </a:schemeClr>
              </a:solidFill>
              <a:latin typeface="Comic Sans MS"/>
              <a:cs typeface="Comic Sans MS"/>
            </a:endParaRPr>
          </a:p>
          <a:p>
            <a:pPr marL="457200" indent="-457200">
              <a:buFont typeface="+mj-lt"/>
              <a:buAutoNum type="arabicPeriod"/>
            </a:pPr>
            <a:r>
              <a:rPr lang="en-US" sz="2800" dirty="0">
                <a:solidFill>
                  <a:srgbClr val="00B050"/>
                </a:solidFill>
                <a:latin typeface="Comic Sans MS"/>
                <a:cs typeface="Comic Sans MS"/>
              </a:rPr>
              <a:t>What is fungi? Can you name any examples of fungal diseases?</a:t>
            </a:r>
          </a:p>
        </p:txBody>
      </p:sp>
      <p:sp>
        <p:nvSpPr>
          <p:cNvPr id="10" name="TextBox 9"/>
          <p:cNvSpPr txBox="1"/>
          <p:nvPr/>
        </p:nvSpPr>
        <p:spPr>
          <a:xfrm>
            <a:off x="220717" y="1697128"/>
            <a:ext cx="3090042" cy="584775"/>
          </a:xfrm>
          <a:prstGeom prst="rect">
            <a:avLst/>
          </a:prstGeom>
          <a:noFill/>
        </p:spPr>
        <p:txBody>
          <a:bodyPr wrap="square" rtlCol="0">
            <a:spAutoFit/>
          </a:bodyPr>
          <a:lstStyle/>
          <a:p>
            <a:r>
              <a:rPr lang="en-GB" sz="3200" b="1" dirty="0"/>
              <a:t>Do now activity:</a:t>
            </a:r>
          </a:p>
        </p:txBody>
      </p:sp>
      <p:pic>
        <p:nvPicPr>
          <p:cNvPr id="6" name="Picture 5">
            <a:extLst>
              <a:ext uri="{FF2B5EF4-FFF2-40B4-BE49-F238E27FC236}">
                <a16:creationId xmlns:a16="http://schemas.microsoft.com/office/drawing/2014/main" id="{127029DD-66DA-4147-8652-F4845295996A}"/>
              </a:ext>
            </a:extLst>
          </p:cNvPr>
          <p:cNvPicPr>
            <a:picLocks noChangeAspect="1"/>
          </p:cNvPicPr>
          <p:nvPr/>
        </p:nvPicPr>
        <p:blipFill>
          <a:blip r:embed="rId2"/>
          <a:stretch>
            <a:fillRect/>
          </a:stretch>
        </p:blipFill>
        <p:spPr>
          <a:xfrm>
            <a:off x="5993086" y="1697128"/>
            <a:ext cx="2808014" cy="2602567"/>
          </a:xfrm>
          <a:prstGeom prst="rect">
            <a:avLst/>
          </a:prstGeom>
        </p:spPr>
      </p:pic>
    </p:spTree>
    <p:extLst>
      <p:ext uri="{BB962C8B-B14F-4D97-AF65-F5344CB8AC3E}">
        <p14:creationId xmlns:p14="http://schemas.microsoft.com/office/powerpoint/2010/main" val="324991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4380" y="142504"/>
            <a:ext cx="4417621" cy="6555641"/>
          </a:xfrm>
          <a:prstGeom prst="rect">
            <a:avLst/>
          </a:prstGeom>
          <a:noFill/>
        </p:spPr>
        <p:txBody>
          <a:bodyPr wrap="square" rtlCol="0">
            <a:spAutoFit/>
          </a:bodyPr>
          <a:lstStyle/>
          <a:p>
            <a:r>
              <a:rPr lang="en-GB" sz="1400" u="sng" dirty="0"/>
              <a:t>Rose black spot</a:t>
            </a:r>
          </a:p>
          <a:p>
            <a:endParaRPr lang="en-GB" sz="1400" u="sng" dirty="0"/>
          </a:p>
          <a:p>
            <a:r>
              <a:rPr lang="en-GB" sz="1400" dirty="0"/>
              <a:t>This is a fungal disease which affects rose leaves.  The symptoms of the disease are purple or black spots which develop on the leaves, it is a nuisance in gardens and for commercial flower gardens. The leaves often turn yellow and fall off the plant quite early on.</a:t>
            </a:r>
          </a:p>
          <a:p>
            <a:endParaRPr lang="en-GB" sz="1400" dirty="0"/>
          </a:p>
          <a:p>
            <a:r>
              <a:rPr lang="en-GB" sz="1400" dirty="0"/>
              <a:t>As the leaves fall off the plants there is less space available for photosynthesis, this means that less food is made for the plant causing it to be weaker and not flower very well.</a:t>
            </a:r>
          </a:p>
          <a:p>
            <a:endParaRPr lang="en-GB" sz="1400" dirty="0"/>
          </a:p>
          <a:p>
            <a:r>
              <a:rPr lang="en-GB" sz="1400" dirty="0"/>
              <a:t>The spores of the fungi is spread in the environment by the wind.  The spores can also be spread by water, as it drips from one plant to another.  </a:t>
            </a:r>
          </a:p>
          <a:p>
            <a:endParaRPr lang="en-GB" sz="1400" dirty="0"/>
          </a:p>
          <a:p>
            <a:r>
              <a:rPr lang="en-GB" sz="1400" dirty="0"/>
              <a:t>Gardeners can prevent the spread by removing and burning the affected leaves.  Chemical fungicides can also help to treat the disease and prevent it spreading.</a:t>
            </a:r>
          </a:p>
          <a:p>
            <a:endParaRPr lang="en-GB" sz="1400" dirty="0"/>
          </a:p>
          <a:p>
            <a:r>
              <a:rPr lang="en-GB" sz="1400" u="sng" dirty="0"/>
              <a:t>Malaria</a:t>
            </a:r>
          </a:p>
          <a:p>
            <a:endParaRPr lang="en-GB" sz="1400" dirty="0"/>
          </a:p>
          <a:p>
            <a:r>
              <a:rPr lang="en-GB" sz="1400" dirty="0"/>
              <a:t>This is a disease which is caused by a protist pathogen which lives and feeds on other organisms.  The protist life cycle includes time spend within the human body and within the body of a female mosquito.  </a:t>
            </a:r>
          </a:p>
          <a:p>
            <a:endParaRPr lang="en-GB" sz="1400" dirty="0"/>
          </a:p>
          <a:p>
            <a:r>
              <a:rPr lang="en-GB" sz="1400" dirty="0" err="1"/>
              <a:t>Protists</a:t>
            </a:r>
            <a:r>
              <a:rPr lang="en-GB" sz="1400" dirty="0"/>
              <a:t> reproduce sexually in the mosquito and asexually within the human.  The mosquito acts as a vector for the disease. </a:t>
            </a:r>
          </a:p>
        </p:txBody>
      </p:sp>
      <p:sp>
        <p:nvSpPr>
          <p:cNvPr id="11" name="TextBox 10"/>
          <p:cNvSpPr txBox="1"/>
          <p:nvPr/>
        </p:nvSpPr>
        <p:spPr>
          <a:xfrm>
            <a:off x="4581897" y="154379"/>
            <a:ext cx="4417621" cy="5047536"/>
          </a:xfrm>
          <a:prstGeom prst="rect">
            <a:avLst/>
          </a:prstGeom>
          <a:noFill/>
        </p:spPr>
        <p:txBody>
          <a:bodyPr wrap="square" rtlCol="0">
            <a:spAutoFit/>
          </a:bodyPr>
          <a:lstStyle/>
          <a:p>
            <a:r>
              <a:rPr lang="en-GB" sz="1400" dirty="0"/>
              <a:t>The female mosquito needs two meals of human blood before she can lay eggs, this is when the protist gets transferred from the mosquito and into the human blood.</a:t>
            </a:r>
          </a:p>
          <a:p>
            <a:endParaRPr lang="en-GB" sz="1400" dirty="0"/>
          </a:p>
          <a:p>
            <a:r>
              <a:rPr lang="en-GB" sz="1400" dirty="0"/>
              <a:t>The protist then travels around the body in the bloodstream until it reaches the liver, it is here that damage to the red blood cells is done.  Malaria causes recurrent bouts of fever and shaking, it can be fatal. </a:t>
            </a:r>
          </a:p>
          <a:p>
            <a:endParaRPr lang="en-GB" sz="1400" dirty="0"/>
          </a:p>
          <a:p>
            <a:r>
              <a:rPr lang="en-GB" sz="1400" dirty="0"/>
              <a:t>If malaria is diagnosed quickly it can be treated using a combination of drugs, but this is not always available.  The spread of malaria can be controlled in a number of ways:</a:t>
            </a:r>
          </a:p>
          <a:p>
            <a:endParaRPr lang="en-GB" sz="1400" dirty="0"/>
          </a:p>
          <a:p>
            <a:pPr>
              <a:buFont typeface="Arial" pitchFamily="34" charset="0"/>
              <a:buChar char="•"/>
            </a:pPr>
            <a:r>
              <a:rPr lang="en-GB" sz="1400" dirty="0"/>
              <a:t>  Using insecticide-impregnated insect nets to stop mosquitoes biting humans and passing on the </a:t>
            </a:r>
            <a:r>
              <a:rPr lang="en-GB" sz="1400" dirty="0" err="1"/>
              <a:t>protists</a:t>
            </a:r>
            <a:endParaRPr lang="en-GB" sz="1400" dirty="0"/>
          </a:p>
          <a:p>
            <a:pPr>
              <a:buFont typeface="Arial" pitchFamily="34" charset="0"/>
              <a:buChar char="•"/>
            </a:pPr>
            <a:endParaRPr lang="en-GB" sz="1400" dirty="0"/>
          </a:p>
          <a:p>
            <a:pPr>
              <a:buFont typeface="Arial" pitchFamily="34" charset="0"/>
              <a:buChar char="•"/>
            </a:pPr>
            <a:r>
              <a:rPr lang="en-GB" sz="1400" dirty="0"/>
              <a:t>  Use insecticides to kill mosquitoes </a:t>
            </a:r>
          </a:p>
          <a:p>
            <a:pPr>
              <a:buFont typeface="Arial" pitchFamily="34" charset="0"/>
              <a:buChar char="•"/>
            </a:pPr>
            <a:endParaRPr lang="en-GB" sz="1400" dirty="0"/>
          </a:p>
          <a:p>
            <a:pPr>
              <a:buFont typeface="Arial" pitchFamily="34" charset="0"/>
              <a:buChar char="•"/>
            </a:pPr>
            <a:r>
              <a:rPr lang="en-GB" sz="1400" dirty="0"/>
              <a:t>  Prevent vectors from breeding by removing standing water </a:t>
            </a:r>
          </a:p>
          <a:p>
            <a:pPr>
              <a:buFont typeface="Arial" pitchFamily="34" charset="0"/>
              <a:buChar char="•"/>
            </a:pPr>
            <a:endParaRPr lang="en-GB" sz="1400" dirty="0"/>
          </a:p>
          <a:p>
            <a:pPr>
              <a:buFont typeface="Arial" pitchFamily="34" charset="0"/>
              <a:buChar char="•"/>
            </a:pPr>
            <a:r>
              <a:rPr lang="en-GB" sz="1400" dirty="0"/>
              <a:t>  Travellers can take anti-malarial drugs to kill the parasites in the blood if they are bitten.</a:t>
            </a:r>
          </a:p>
        </p:txBody>
      </p:sp>
      <p:pic>
        <p:nvPicPr>
          <p:cNvPr id="1026" name="Picture 2" descr="photography fly female insect parasite fauna invertebrate close up dengue mosquito pest biting macro photography arthropod disease sucking infectious"/>
          <p:cNvPicPr>
            <a:picLocks noChangeAspect="1" noChangeArrowheads="1"/>
          </p:cNvPicPr>
          <p:nvPr/>
        </p:nvPicPr>
        <p:blipFill>
          <a:blip r:embed="rId2" cstate="print"/>
          <a:srcRect/>
          <a:stretch>
            <a:fillRect/>
          </a:stretch>
        </p:blipFill>
        <p:spPr bwMode="auto">
          <a:xfrm>
            <a:off x="6839753" y="5272643"/>
            <a:ext cx="2037051" cy="1347849"/>
          </a:xfrm>
          <a:prstGeom prst="rect">
            <a:avLst/>
          </a:prstGeom>
          <a:noFill/>
        </p:spPr>
      </p:pic>
      <p:pic>
        <p:nvPicPr>
          <p:cNvPr id="1028" name="Picture 4" descr="plant photography leaf flower petal rose red flora flowers close up roses gardens blooms florals floribunda hotchocolaterose macro photography flowering plant garden roses rose family plant stem land plant rose order"/>
          <p:cNvPicPr>
            <a:picLocks noChangeAspect="1" noChangeArrowheads="1"/>
          </p:cNvPicPr>
          <p:nvPr/>
        </p:nvPicPr>
        <p:blipFill>
          <a:blip r:embed="rId3" cstate="print"/>
          <a:srcRect/>
          <a:stretch>
            <a:fillRect/>
          </a:stretch>
        </p:blipFill>
        <p:spPr bwMode="auto">
          <a:xfrm>
            <a:off x="4797630" y="5236949"/>
            <a:ext cx="1919061" cy="1365732"/>
          </a:xfrm>
          <a:prstGeom prst="rect">
            <a:avLst/>
          </a:prstGeom>
          <a:noFill/>
        </p:spPr>
      </p:pic>
    </p:spTree>
    <p:extLst>
      <p:ext uri="{BB962C8B-B14F-4D97-AF65-F5344CB8AC3E}">
        <p14:creationId xmlns:p14="http://schemas.microsoft.com/office/powerpoint/2010/main" val="1004259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lstStyle/>
          <a:p>
            <a:pPr marL="0" indent="0">
              <a:buNone/>
            </a:pPr>
            <a:r>
              <a:rPr lang="en-GB" dirty="0"/>
              <a:t>GOOD PROGRESS:</a:t>
            </a:r>
          </a:p>
          <a:p>
            <a:pPr marL="0" indent="0">
              <a:buNone/>
            </a:pPr>
            <a:r>
              <a:rPr lang="en-GB" dirty="0">
                <a:solidFill>
                  <a:schemeClr val="dk1"/>
                </a:solidFill>
              </a:rPr>
              <a:t>State one disease caused by fungi and one disease caused by a protist </a:t>
            </a:r>
          </a:p>
          <a:p>
            <a:pPr marL="0" indent="0">
              <a:buNone/>
            </a:pPr>
            <a:r>
              <a:rPr lang="en-GB" dirty="0">
                <a:solidFill>
                  <a:schemeClr val="dk1"/>
                </a:solidFill>
              </a:rPr>
              <a:t>Describe the symptoms of diseases such as rose black spot and malaria</a:t>
            </a:r>
            <a:endParaRPr lang="en-GB" dirty="0"/>
          </a:p>
          <a:p>
            <a:pPr marL="0" indent="0">
              <a:buNone/>
            </a:pPr>
            <a:endParaRPr lang="en-GB" dirty="0"/>
          </a:p>
          <a:p>
            <a:pPr marL="0" indent="0">
              <a:buNone/>
            </a:pPr>
            <a:r>
              <a:rPr lang="en-GB" dirty="0"/>
              <a:t>OUTSTANDING PROGRESS:</a:t>
            </a:r>
          </a:p>
          <a:p>
            <a:pPr marL="0" indent="0">
              <a:buNone/>
            </a:pPr>
            <a:r>
              <a:rPr lang="en-GB" dirty="0">
                <a:solidFill>
                  <a:schemeClr val="dk1"/>
                </a:solidFill>
              </a:rPr>
              <a:t>Explain how the spread of malaria can be controlled</a:t>
            </a: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1"/>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718098" y="1554480"/>
            <a:ext cx="4214485" cy="5199017"/>
          </a:xfrm>
          <a:prstGeom prst="rect">
            <a:avLst/>
          </a:prstGeom>
          <a:solidFill>
            <a:srgbClr val="FFFFCC"/>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184512" y="1554480"/>
            <a:ext cx="4214485" cy="5199017"/>
          </a:xfrm>
          <a:prstGeom prst="rect">
            <a:avLst/>
          </a:prstGeom>
          <a:solidFill>
            <a:srgbClr val="FFFFCC"/>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184512" y="140516"/>
            <a:ext cx="8750482" cy="1622970"/>
          </a:xfrm>
        </p:spPr>
        <p:txBody>
          <a:bodyPr>
            <a:normAutofit/>
          </a:bodyPr>
          <a:lstStyle/>
          <a:p>
            <a:pPr marL="0" indent="0" algn="ctr">
              <a:buNone/>
            </a:pPr>
            <a:r>
              <a:rPr lang="en-GB" sz="3200" dirty="0">
                <a:latin typeface="Comic Sans MS" panose="030F0702030302020204" pitchFamily="66" charset="0"/>
              </a:rPr>
              <a:t>Fungi and protists are less well known than bacteria and viruses but they are also </a:t>
            </a:r>
            <a:r>
              <a:rPr lang="en-GB" sz="3200" dirty="0">
                <a:solidFill>
                  <a:srgbClr val="00B0F0"/>
                </a:solidFill>
                <a:latin typeface="Comic Sans MS" panose="030F0702030302020204" pitchFamily="66" charset="0"/>
              </a:rPr>
              <a:t>important pathogens. </a:t>
            </a:r>
          </a:p>
        </p:txBody>
      </p:sp>
      <p:sp>
        <p:nvSpPr>
          <p:cNvPr id="6" name="TextBox 5"/>
          <p:cNvSpPr txBox="1"/>
          <p:nvPr/>
        </p:nvSpPr>
        <p:spPr>
          <a:xfrm>
            <a:off x="192757" y="4362994"/>
            <a:ext cx="4206240" cy="2246769"/>
          </a:xfrm>
          <a:prstGeom prst="rect">
            <a:avLst/>
          </a:prstGeom>
          <a:noFill/>
        </p:spPr>
        <p:txBody>
          <a:bodyPr wrap="square" rtlCol="0">
            <a:spAutoFit/>
          </a:bodyPr>
          <a:lstStyle/>
          <a:p>
            <a:pPr algn="ctr"/>
            <a:r>
              <a:rPr lang="en-GB" sz="2000" dirty="0">
                <a:latin typeface="Comic Sans MS" panose="030F0702030302020204" pitchFamily="66" charset="0"/>
              </a:rPr>
              <a:t>There are few fungal diseases that affect people, one relatively minor skin condition caused by fungi is athletes foot.</a:t>
            </a:r>
          </a:p>
          <a:p>
            <a:pPr algn="ctr"/>
            <a:endParaRPr lang="en-GB" sz="2000" dirty="0">
              <a:latin typeface="Comic Sans MS" panose="030F0702030302020204" pitchFamily="66" charset="0"/>
            </a:endParaRPr>
          </a:p>
          <a:p>
            <a:pPr algn="ctr"/>
            <a:r>
              <a:rPr lang="en-GB" sz="2000" dirty="0">
                <a:latin typeface="Comic Sans MS" panose="030F0702030302020204" pitchFamily="66" charset="0"/>
              </a:rPr>
              <a:t>In plants, fungal disease can be common and hugely devastating.</a:t>
            </a:r>
          </a:p>
        </p:txBody>
      </p:sp>
      <p:sp>
        <p:nvSpPr>
          <p:cNvPr id="7" name="TextBox 6"/>
          <p:cNvSpPr txBox="1"/>
          <p:nvPr/>
        </p:nvSpPr>
        <p:spPr>
          <a:xfrm>
            <a:off x="4729569" y="4069493"/>
            <a:ext cx="4191545" cy="2554545"/>
          </a:xfrm>
          <a:prstGeom prst="rect">
            <a:avLst/>
          </a:prstGeom>
          <a:noFill/>
        </p:spPr>
        <p:txBody>
          <a:bodyPr wrap="square" rtlCol="0">
            <a:spAutoFit/>
          </a:bodyPr>
          <a:lstStyle/>
          <a:p>
            <a:pPr algn="ctr"/>
            <a:r>
              <a:rPr lang="en-GB" sz="2000" dirty="0">
                <a:latin typeface="Comic Sans MS" panose="030F0702030302020204" pitchFamily="66" charset="0"/>
              </a:rPr>
              <a:t>Protists (single-celled organisms) are relatively rare pathogens but the diseases they cause are often serious and damaging. </a:t>
            </a:r>
          </a:p>
          <a:p>
            <a:pPr algn="ctr"/>
            <a:endParaRPr lang="en-GB" sz="2000" dirty="0">
              <a:latin typeface="Comic Sans MS" panose="030F0702030302020204" pitchFamily="66" charset="0"/>
            </a:endParaRPr>
          </a:p>
          <a:p>
            <a:pPr algn="ctr"/>
            <a:r>
              <a:rPr lang="en-GB" sz="2000" dirty="0">
                <a:latin typeface="Comic Sans MS" panose="030F0702030302020204" pitchFamily="66" charset="0"/>
              </a:rPr>
              <a:t>Diseases caused by protists often involve a vector that transfers the protist to the host. </a:t>
            </a:r>
          </a:p>
        </p:txBody>
      </p:sp>
      <p:pic>
        <p:nvPicPr>
          <p:cNvPr id="8194" name="Picture 2" descr="Image result for fungal cell hyphae"/>
          <p:cNvPicPr>
            <a:picLocks noChangeAspect="1" noChangeArrowheads="1"/>
          </p:cNvPicPr>
          <p:nvPr/>
        </p:nvPicPr>
        <p:blipFill>
          <a:blip r:embed="rId3" cstate="print"/>
          <a:srcRect/>
          <a:stretch>
            <a:fillRect/>
          </a:stretch>
        </p:blipFill>
        <p:spPr bwMode="auto">
          <a:xfrm>
            <a:off x="262454" y="1750959"/>
            <a:ext cx="4012664" cy="2507149"/>
          </a:xfrm>
          <a:prstGeom prst="rect">
            <a:avLst/>
          </a:prstGeom>
          <a:noFill/>
        </p:spPr>
      </p:pic>
      <p:pic>
        <p:nvPicPr>
          <p:cNvPr id="8196" name="Picture 4" descr="underwater biology fish stingray reef protist protisten einzeller protozoa protozoen mikroskop mikrofotografie mikrofoto microscop microphotography ciliaten ciliat wimperntierchen infusorien unicelluar flagellaten amoeba am be am ben manta ray marine biology rays and skates"/>
          <p:cNvPicPr>
            <a:picLocks noChangeAspect="1" noChangeArrowheads="1"/>
          </p:cNvPicPr>
          <p:nvPr/>
        </p:nvPicPr>
        <p:blipFill>
          <a:blip r:embed="rId4" cstate="print"/>
          <a:srcRect/>
          <a:stretch>
            <a:fillRect/>
          </a:stretch>
        </p:blipFill>
        <p:spPr bwMode="auto">
          <a:xfrm>
            <a:off x="5712031" y="1765974"/>
            <a:ext cx="2291938" cy="2125773"/>
          </a:xfrm>
          <a:prstGeom prst="rect">
            <a:avLst/>
          </a:prstGeom>
          <a:noFill/>
        </p:spPr>
      </p:pic>
    </p:spTree>
    <p:extLst>
      <p:ext uri="{BB962C8B-B14F-4D97-AF65-F5344CB8AC3E}">
        <p14:creationId xmlns:p14="http://schemas.microsoft.com/office/powerpoint/2010/main" val="2093438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576" y="179705"/>
            <a:ext cx="8045088" cy="6482352"/>
          </a:xfrm>
        </p:spPr>
        <p:txBody>
          <a:bodyPr>
            <a:normAutofit/>
          </a:bodyPr>
          <a:lstStyle/>
          <a:p>
            <a:pPr marL="0" indent="0">
              <a:buNone/>
            </a:pPr>
            <a:r>
              <a:rPr lang="en-GB" dirty="0">
                <a:latin typeface="Comic Sans MS" panose="030F0702030302020204" pitchFamily="66" charset="0"/>
              </a:rPr>
              <a:t>Stick the information on rose black spot and malaria in your books and complete the following tasks:</a:t>
            </a:r>
          </a:p>
          <a:p>
            <a:pPr marL="0" indent="0">
              <a:buNone/>
            </a:pPr>
            <a:endParaRPr lang="en-GB" sz="1800" dirty="0">
              <a:latin typeface="Comic Sans MS" panose="030F0702030302020204" pitchFamily="66" charset="0"/>
            </a:endParaRPr>
          </a:p>
          <a:p>
            <a:pPr marL="457200" indent="-457200">
              <a:buFont typeface="+mj-lt"/>
              <a:buAutoNum type="arabicPeriod"/>
            </a:pPr>
            <a:r>
              <a:rPr lang="en-GB" sz="2200" dirty="0">
                <a:latin typeface="Comic Sans MS" panose="030F0702030302020204" pitchFamily="66" charset="0"/>
              </a:rPr>
              <a:t>Underline/highlight the key information on the description of the disease, the symptoms of the disease, how it spreads and how it is prevented.</a:t>
            </a:r>
          </a:p>
          <a:p>
            <a:pPr marL="457200" indent="-457200">
              <a:buFont typeface="+mj-lt"/>
              <a:buAutoNum type="arabicPeriod"/>
            </a:pPr>
            <a:endParaRPr lang="en-GB" sz="2200" dirty="0">
              <a:latin typeface="Comic Sans MS" panose="030F0702030302020204" pitchFamily="66" charset="0"/>
            </a:endParaRPr>
          </a:p>
          <a:p>
            <a:pPr marL="457200" indent="-457200">
              <a:buFont typeface="+mj-lt"/>
              <a:buAutoNum type="arabicPeriod"/>
            </a:pPr>
            <a:r>
              <a:rPr lang="en-GB" sz="2200" dirty="0">
                <a:latin typeface="Comic Sans MS" panose="030F0702030302020204" pitchFamily="66" charset="0"/>
              </a:rPr>
              <a:t>Explain why roses affected by black spot produce smaller, fewer flowers than healthy plants.</a:t>
            </a:r>
          </a:p>
          <a:p>
            <a:pPr marL="457200" indent="-457200">
              <a:buFont typeface="+mj-lt"/>
              <a:buAutoNum type="arabicPeriod"/>
            </a:pPr>
            <a:endParaRPr lang="en-GB" sz="2200" dirty="0">
              <a:latin typeface="Comic Sans MS" panose="030F0702030302020204" pitchFamily="66" charset="0"/>
            </a:endParaRPr>
          </a:p>
          <a:p>
            <a:pPr marL="457200" indent="-457200">
              <a:buFont typeface="+mj-lt"/>
              <a:buAutoNum type="arabicPeriod"/>
            </a:pPr>
            <a:r>
              <a:rPr lang="en-GB" sz="2200" dirty="0">
                <a:latin typeface="Comic Sans MS" panose="030F0702030302020204" pitchFamily="66" charset="0"/>
              </a:rPr>
              <a:t>Describe how malaria is passed from one person to another </a:t>
            </a:r>
          </a:p>
          <a:p>
            <a:pPr marL="457200" indent="-457200">
              <a:buFont typeface="+mj-lt"/>
              <a:buAutoNum type="arabicPeriod"/>
            </a:pPr>
            <a:endParaRPr lang="en-GB" sz="2200" dirty="0">
              <a:latin typeface="Comic Sans MS" panose="030F0702030302020204" pitchFamily="66" charset="0"/>
            </a:endParaRPr>
          </a:p>
          <a:p>
            <a:pPr marL="457200" indent="-457200">
              <a:buFont typeface="+mj-lt"/>
              <a:buAutoNum type="arabicPeriod"/>
            </a:pPr>
            <a:r>
              <a:rPr lang="en-GB" sz="2200" dirty="0">
                <a:latin typeface="Comic Sans MS" panose="030F0702030302020204" pitchFamily="66" charset="0"/>
              </a:rPr>
              <a:t>Insecticide-treated mosquito nets help to prevent the spread of malaria in two ways. Explain how.</a:t>
            </a:r>
          </a:p>
        </p:txBody>
      </p:sp>
      <p:sp>
        <p:nvSpPr>
          <p:cNvPr id="4" name="Rectangle 3"/>
          <p:cNvSpPr/>
          <p:nvPr/>
        </p:nvSpPr>
        <p:spPr>
          <a:xfrm>
            <a:off x="6082937" y="3975463"/>
            <a:ext cx="1254035" cy="39188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3 marks</a:t>
            </a:r>
          </a:p>
        </p:txBody>
      </p:sp>
      <p:sp>
        <p:nvSpPr>
          <p:cNvPr id="5" name="Rectangle 4"/>
          <p:cNvSpPr/>
          <p:nvPr/>
        </p:nvSpPr>
        <p:spPr>
          <a:xfrm>
            <a:off x="6082937" y="4892040"/>
            <a:ext cx="1254035" cy="39188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2 marks</a:t>
            </a:r>
          </a:p>
        </p:txBody>
      </p:sp>
      <p:sp>
        <p:nvSpPr>
          <p:cNvPr id="6" name="Rectangle 5"/>
          <p:cNvSpPr/>
          <p:nvPr/>
        </p:nvSpPr>
        <p:spPr>
          <a:xfrm>
            <a:off x="6082937" y="6336575"/>
            <a:ext cx="1254035" cy="39188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2 marks</a:t>
            </a:r>
          </a:p>
        </p:txBody>
      </p:sp>
      <p:sp>
        <p:nvSpPr>
          <p:cNvPr id="7" name="TextBox 6"/>
          <p:cNvSpPr txBox="1"/>
          <p:nvPr/>
        </p:nvSpPr>
        <p:spPr>
          <a:xfrm>
            <a:off x="7889966" y="1985554"/>
            <a:ext cx="953588" cy="584775"/>
          </a:xfrm>
          <a:prstGeom prst="rect">
            <a:avLst/>
          </a:prstGeom>
          <a:noFill/>
        </p:spPr>
        <p:txBody>
          <a:bodyPr wrap="square" rtlCol="0">
            <a:spAutoFit/>
          </a:bodyPr>
          <a:lstStyle/>
          <a:p>
            <a:r>
              <a:rPr lang="en-GB" sz="3200" b="1" i="1" dirty="0">
                <a:solidFill>
                  <a:srgbClr val="0070C0"/>
                </a:solidFill>
              </a:rPr>
              <a:t>3/4</a:t>
            </a:r>
          </a:p>
        </p:txBody>
      </p:sp>
      <p:sp>
        <p:nvSpPr>
          <p:cNvPr id="8" name="TextBox 7"/>
          <p:cNvSpPr txBox="1"/>
          <p:nvPr/>
        </p:nvSpPr>
        <p:spPr>
          <a:xfrm>
            <a:off x="7841542" y="3739030"/>
            <a:ext cx="826848" cy="584775"/>
          </a:xfrm>
          <a:prstGeom prst="rect">
            <a:avLst/>
          </a:prstGeom>
          <a:noFill/>
        </p:spPr>
        <p:txBody>
          <a:bodyPr wrap="square" rtlCol="0">
            <a:spAutoFit/>
          </a:bodyPr>
          <a:lstStyle/>
          <a:p>
            <a:r>
              <a:rPr lang="en-GB" sz="3200" b="1" i="1" dirty="0">
                <a:solidFill>
                  <a:srgbClr val="0070C0"/>
                </a:solidFill>
              </a:rPr>
              <a:t>5/6</a:t>
            </a:r>
          </a:p>
        </p:txBody>
      </p:sp>
      <p:sp>
        <p:nvSpPr>
          <p:cNvPr id="9" name="TextBox 8"/>
          <p:cNvSpPr txBox="1"/>
          <p:nvPr/>
        </p:nvSpPr>
        <p:spPr>
          <a:xfrm>
            <a:off x="8072845" y="4795594"/>
            <a:ext cx="574765" cy="584775"/>
          </a:xfrm>
          <a:prstGeom prst="rect">
            <a:avLst/>
          </a:prstGeom>
          <a:noFill/>
        </p:spPr>
        <p:txBody>
          <a:bodyPr wrap="square" rtlCol="0">
            <a:spAutoFit/>
          </a:bodyPr>
          <a:lstStyle/>
          <a:p>
            <a:r>
              <a:rPr lang="en-GB" sz="3200" b="1" i="1" dirty="0">
                <a:solidFill>
                  <a:srgbClr val="0070C0"/>
                </a:solidFill>
              </a:rPr>
              <a:t>7</a:t>
            </a:r>
          </a:p>
        </p:txBody>
      </p:sp>
      <p:sp>
        <p:nvSpPr>
          <p:cNvPr id="10" name="TextBox 9"/>
          <p:cNvSpPr txBox="1"/>
          <p:nvPr/>
        </p:nvSpPr>
        <p:spPr>
          <a:xfrm>
            <a:off x="8066313" y="6034941"/>
            <a:ext cx="777241" cy="584775"/>
          </a:xfrm>
          <a:prstGeom prst="rect">
            <a:avLst/>
          </a:prstGeom>
          <a:noFill/>
        </p:spPr>
        <p:txBody>
          <a:bodyPr wrap="square" rtlCol="0">
            <a:spAutoFit/>
          </a:bodyPr>
          <a:lstStyle/>
          <a:p>
            <a:r>
              <a:rPr lang="en-GB" sz="3200" b="1" i="1" dirty="0">
                <a:solidFill>
                  <a:srgbClr val="0070C0"/>
                </a:solidFill>
              </a:rPr>
              <a:t>8+</a:t>
            </a:r>
          </a:p>
        </p:txBody>
      </p:sp>
      <p:cxnSp>
        <p:nvCxnSpPr>
          <p:cNvPr id="12" name="Straight Arrow Connector 11"/>
          <p:cNvCxnSpPr/>
          <p:nvPr/>
        </p:nvCxnSpPr>
        <p:spPr>
          <a:xfrm>
            <a:off x="8242664" y="2570329"/>
            <a:ext cx="0" cy="1048082"/>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8242664" y="4332287"/>
            <a:ext cx="0" cy="463307"/>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242664" y="5380369"/>
            <a:ext cx="0" cy="654572"/>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150122" y="1029327"/>
            <a:ext cx="3756105" cy="307777"/>
          </a:xfrm>
          <a:prstGeom prst="rect">
            <a:avLst/>
          </a:prstGeom>
        </p:spPr>
        <p:txBody>
          <a:bodyPr wrap="square">
            <a:spAutoFit/>
          </a:bodyPr>
          <a:lstStyle/>
          <a:p>
            <a:r>
              <a:rPr lang="en-GB" sz="1400" dirty="0">
                <a:hlinkClick r:id="rId3"/>
              </a:rPr>
              <a:t>https://www.youtube.com/watch?v=Jt5u1lX9yZI</a:t>
            </a:r>
            <a:endParaRPr lang="en-GB" sz="1400" dirty="0"/>
          </a:p>
        </p:txBody>
      </p:sp>
    </p:spTree>
    <p:extLst>
      <p:ext uri="{BB962C8B-B14F-4D97-AF65-F5344CB8AC3E}">
        <p14:creationId xmlns:p14="http://schemas.microsoft.com/office/powerpoint/2010/main" val="1650731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1538" y="158496"/>
            <a:ext cx="8573985" cy="6432530"/>
          </a:xfrm>
          <a:prstGeom prst="rect">
            <a:avLst/>
          </a:prstGeom>
          <a:noFill/>
        </p:spPr>
        <p:txBody>
          <a:bodyPr wrap="square" rtlCol="0">
            <a:spAutoFit/>
          </a:bodyPr>
          <a:lstStyle/>
          <a:p>
            <a:r>
              <a:rPr lang="en-GB" sz="3600" dirty="0">
                <a:solidFill>
                  <a:srgbClr val="FF0000"/>
                </a:solidFill>
                <a:latin typeface="Comic Sans MS" pitchFamily="66" charset="0"/>
              </a:rPr>
              <a:t>Self-assessment:</a:t>
            </a:r>
          </a:p>
          <a:p>
            <a:endParaRPr lang="en-GB" sz="3600" dirty="0">
              <a:solidFill>
                <a:srgbClr val="FF0000"/>
              </a:solidFill>
              <a:latin typeface="Comic Sans MS" pitchFamily="66" charset="0"/>
            </a:endParaRPr>
          </a:p>
          <a:p>
            <a:pPr marL="457200" indent="-457200">
              <a:buFont typeface="+mj-lt"/>
              <a:buAutoNum type="arabicPeriod" startAt="2"/>
            </a:pPr>
            <a:r>
              <a:rPr lang="en-GB" sz="2000" dirty="0">
                <a:latin typeface="Comic Sans MS" pitchFamily="66" charset="0"/>
              </a:rPr>
              <a:t>Rose black spot causes black/purple spots to form on the leaves, eventually these leaves turn yellow and fall off the plant.  This means there is less space for photosynthesis to occur (as less leaves) which means the rose plant will not make as much food as healthy plants.  The lack of food means the plant will not be able to develop normally and therefore will produce smaller/less flowers.</a:t>
            </a:r>
          </a:p>
          <a:p>
            <a:pPr marL="457200" indent="-457200">
              <a:buFont typeface="+mj-lt"/>
              <a:buAutoNum type="arabicPeriod" startAt="2"/>
            </a:pPr>
            <a:endParaRPr lang="en-GB" sz="2000" dirty="0">
              <a:latin typeface="Comic Sans MS" pitchFamily="66" charset="0"/>
            </a:endParaRPr>
          </a:p>
          <a:p>
            <a:pPr marL="457200" indent="-457200">
              <a:buFont typeface="+mj-lt"/>
              <a:buAutoNum type="arabicPeriod" startAt="2"/>
            </a:pPr>
            <a:r>
              <a:rPr lang="en-GB" sz="2000" dirty="0">
                <a:latin typeface="Comic Sans MS" pitchFamily="66" charset="0"/>
              </a:rPr>
              <a:t>Malaria is passed from one person to another by a mosquito carrying a protist, if the mosquito feeds on the blood of an individual the protist may be injected into the bloodstream. If it reaches the liver of the individual it can cause serious damage</a:t>
            </a:r>
          </a:p>
          <a:p>
            <a:pPr marL="457200" indent="-457200">
              <a:buFont typeface="+mj-lt"/>
              <a:buAutoNum type="arabicPeriod" startAt="2"/>
            </a:pPr>
            <a:endParaRPr lang="en-GB" sz="2000" dirty="0">
              <a:latin typeface="Comic Sans MS" pitchFamily="66" charset="0"/>
            </a:endParaRPr>
          </a:p>
          <a:p>
            <a:pPr marL="457200" indent="-457200">
              <a:buFont typeface="+mj-lt"/>
              <a:buAutoNum type="arabicPeriod" startAt="2"/>
            </a:pPr>
            <a:r>
              <a:rPr lang="en-GB" sz="2000" dirty="0">
                <a:latin typeface="Comic Sans MS" pitchFamily="66" charset="0"/>
              </a:rPr>
              <a:t>The nets are impregnated with insecticide which will deter the mosquitoes from landing on/going near the nets.  The nets will not allow mosquitoes through to bite humans, therefore preventing the spread of the protist. </a:t>
            </a:r>
          </a:p>
        </p:txBody>
      </p:sp>
      <p:pic>
        <p:nvPicPr>
          <p:cNvPr id="24578" name="Picture 2" descr="Check, Check Mark, Red, Mark, Tick, Symbol, Choice"/>
          <p:cNvPicPr>
            <a:picLocks noChangeAspect="1" noChangeArrowheads="1"/>
          </p:cNvPicPr>
          <p:nvPr/>
        </p:nvPicPr>
        <p:blipFill>
          <a:blip r:embed="rId2" cstate="print"/>
          <a:srcRect/>
          <a:stretch>
            <a:fillRect/>
          </a:stretch>
        </p:blipFill>
        <p:spPr bwMode="auto">
          <a:xfrm>
            <a:off x="8009305" y="5737603"/>
            <a:ext cx="923157" cy="9619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8385" y="3912433"/>
            <a:ext cx="8776607" cy="2623277"/>
          </a:xfrm>
          <a:prstGeom prst="roundRect">
            <a:avLst/>
          </a:prstGeom>
          <a:solidFill>
            <a:schemeClr val="accent4">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158386" y="218893"/>
            <a:ext cx="8776607" cy="590576"/>
          </a:xfrm>
        </p:spPr>
        <p:txBody>
          <a:bodyPr/>
          <a:lstStyle/>
          <a:p>
            <a:pPr marL="0" indent="0">
              <a:buNone/>
            </a:pPr>
            <a:r>
              <a:rPr lang="en-GB" dirty="0">
                <a:hlinkClick r:id="rId2"/>
              </a:rPr>
              <a:t>https://www.youtube.com/watch?v=x74I-4BZnRo</a:t>
            </a:r>
            <a:endParaRPr lang="en-GB" dirty="0"/>
          </a:p>
          <a:p>
            <a:pPr marL="0" indent="0">
              <a:buNone/>
            </a:pPr>
            <a:endParaRPr lang="en-GB" dirty="0"/>
          </a:p>
        </p:txBody>
      </p:sp>
      <p:sp>
        <p:nvSpPr>
          <p:cNvPr id="4" name="TextBox 3"/>
          <p:cNvSpPr txBox="1"/>
          <p:nvPr/>
        </p:nvSpPr>
        <p:spPr>
          <a:xfrm>
            <a:off x="158385" y="809469"/>
            <a:ext cx="8776607" cy="2677656"/>
          </a:xfrm>
          <a:prstGeom prst="rect">
            <a:avLst/>
          </a:prstGeom>
          <a:noFill/>
        </p:spPr>
        <p:txBody>
          <a:bodyPr wrap="square" rtlCol="0">
            <a:spAutoFit/>
          </a:bodyPr>
          <a:lstStyle/>
          <a:p>
            <a:r>
              <a:rPr lang="en-GB" sz="2400" dirty="0">
                <a:latin typeface="Comic Sans MS" panose="030F0702030302020204" pitchFamily="66" charset="0"/>
              </a:rPr>
              <a:t>For travellers going from the UK to an area with malaria, doctors suggest the ABCD approach:</a:t>
            </a:r>
          </a:p>
          <a:p>
            <a:endParaRPr lang="en-GB" sz="2400" dirty="0">
              <a:latin typeface="Comic Sans MS" panose="030F0702030302020204" pitchFamily="66" charset="0"/>
            </a:endParaRPr>
          </a:p>
          <a:p>
            <a:pPr marL="342900" indent="-342900">
              <a:buFont typeface="Arial" panose="020B0604020202020204" pitchFamily="34" charset="0"/>
              <a:buChar char="•"/>
            </a:pPr>
            <a:r>
              <a:rPr lang="en-GB" sz="2400" b="1" dirty="0">
                <a:latin typeface="Comic Sans MS" panose="030F0702030302020204" pitchFamily="66" charset="0"/>
              </a:rPr>
              <a:t>A</a:t>
            </a:r>
            <a:r>
              <a:rPr lang="en-GB" sz="2400" dirty="0">
                <a:latin typeface="Comic Sans MS" panose="030F0702030302020204" pitchFamily="66" charset="0"/>
              </a:rPr>
              <a:t>wareness</a:t>
            </a:r>
          </a:p>
          <a:p>
            <a:pPr marL="342900" indent="-342900">
              <a:buFont typeface="Arial" panose="020B0604020202020204" pitchFamily="34" charset="0"/>
              <a:buChar char="•"/>
            </a:pPr>
            <a:r>
              <a:rPr lang="en-GB" sz="2400" b="1" dirty="0">
                <a:latin typeface="Comic Sans MS" panose="030F0702030302020204" pitchFamily="66" charset="0"/>
              </a:rPr>
              <a:t>B</a:t>
            </a:r>
            <a:r>
              <a:rPr lang="en-GB" sz="2400" dirty="0">
                <a:latin typeface="Comic Sans MS" panose="030F0702030302020204" pitchFamily="66" charset="0"/>
              </a:rPr>
              <a:t>ite prevention</a:t>
            </a:r>
          </a:p>
          <a:p>
            <a:pPr marL="342900" indent="-342900">
              <a:buFont typeface="Arial" panose="020B0604020202020204" pitchFamily="34" charset="0"/>
              <a:buChar char="•"/>
            </a:pPr>
            <a:r>
              <a:rPr lang="en-GB" sz="2400" b="1" dirty="0">
                <a:latin typeface="Comic Sans MS" panose="030F0702030302020204" pitchFamily="66" charset="0"/>
              </a:rPr>
              <a:t>C</a:t>
            </a:r>
            <a:r>
              <a:rPr lang="en-GB" sz="2400" dirty="0">
                <a:latin typeface="Comic Sans MS" panose="030F0702030302020204" pitchFamily="66" charset="0"/>
              </a:rPr>
              <a:t>hemoprophylaxis (anti-malarial medicine)</a:t>
            </a:r>
          </a:p>
          <a:p>
            <a:pPr marL="342900" indent="-342900">
              <a:buFont typeface="Arial" panose="020B0604020202020204" pitchFamily="34" charset="0"/>
              <a:buChar char="•"/>
            </a:pPr>
            <a:r>
              <a:rPr lang="en-GB" sz="2400" b="1" dirty="0">
                <a:latin typeface="Comic Sans MS" panose="030F0702030302020204" pitchFamily="66" charset="0"/>
              </a:rPr>
              <a:t>D</a:t>
            </a:r>
            <a:r>
              <a:rPr lang="en-GB" sz="2400" dirty="0">
                <a:latin typeface="Comic Sans MS" panose="030F0702030302020204" pitchFamily="66" charset="0"/>
              </a:rPr>
              <a:t>iagnosis</a:t>
            </a:r>
          </a:p>
        </p:txBody>
      </p:sp>
      <p:sp>
        <p:nvSpPr>
          <p:cNvPr id="5" name="TextBox 4"/>
          <p:cNvSpPr txBox="1"/>
          <p:nvPr/>
        </p:nvSpPr>
        <p:spPr>
          <a:xfrm>
            <a:off x="398654" y="4077701"/>
            <a:ext cx="8296067" cy="2308324"/>
          </a:xfrm>
          <a:prstGeom prst="rect">
            <a:avLst/>
          </a:prstGeom>
          <a:noFill/>
        </p:spPr>
        <p:txBody>
          <a:bodyPr wrap="square" rtlCol="0">
            <a:spAutoFit/>
          </a:bodyPr>
          <a:lstStyle/>
          <a:p>
            <a:pPr algn="ctr"/>
            <a:r>
              <a:rPr lang="en-GB" sz="3600" b="1" dirty="0">
                <a:solidFill>
                  <a:srgbClr val="0070C0"/>
                </a:solidFill>
                <a:latin typeface="Comic Sans MS" panose="030F0702030302020204" pitchFamily="66" charset="0"/>
              </a:rPr>
              <a:t>Task: </a:t>
            </a:r>
            <a:r>
              <a:rPr lang="en-GB" sz="3600" dirty="0">
                <a:solidFill>
                  <a:srgbClr val="002060"/>
                </a:solidFill>
                <a:latin typeface="Comic Sans MS" panose="030F0702030302020204" pitchFamily="66" charset="0"/>
              </a:rPr>
              <a:t>Design a poster/pamphlet you might see at a doctors surgery which informs patients of the risks of going abroad to an area with malaria.</a:t>
            </a:r>
          </a:p>
        </p:txBody>
      </p:sp>
    </p:spTree>
    <p:extLst>
      <p:ext uri="{BB962C8B-B14F-4D97-AF65-F5344CB8AC3E}">
        <p14:creationId xmlns:p14="http://schemas.microsoft.com/office/powerpoint/2010/main" val="2725085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097" y="118561"/>
            <a:ext cx="8934310" cy="5682288"/>
          </a:xfrm>
        </p:spPr>
        <p:txBody>
          <a:bodyPr>
            <a:noAutofit/>
          </a:bodyPr>
          <a:lstStyle/>
          <a:p>
            <a:pPr marL="0" indent="0">
              <a:buNone/>
            </a:pPr>
            <a:r>
              <a:rPr lang="en-GB" sz="4000" dirty="0">
                <a:solidFill>
                  <a:srgbClr val="0070C0"/>
                </a:solidFill>
                <a:latin typeface="Comic Sans MS" panose="030F0702030302020204" pitchFamily="66" charset="0"/>
              </a:rPr>
              <a:t>Plenary: </a:t>
            </a:r>
            <a:r>
              <a:rPr lang="en-GB" sz="4000" dirty="0">
                <a:latin typeface="Comic Sans MS" panose="030F0702030302020204" pitchFamily="66" charset="0"/>
              </a:rPr>
              <a:t>Quick Quiz!</a:t>
            </a:r>
          </a:p>
          <a:p>
            <a:pPr marL="0" indent="0" algn="ctr">
              <a:buNone/>
            </a:pPr>
            <a:endParaRPr lang="en-GB" sz="2000" dirty="0">
              <a:latin typeface="Comic Sans MS" panose="030F0702030302020204" pitchFamily="66" charset="0"/>
            </a:endParaRPr>
          </a:p>
          <a:p>
            <a:pPr marL="457200" indent="-457200">
              <a:buFont typeface="+mj-lt"/>
              <a:buAutoNum type="arabicPeriod"/>
            </a:pPr>
            <a:r>
              <a:rPr lang="en-GB" sz="2400" dirty="0">
                <a:latin typeface="Comic Sans MS" panose="030F0702030302020204" pitchFamily="66" charset="0"/>
              </a:rPr>
              <a:t>What are some of the symptoms of rose black spot?</a:t>
            </a:r>
          </a:p>
          <a:p>
            <a:pPr marL="457200" indent="-457200">
              <a:buFont typeface="+mj-lt"/>
              <a:buAutoNum type="arabicPeriod"/>
            </a:pPr>
            <a:endParaRPr lang="en-GB" sz="2400" dirty="0">
              <a:latin typeface="Comic Sans MS" panose="030F0702030302020204" pitchFamily="66" charset="0"/>
            </a:endParaRPr>
          </a:p>
          <a:p>
            <a:pPr marL="457200" indent="-457200">
              <a:buFont typeface="+mj-lt"/>
              <a:buAutoNum type="arabicPeriod"/>
            </a:pPr>
            <a:r>
              <a:rPr lang="en-GB" sz="2400" dirty="0">
                <a:latin typeface="Comic Sans MS" panose="030F0702030302020204" pitchFamily="66" charset="0"/>
              </a:rPr>
              <a:t>How does the fungus that causes rose black spot spread?</a:t>
            </a:r>
          </a:p>
          <a:p>
            <a:pPr marL="457200" indent="-457200">
              <a:buFont typeface="+mj-lt"/>
              <a:buAutoNum type="arabicPeriod"/>
            </a:pPr>
            <a:endParaRPr lang="en-GB" sz="2400" dirty="0">
              <a:latin typeface="Comic Sans MS" panose="030F0702030302020204" pitchFamily="66" charset="0"/>
            </a:endParaRPr>
          </a:p>
          <a:p>
            <a:pPr marL="457200" indent="-457200">
              <a:buFont typeface="+mj-lt"/>
              <a:buAutoNum type="arabicPeriod"/>
            </a:pPr>
            <a:r>
              <a:rPr lang="en-GB" sz="2400" dirty="0">
                <a:latin typeface="Comic Sans MS" panose="030F0702030302020204" pitchFamily="66" charset="0"/>
              </a:rPr>
              <a:t>State one treatment of the rose black spot disease</a:t>
            </a:r>
          </a:p>
          <a:p>
            <a:pPr marL="457200" indent="-457200">
              <a:buFont typeface="+mj-lt"/>
              <a:buAutoNum type="arabicPeriod"/>
            </a:pPr>
            <a:endParaRPr lang="en-GB" sz="2400" dirty="0">
              <a:latin typeface="Comic Sans MS" panose="030F0702030302020204" pitchFamily="66" charset="0"/>
            </a:endParaRPr>
          </a:p>
          <a:p>
            <a:pPr marL="457200" indent="-457200">
              <a:buFont typeface="+mj-lt"/>
              <a:buAutoNum type="arabicPeriod"/>
            </a:pPr>
            <a:r>
              <a:rPr lang="en-GB" sz="2400" dirty="0">
                <a:latin typeface="Comic Sans MS" panose="030F0702030302020204" pitchFamily="66" charset="0"/>
              </a:rPr>
              <a:t>How does malaria spread?</a:t>
            </a:r>
          </a:p>
          <a:p>
            <a:pPr marL="457200" indent="-457200">
              <a:buFont typeface="+mj-lt"/>
              <a:buAutoNum type="arabicPeriod"/>
            </a:pPr>
            <a:endParaRPr lang="en-GB" sz="2400" dirty="0">
              <a:latin typeface="Comic Sans MS" panose="030F0702030302020204" pitchFamily="66" charset="0"/>
            </a:endParaRPr>
          </a:p>
          <a:p>
            <a:pPr marL="457200" indent="-457200">
              <a:buFont typeface="+mj-lt"/>
              <a:buAutoNum type="arabicPeriod"/>
            </a:pPr>
            <a:r>
              <a:rPr lang="en-GB" sz="2400" dirty="0">
                <a:latin typeface="Comic Sans MS" panose="030F0702030302020204" pitchFamily="66" charset="0"/>
              </a:rPr>
              <a:t>How does the protist which causes malaria spread throughout the body?</a:t>
            </a:r>
          </a:p>
          <a:p>
            <a:pPr marL="457200" indent="-457200">
              <a:buFont typeface="+mj-lt"/>
              <a:buAutoNum type="arabicPeriod"/>
            </a:pPr>
            <a:endParaRPr lang="en-GB" sz="2400" dirty="0">
              <a:latin typeface="Comic Sans MS" panose="030F0702030302020204" pitchFamily="66" charset="0"/>
            </a:endParaRPr>
          </a:p>
          <a:p>
            <a:pPr marL="457200" indent="-457200">
              <a:buFont typeface="+mj-lt"/>
              <a:buAutoNum type="arabicPeriod"/>
            </a:pPr>
            <a:r>
              <a:rPr lang="en-GB" sz="2400" dirty="0">
                <a:latin typeface="Comic Sans MS" panose="030F0702030302020204" pitchFamily="66" charset="0"/>
              </a:rPr>
              <a:t>Which parts of the body does the protist affect?</a:t>
            </a:r>
          </a:p>
          <a:p>
            <a:pPr marL="457200" indent="-457200">
              <a:buFont typeface="+mj-lt"/>
              <a:buAutoNum type="arabicPeriod"/>
            </a:pPr>
            <a:endParaRPr lang="en-GB" sz="2400" dirty="0">
              <a:latin typeface="Comic Sans MS" panose="030F0702030302020204" pitchFamily="66" charset="0"/>
            </a:endParaRPr>
          </a:p>
          <a:p>
            <a:pPr marL="457200" indent="-457200">
              <a:buFont typeface="+mj-lt"/>
              <a:buAutoNum type="arabicPeriod"/>
            </a:pPr>
            <a:endParaRPr lang="en-GB" sz="2400" dirty="0">
              <a:latin typeface="Comic Sans MS" panose="030F0702030302020204" pitchFamily="66" charset="0"/>
            </a:endParaRPr>
          </a:p>
          <a:p>
            <a:pPr marL="0" indent="0" algn="ctr">
              <a:buNone/>
            </a:pPr>
            <a:endParaRPr lang="en-GB" sz="6000" dirty="0">
              <a:latin typeface="Comic Sans MS" panose="030F0702030302020204" pitchFamily="66" charset="0"/>
            </a:endParaRPr>
          </a:p>
        </p:txBody>
      </p:sp>
    </p:spTree>
    <p:extLst>
      <p:ext uri="{BB962C8B-B14F-4D97-AF65-F5344CB8AC3E}">
        <p14:creationId xmlns:p14="http://schemas.microsoft.com/office/powerpoint/2010/main" val="1588624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097" y="118561"/>
            <a:ext cx="8934310" cy="6620878"/>
          </a:xfrm>
        </p:spPr>
        <p:txBody>
          <a:bodyPr>
            <a:noAutofit/>
          </a:bodyPr>
          <a:lstStyle/>
          <a:p>
            <a:pPr marL="0" lvl="0" indent="0" defTabSz="457200">
              <a:lnSpc>
                <a:spcPct val="100000"/>
              </a:lnSpc>
              <a:spcBef>
                <a:spcPts val="0"/>
              </a:spcBef>
              <a:buNone/>
            </a:pPr>
            <a:r>
              <a:rPr lang="en-GB" sz="3600" dirty="0">
                <a:solidFill>
                  <a:srgbClr val="FF0000"/>
                </a:solidFill>
                <a:latin typeface="Comic Sans MS" pitchFamily="66" charset="0"/>
              </a:rPr>
              <a:t>Self-assessment:</a:t>
            </a:r>
          </a:p>
          <a:p>
            <a:pPr marL="0" indent="0" algn="ctr">
              <a:buNone/>
            </a:pPr>
            <a:endParaRPr lang="en-GB" sz="2000" dirty="0">
              <a:latin typeface="Comic Sans MS" panose="030F0702030302020204" pitchFamily="66" charset="0"/>
            </a:endParaRPr>
          </a:p>
          <a:p>
            <a:pPr marL="457200" indent="-457200">
              <a:buFont typeface="+mj-lt"/>
              <a:buAutoNum type="arabicPeriod"/>
            </a:pPr>
            <a:r>
              <a:rPr lang="en-US" sz="2000" dirty="0">
                <a:latin typeface="Comic Sans MS" panose="030F0702030302020204" pitchFamily="66" charset="0"/>
              </a:rPr>
              <a:t>Purple or black spots which develop on the leaves. The leaves often turn yellow and fall off the plant.</a:t>
            </a:r>
          </a:p>
          <a:p>
            <a:pPr marL="457200" indent="-457200">
              <a:buFont typeface="+mj-lt"/>
              <a:buAutoNum type="arabicPeriod"/>
            </a:pPr>
            <a:endParaRPr lang="en-GB" sz="2000" dirty="0">
              <a:latin typeface="Comic Sans MS" panose="030F0702030302020204" pitchFamily="66" charset="0"/>
            </a:endParaRPr>
          </a:p>
          <a:p>
            <a:pPr marL="457200" indent="-457200">
              <a:buFont typeface="+mj-lt"/>
              <a:buAutoNum type="arabicPeriod"/>
            </a:pPr>
            <a:r>
              <a:rPr lang="en-US" sz="2000" dirty="0">
                <a:latin typeface="Comic Sans MS" panose="030F0702030302020204" pitchFamily="66" charset="0"/>
              </a:rPr>
              <a:t>The fungi is spread in the environment by the wind but can also be spread by water, as it drips from one plant to another.</a:t>
            </a:r>
            <a:endParaRPr lang="en-GB" sz="2000" dirty="0">
              <a:latin typeface="Comic Sans MS" panose="030F0702030302020204" pitchFamily="66" charset="0"/>
            </a:endParaRPr>
          </a:p>
          <a:p>
            <a:pPr marL="457200" indent="-457200">
              <a:buFont typeface="+mj-lt"/>
              <a:buAutoNum type="arabicPeriod"/>
            </a:pPr>
            <a:endParaRPr lang="en-GB" sz="2000" dirty="0">
              <a:latin typeface="Comic Sans MS" panose="030F0702030302020204" pitchFamily="66" charset="0"/>
            </a:endParaRPr>
          </a:p>
          <a:p>
            <a:pPr marL="457200" indent="-457200">
              <a:buFont typeface="+mj-lt"/>
              <a:buAutoNum type="arabicPeriod"/>
            </a:pPr>
            <a:r>
              <a:rPr lang="en-US" sz="2000" dirty="0">
                <a:latin typeface="Comic Sans MS" panose="030F0702030302020204" pitchFamily="66" charset="0"/>
              </a:rPr>
              <a:t>Chemical fungicides can help to treat the disease</a:t>
            </a:r>
          </a:p>
          <a:p>
            <a:pPr marL="457200" indent="-457200">
              <a:buFont typeface="+mj-lt"/>
              <a:buAutoNum type="arabicPeriod"/>
            </a:pPr>
            <a:endParaRPr lang="en-US" sz="2000" dirty="0">
              <a:latin typeface="Comic Sans MS" panose="030F0702030302020204" pitchFamily="66" charset="0"/>
            </a:endParaRPr>
          </a:p>
          <a:p>
            <a:pPr marL="457200" indent="-457200">
              <a:buFont typeface="+mj-lt"/>
              <a:buAutoNum type="arabicPeriod"/>
            </a:pPr>
            <a:r>
              <a:rPr lang="en-GB" sz="2000" dirty="0">
                <a:latin typeface="Comic Sans MS" panose="030F0702030302020204" pitchFamily="66" charset="0"/>
              </a:rPr>
              <a:t>Malaria spreads via female mosquitoes which are known as a vector</a:t>
            </a:r>
          </a:p>
          <a:p>
            <a:pPr marL="457200" indent="-457200">
              <a:buFont typeface="+mj-lt"/>
              <a:buAutoNum type="arabicPeriod"/>
            </a:pPr>
            <a:endParaRPr lang="en-GB" sz="2000" dirty="0">
              <a:latin typeface="Comic Sans MS" panose="030F0702030302020204" pitchFamily="66" charset="0"/>
            </a:endParaRPr>
          </a:p>
          <a:p>
            <a:pPr marL="457200" indent="-457200">
              <a:buFont typeface="+mj-lt"/>
              <a:buAutoNum type="arabicPeriod"/>
            </a:pPr>
            <a:r>
              <a:rPr lang="en-US" sz="2000" dirty="0">
                <a:latin typeface="Comic Sans MS" panose="030F0702030302020204" pitchFamily="66" charset="0"/>
              </a:rPr>
              <a:t>The protist travels around the body in the bloodstream</a:t>
            </a:r>
          </a:p>
          <a:p>
            <a:pPr marL="457200" indent="-457200">
              <a:buFont typeface="+mj-lt"/>
              <a:buAutoNum type="arabicPeriod"/>
            </a:pPr>
            <a:endParaRPr lang="en-GB" sz="2000" dirty="0">
              <a:latin typeface="Comic Sans MS" panose="030F0702030302020204" pitchFamily="66" charset="0"/>
            </a:endParaRPr>
          </a:p>
          <a:p>
            <a:pPr marL="457200" indent="-457200">
              <a:buFont typeface="+mj-lt"/>
              <a:buAutoNum type="arabicPeriod"/>
            </a:pPr>
            <a:r>
              <a:rPr lang="en-US" sz="2000" dirty="0">
                <a:latin typeface="Comic Sans MS" panose="030F0702030302020204" pitchFamily="66" charset="0"/>
              </a:rPr>
              <a:t>The protist effects the red blood cells in the liver and causes recurrent bouts of fever and shaking, it can be fatal.</a:t>
            </a:r>
            <a:endParaRPr lang="en-GB" sz="2000" dirty="0">
              <a:latin typeface="Comic Sans MS" panose="030F0702030302020204" pitchFamily="66" charset="0"/>
            </a:endParaRPr>
          </a:p>
          <a:p>
            <a:pPr marL="457200" indent="-457200">
              <a:buFont typeface="+mj-lt"/>
              <a:buAutoNum type="arabicPeriod"/>
            </a:pPr>
            <a:endParaRPr lang="en-GB" sz="2400" dirty="0">
              <a:latin typeface="Comic Sans MS" panose="030F0702030302020204" pitchFamily="66" charset="0"/>
            </a:endParaRPr>
          </a:p>
          <a:p>
            <a:pPr marL="0" indent="0" algn="ctr">
              <a:buNone/>
            </a:pPr>
            <a:endParaRPr lang="en-GB" sz="6000" dirty="0">
              <a:latin typeface="Comic Sans MS" panose="030F0702030302020204" pitchFamily="66" charset="0"/>
            </a:endParaRPr>
          </a:p>
        </p:txBody>
      </p:sp>
      <p:pic>
        <p:nvPicPr>
          <p:cNvPr id="4098" name="Picture 2" descr="Mark, Check, Tick, Red, Correct, Symbol, Choice, Yes"/>
          <p:cNvPicPr>
            <a:picLocks noChangeAspect="1" noChangeArrowheads="1"/>
          </p:cNvPicPr>
          <p:nvPr/>
        </p:nvPicPr>
        <p:blipFill>
          <a:blip r:embed="rId2" cstate="print"/>
          <a:srcRect/>
          <a:stretch>
            <a:fillRect/>
          </a:stretch>
        </p:blipFill>
        <p:spPr bwMode="auto">
          <a:xfrm>
            <a:off x="7780929" y="5439090"/>
            <a:ext cx="1247974" cy="1300349"/>
          </a:xfrm>
          <a:prstGeom prst="rect">
            <a:avLst/>
          </a:prstGeom>
          <a:noFill/>
        </p:spPr>
      </p:pic>
    </p:spTree>
    <p:extLst>
      <p:ext uri="{BB962C8B-B14F-4D97-AF65-F5344CB8AC3E}">
        <p14:creationId xmlns:p14="http://schemas.microsoft.com/office/powerpoint/2010/main" val="4141662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6CAF7-B188-40FC-8EAD-7F2DF73E1076}"/>
              </a:ext>
            </a:extLst>
          </p:cNvPr>
          <p:cNvSpPr>
            <a:spLocks noGrp="1"/>
          </p:cNvSpPr>
          <p:nvPr>
            <p:ph type="title"/>
          </p:nvPr>
        </p:nvSpPr>
        <p:spPr>
          <a:xfrm>
            <a:off x="628650" y="1847084"/>
            <a:ext cx="7886700" cy="1325563"/>
          </a:xfrm>
        </p:spPr>
        <p:txBody>
          <a:bodyPr>
            <a:normAutofit/>
          </a:bodyPr>
          <a:lstStyle/>
          <a:p>
            <a:pPr algn="ctr"/>
            <a:r>
              <a:rPr lang="en-GB" sz="5400" dirty="0"/>
              <a:t>Resources</a:t>
            </a:r>
          </a:p>
        </p:txBody>
      </p:sp>
    </p:spTree>
    <p:extLst>
      <p:ext uri="{BB962C8B-B14F-4D97-AF65-F5344CB8AC3E}">
        <p14:creationId xmlns:p14="http://schemas.microsoft.com/office/powerpoint/2010/main" val="31614123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DD46E7-EBE7-4221-8606-13B8AFA295DA}">
  <ds:schemaRefs>
    <ds:schemaRef ds:uri="http://www.w3.org/XML/1998/namespace"/>
    <ds:schemaRef ds:uri="http://purl.org/dc/dcmitype/"/>
    <ds:schemaRef ds:uri="3eb4558b-8982-4134-8cf8-0edee52307a7"/>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049f97e1-32ae-4d3d-9c64-63be60dba368"/>
    <ds:schemaRef ds:uri="http://purl.org/dc/terms/"/>
  </ds:schemaRefs>
</ds:datastoreItem>
</file>

<file path=customXml/itemProps2.xml><?xml version="1.0" encoding="utf-8"?>
<ds:datastoreItem xmlns:ds="http://schemas.openxmlformats.org/officeDocument/2006/customXml" ds:itemID="{2D34A9A0-72DB-43F3-91C6-D5AEAAD4FC9C}">
  <ds:schemaRefs>
    <ds:schemaRef ds:uri="http://schemas.microsoft.com/sharepoint/v3/contenttype/forms"/>
  </ds:schemaRefs>
</ds:datastoreItem>
</file>

<file path=customXml/itemProps3.xml><?xml version="1.0" encoding="utf-8"?>
<ds:datastoreItem xmlns:ds="http://schemas.openxmlformats.org/officeDocument/2006/customXml" ds:itemID="{31204476-A0E6-4AB7-95CD-53DB35EB36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1085</Words>
  <Application>Microsoft Office PowerPoint</Application>
  <PresentationFormat>On-screen Show (4:3)</PresentationFormat>
  <Paragraphs>121</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Comic Sans MS</vt:lpstr>
      <vt:lpstr>Office Theme</vt:lpstr>
      <vt:lpstr>Fungal &amp; Protist Diseases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80/20 – THINK! What do you NEED to cover with your set</dc:title>
  <dc:creator>Matt Holden</dc:creator>
  <cp:lastModifiedBy>Dawn</cp:lastModifiedBy>
  <cp:revision>4</cp:revision>
  <dcterms:created xsi:type="dcterms:W3CDTF">2020-05-02T12:10:52Z</dcterms:created>
  <dcterms:modified xsi:type="dcterms:W3CDTF">2020-09-24T07:43:16Z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