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0"/>
  </p:notesMasterIdLst>
  <p:sldIdLst>
    <p:sldId id="369" r:id="rId5"/>
    <p:sldId id="384" r:id="rId6"/>
    <p:sldId id="370" r:id="rId7"/>
    <p:sldId id="371" r:id="rId8"/>
    <p:sldId id="372" r:id="rId9"/>
    <p:sldId id="373" r:id="rId10"/>
    <p:sldId id="374" r:id="rId11"/>
    <p:sldId id="375" r:id="rId12"/>
    <p:sldId id="376" r:id="rId13"/>
    <p:sldId id="377" r:id="rId14"/>
    <p:sldId id="378" r:id="rId15"/>
    <p:sldId id="379" r:id="rId16"/>
    <p:sldId id="380" r:id="rId17"/>
    <p:sldId id="381" r:id="rId18"/>
    <p:sldId id="382" r:id="rId1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1" autoAdjust="0"/>
    <p:restoredTop sz="94660"/>
  </p:normalViewPr>
  <p:slideViewPr>
    <p:cSldViewPr snapToGrid="0">
      <p:cViewPr varScale="1">
        <p:scale>
          <a:sx n="86" d="100"/>
          <a:sy n="86" d="100"/>
        </p:scale>
        <p:origin x="1152"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F3768B-ABF6-420B-88DC-4C2ACA94F534}" type="datetimeFigureOut">
              <a:rPr lang="en-GB" smtClean="0"/>
              <a:t>24/09/2020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2A82BA-37A1-4980-B947-F6D15DCDDA44}" type="slidenum">
              <a:rPr lang="en-GB" smtClean="0"/>
              <a:t>‹#›</a:t>
            </a:fld>
            <a:endParaRPr lang="en-GB"/>
          </a:p>
        </p:txBody>
      </p:sp>
    </p:spTree>
    <p:extLst>
      <p:ext uri="{BB962C8B-B14F-4D97-AF65-F5344CB8AC3E}">
        <p14:creationId xmlns:p14="http://schemas.microsoft.com/office/powerpoint/2010/main" val="68056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Valves</a:t>
            </a:r>
            <a:r>
              <a:rPr lang="en-GB" baseline="0" dirty="0"/>
              <a:t> image by </a:t>
            </a:r>
            <a:r>
              <a:rPr lang="en-GB" baseline="0" dirty="0" err="1"/>
              <a:t>OpenStax</a:t>
            </a:r>
            <a:r>
              <a:rPr lang="en-GB" baseline="0" dirty="0"/>
              <a:t> College [CC BY 3.0 (http://creativecommons.org/licenses/by/3.0)], via Wikimedia Commons</a:t>
            </a:r>
          </a:p>
          <a:p>
            <a:r>
              <a:rPr lang="en-GB" baseline="0" dirty="0"/>
              <a:t>Pacemaker image by </a:t>
            </a:r>
            <a:r>
              <a:rPr lang="en-GB" baseline="0" dirty="0" err="1"/>
              <a:t>Npatchett</a:t>
            </a:r>
            <a:r>
              <a:rPr lang="en-GB" baseline="0" dirty="0"/>
              <a:t> (Own work) [CC BY-SA 4.0 (https://creativecommons.org/licenses/by-sa/4.0)], via Wikimedia Commons</a:t>
            </a:r>
            <a:endParaRPr lang="en-GB" dirty="0"/>
          </a:p>
        </p:txBody>
      </p:sp>
      <p:sp>
        <p:nvSpPr>
          <p:cNvPr id="4" name="Slide Number Placeholder 3"/>
          <p:cNvSpPr>
            <a:spLocks noGrp="1"/>
          </p:cNvSpPr>
          <p:nvPr>
            <p:ph type="sldNum" sz="quarter" idx="10"/>
          </p:nvPr>
        </p:nvSpPr>
        <p:spPr/>
        <p:txBody>
          <a:bodyPr/>
          <a:lstStyle/>
          <a:p>
            <a:fld id="{414D902F-791B-4B33-AFFB-4B449255E2D6}" type="slidenum">
              <a:rPr lang="en-GB" smtClean="0"/>
              <a:pPr/>
              <a:t>3</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Pacemaker image by </a:t>
            </a:r>
            <a:r>
              <a:rPr lang="en-GB" baseline="0" dirty="0" err="1"/>
              <a:t>Npatchett</a:t>
            </a:r>
            <a:r>
              <a:rPr lang="en-GB" baseline="0" dirty="0"/>
              <a:t> (Own work) [CC BY-SA 4.0 (https://creativecommons.org/licenses/by-sa/4.0)], via Wikimedia Commons</a:t>
            </a:r>
          </a:p>
          <a:p>
            <a:pPr marL="0" marR="0" indent="0" algn="l" defTabSz="914400" rtl="0" eaLnBrk="1" fontAlgn="auto" latinLnBrk="0" hangingPunct="1">
              <a:lnSpc>
                <a:spcPct val="100000"/>
              </a:lnSpc>
              <a:spcBef>
                <a:spcPts val="0"/>
              </a:spcBef>
              <a:spcAft>
                <a:spcPts val="0"/>
              </a:spcAft>
              <a:buClrTx/>
              <a:buSzTx/>
              <a:buFontTx/>
              <a:buNone/>
              <a:tabLst/>
              <a:defRPr/>
            </a:pPr>
            <a:r>
              <a:rPr lang="en-GB" dirty="0"/>
              <a:t>Heart</a:t>
            </a:r>
            <a:r>
              <a:rPr lang="en-GB" baseline="0" dirty="0"/>
              <a:t> image by Madhero88 - Own work, CC BY 3.0, https://commons.wikimedia.org/w/index.php?curid=10198070</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endParaRPr lang="en-GB" dirty="0"/>
          </a:p>
        </p:txBody>
      </p:sp>
      <p:sp>
        <p:nvSpPr>
          <p:cNvPr id="4" name="Slide Number Placeholder 3"/>
          <p:cNvSpPr>
            <a:spLocks noGrp="1"/>
          </p:cNvSpPr>
          <p:nvPr>
            <p:ph type="sldNum" sz="quarter" idx="10"/>
          </p:nvPr>
        </p:nvSpPr>
        <p:spPr/>
        <p:txBody>
          <a:bodyPr/>
          <a:lstStyle/>
          <a:p>
            <a:fld id="{414D902F-791B-4B33-AFFB-4B449255E2D6}" type="slidenum">
              <a:rPr lang="en-GB" smtClean="0"/>
              <a:pPr/>
              <a:t>6</a:t>
            </a:fld>
            <a:endParaRPr lang="en-GB"/>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Heart</a:t>
            </a:r>
            <a:r>
              <a:rPr lang="en-GB" baseline="0" dirty="0"/>
              <a:t> image by Madhero88 - Own work, CC BY 3.0, https://commons.wikimedia.org/w/index.php?curid=10198070</a:t>
            </a:r>
            <a:endParaRPr lang="en-GB" dirty="0"/>
          </a:p>
        </p:txBody>
      </p:sp>
      <p:sp>
        <p:nvSpPr>
          <p:cNvPr id="4" name="Slide Number Placeholder 3"/>
          <p:cNvSpPr>
            <a:spLocks noGrp="1"/>
          </p:cNvSpPr>
          <p:nvPr>
            <p:ph type="sldNum" sz="quarter" idx="10"/>
          </p:nvPr>
        </p:nvSpPr>
        <p:spPr/>
        <p:txBody>
          <a:bodyPr/>
          <a:lstStyle/>
          <a:p>
            <a:fld id="{414D902F-791B-4B33-AFFB-4B449255E2D6}" type="slidenum">
              <a:rPr lang="en-GB" smtClean="0"/>
              <a:pPr/>
              <a:t>12</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baseline="0" dirty="0"/>
              <a:t>Pacemaker image by </a:t>
            </a:r>
            <a:r>
              <a:rPr lang="en-GB" baseline="0" dirty="0" err="1"/>
              <a:t>Npatchett</a:t>
            </a:r>
            <a:r>
              <a:rPr lang="en-GB" baseline="0" dirty="0"/>
              <a:t> (Own work) [CC BY-SA 4.0 (https://creativecommons.org/licenses/by-sa/4.0)], via Wikimedia Commons</a:t>
            </a:r>
          </a:p>
          <a:p>
            <a:endParaRPr lang="en-GB" dirty="0"/>
          </a:p>
        </p:txBody>
      </p:sp>
      <p:sp>
        <p:nvSpPr>
          <p:cNvPr id="4" name="Slide Number Placeholder 3"/>
          <p:cNvSpPr>
            <a:spLocks noGrp="1"/>
          </p:cNvSpPr>
          <p:nvPr>
            <p:ph type="sldNum" sz="quarter" idx="10"/>
          </p:nvPr>
        </p:nvSpPr>
        <p:spPr/>
        <p:txBody>
          <a:bodyPr/>
          <a:lstStyle/>
          <a:p>
            <a:fld id="{414D902F-791B-4B33-AFFB-4B449255E2D6}" type="slidenum">
              <a:rPr lang="en-GB" smtClean="0"/>
              <a:pPr/>
              <a:t>13</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r>
              <a:rPr lang="en-GB" dirty="0"/>
              <a:t>By </a:t>
            </a:r>
            <a:r>
              <a:rPr lang="en-GB" dirty="0" err="1"/>
              <a:t>SynCardia</a:t>
            </a:r>
            <a:r>
              <a:rPr lang="en-GB" dirty="0"/>
              <a:t> Systems, Inc. (Own work) [CC BY-SA 3.0 (https://creativecommons.org/licenses/by-sa/3.0)], via Wikimedia Commons</a:t>
            </a:r>
          </a:p>
        </p:txBody>
      </p:sp>
      <p:sp>
        <p:nvSpPr>
          <p:cNvPr id="4" name="Slide Number Placeholder 3"/>
          <p:cNvSpPr>
            <a:spLocks noGrp="1"/>
          </p:cNvSpPr>
          <p:nvPr>
            <p:ph type="sldNum" sz="quarter" idx="10"/>
          </p:nvPr>
        </p:nvSpPr>
        <p:spPr/>
        <p:txBody>
          <a:bodyPr/>
          <a:lstStyle/>
          <a:p>
            <a:fld id="{414D902F-791B-4B33-AFFB-4B449255E2D6}" type="slidenum">
              <a:rPr lang="en-GB" smtClean="0"/>
              <a:pPr/>
              <a:t>14</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By </a:t>
            </a:r>
            <a:r>
              <a:rPr lang="en-GB" dirty="0" err="1"/>
              <a:t>SynCardia</a:t>
            </a:r>
            <a:r>
              <a:rPr lang="en-GB" dirty="0"/>
              <a:t> Systems, Inc. (Own work) [CC BY-SA 3.0 (https://creativecommons.org/licenses/by-sa/3.0)], via Wikimedia Commons</a:t>
            </a:r>
          </a:p>
          <a:p>
            <a:endParaRPr lang="en-GB" dirty="0"/>
          </a:p>
        </p:txBody>
      </p:sp>
      <p:sp>
        <p:nvSpPr>
          <p:cNvPr id="4" name="Slide Number Placeholder 3"/>
          <p:cNvSpPr>
            <a:spLocks noGrp="1"/>
          </p:cNvSpPr>
          <p:nvPr>
            <p:ph type="sldNum" sz="quarter" idx="10"/>
          </p:nvPr>
        </p:nvSpPr>
        <p:spPr/>
        <p:txBody>
          <a:bodyPr/>
          <a:lstStyle/>
          <a:p>
            <a:fld id="{414D902F-791B-4B33-AFFB-4B449255E2D6}" type="slidenum">
              <a:rPr lang="en-GB" smtClean="0"/>
              <a:pPr/>
              <a:t>15</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A294833-CD86-46EC-835D-9DAE5E3DB0F1}"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3111294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94833-CD86-46EC-835D-9DAE5E3DB0F1}"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2258607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94833-CD86-46EC-835D-9DAE5E3DB0F1}"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1811626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A294833-CD86-46EC-835D-9DAE5E3DB0F1}"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17060415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A294833-CD86-46EC-835D-9DAE5E3DB0F1}" type="datetimeFigureOut">
              <a:rPr lang="en-GB" smtClean="0"/>
              <a:t>24/09/2020</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10163831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A294833-CD86-46EC-835D-9DAE5E3DB0F1}"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30779551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A294833-CD86-46EC-835D-9DAE5E3DB0F1}" type="datetimeFigureOut">
              <a:rPr lang="en-GB" smtClean="0"/>
              <a:t>24/09/2020</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1001438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A294833-CD86-46EC-835D-9DAE5E3DB0F1}" type="datetimeFigureOut">
              <a:rPr lang="en-GB" smtClean="0"/>
              <a:t>24/09/2020</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12123855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A294833-CD86-46EC-835D-9DAE5E3DB0F1}" type="datetimeFigureOut">
              <a:rPr lang="en-GB" smtClean="0"/>
              <a:t>24/09/2020</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4273287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94833-CD86-46EC-835D-9DAE5E3DB0F1}"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3719628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9A294833-CD86-46EC-835D-9DAE5E3DB0F1}" type="datetimeFigureOut">
              <a:rPr lang="en-GB" smtClean="0"/>
              <a:t>24/09/2020</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D12F79-17E7-4B67-9F10-74A01145B2B0}" type="slidenum">
              <a:rPr lang="en-GB" smtClean="0"/>
              <a:t>‹#›</a:t>
            </a:fld>
            <a:endParaRPr lang="en-GB"/>
          </a:p>
        </p:txBody>
      </p:sp>
    </p:spTree>
    <p:extLst>
      <p:ext uri="{BB962C8B-B14F-4D97-AF65-F5344CB8AC3E}">
        <p14:creationId xmlns:p14="http://schemas.microsoft.com/office/powerpoint/2010/main" val="483761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294833-CD86-46EC-835D-9DAE5E3DB0F1}" type="datetimeFigureOut">
              <a:rPr lang="en-GB" smtClean="0"/>
              <a:t>24/09/2020</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12F79-17E7-4B67-9F10-74A01145B2B0}" type="slidenum">
              <a:rPr lang="en-GB" smtClean="0"/>
              <a:t>‹#›</a:t>
            </a:fld>
            <a:endParaRPr lang="en-GB"/>
          </a:p>
        </p:txBody>
      </p:sp>
    </p:spTree>
    <p:extLst>
      <p:ext uri="{BB962C8B-B14F-4D97-AF65-F5344CB8AC3E}">
        <p14:creationId xmlns:p14="http://schemas.microsoft.com/office/powerpoint/2010/main" val="36894025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0" y="228600"/>
            <a:ext cx="8458200" cy="1371600"/>
          </a:xfrm>
          <a:prstGeom prst="roundRect">
            <a:avLst/>
          </a:prstGeom>
          <a:solidFill>
            <a:srgbClr val="CCECFF"/>
          </a:solidFill>
          <a:ln>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p:cNvSpPr>
            <a:spLocks noGrp="1"/>
          </p:cNvSpPr>
          <p:nvPr>
            <p:ph type="ctrTitle"/>
          </p:nvPr>
        </p:nvSpPr>
        <p:spPr>
          <a:xfrm>
            <a:off x="990600" y="304800"/>
            <a:ext cx="7467600" cy="1130300"/>
          </a:xfrm>
          <a:noFill/>
          <a:ln>
            <a:noFill/>
          </a:ln>
        </p:spPr>
        <p:txBody>
          <a:bodyPr>
            <a:normAutofit/>
          </a:bodyPr>
          <a:lstStyle/>
          <a:p>
            <a:r>
              <a:rPr lang="en-GB" sz="5400" dirty="0">
                <a:latin typeface="Comic Sans MS" pitchFamily="66" charset="0"/>
              </a:rPr>
              <a:t>Helping the heart</a:t>
            </a:r>
          </a:p>
        </p:txBody>
      </p:sp>
      <p:sp>
        <p:nvSpPr>
          <p:cNvPr id="6" name="TextBox 5"/>
          <p:cNvSpPr txBox="1"/>
          <p:nvPr/>
        </p:nvSpPr>
        <p:spPr>
          <a:xfrm>
            <a:off x="177800" y="1739901"/>
            <a:ext cx="6451602" cy="4001095"/>
          </a:xfrm>
          <a:prstGeom prst="rect">
            <a:avLst/>
          </a:prstGeom>
          <a:noFill/>
        </p:spPr>
        <p:txBody>
          <a:bodyPr wrap="square" rtlCol="0">
            <a:spAutoFit/>
          </a:bodyPr>
          <a:lstStyle/>
          <a:p>
            <a:r>
              <a:rPr lang="en-GB" sz="2800" b="1" dirty="0">
                <a:latin typeface="Comic Sans MS" pitchFamily="66" charset="0"/>
              </a:rPr>
              <a:t>Do Now activity:</a:t>
            </a:r>
          </a:p>
          <a:p>
            <a:endParaRPr lang="en-GB" sz="2800" b="1" dirty="0">
              <a:latin typeface="Comic Sans MS" pitchFamily="66" charset="0"/>
            </a:endParaRPr>
          </a:p>
          <a:p>
            <a:pPr marL="457200" indent="-457200">
              <a:buFontTx/>
              <a:buAutoNum type="arabicPeriod"/>
            </a:pPr>
            <a:r>
              <a:rPr lang="en-GB" sz="2200" dirty="0">
                <a:solidFill>
                  <a:srgbClr val="FF0000"/>
                </a:solidFill>
                <a:latin typeface="Comic Sans MS" pitchFamily="66" charset="0"/>
              </a:rPr>
              <a:t>Identify the role of the aorta and the pulmonary artery</a:t>
            </a:r>
          </a:p>
          <a:p>
            <a:pPr marL="457200" indent="-457200">
              <a:buFontTx/>
              <a:buAutoNum type="arabicPeriod"/>
            </a:pPr>
            <a:endParaRPr lang="en-GB" sz="2200" dirty="0">
              <a:solidFill>
                <a:srgbClr val="FF0000"/>
              </a:solidFill>
              <a:latin typeface="Comic Sans MS" pitchFamily="66" charset="0"/>
            </a:endParaRPr>
          </a:p>
          <a:p>
            <a:pPr marL="457200" indent="-457200">
              <a:buAutoNum type="arabicPeriod"/>
            </a:pPr>
            <a:r>
              <a:rPr lang="en-GB" sz="2200" dirty="0">
                <a:solidFill>
                  <a:schemeClr val="accent6">
                    <a:lumMod val="75000"/>
                  </a:schemeClr>
                </a:solidFill>
                <a:latin typeface="Comic Sans MS" pitchFamily="66" charset="0"/>
              </a:rPr>
              <a:t>Describe the effect a blocked coronary artery can have on the human body.</a:t>
            </a:r>
          </a:p>
          <a:p>
            <a:pPr marL="457200" indent="-457200">
              <a:buAutoNum type="arabicPeriod"/>
            </a:pPr>
            <a:endParaRPr lang="en-GB" sz="2200" dirty="0">
              <a:solidFill>
                <a:schemeClr val="accent6">
                  <a:lumMod val="75000"/>
                </a:schemeClr>
              </a:solidFill>
              <a:latin typeface="Comic Sans MS" pitchFamily="66" charset="0"/>
            </a:endParaRPr>
          </a:p>
          <a:p>
            <a:pPr marL="457200" indent="-457200">
              <a:buAutoNum type="arabicPeriod"/>
            </a:pPr>
            <a:r>
              <a:rPr lang="en-GB" sz="2200" dirty="0">
                <a:solidFill>
                  <a:srgbClr val="00B050"/>
                </a:solidFill>
                <a:latin typeface="Comic Sans MS" pitchFamily="66" charset="0"/>
              </a:rPr>
              <a:t>Describe the three types of treatments that can be used on people with coronary heart disease.</a:t>
            </a:r>
          </a:p>
        </p:txBody>
      </p:sp>
      <p:pic>
        <p:nvPicPr>
          <p:cNvPr id="14338" name="Picture 2" descr="Human Heart, Blood Flow, Oxygenated And Deoxygenated"/>
          <p:cNvPicPr>
            <a:picLocks noChangeAspect="1" noChangeArrowheads="1"/>
          </p:cNvPicPr>
          <p:nvPr/>
        </p:nvPicPr>
        <p:blipFill>
          <a:blip r:embed="rId2" cstate="print"/>
          <a:srcRect/>
          <a:stretch>
            <a:fillRect/>
          </a:stretch>
        </p:blipFill>
        <p:spPr bwMode="auto">
          <a:xfrm>
            <a:off x="6629402" y="3886201"/>
            <a:ext cx="1977073" cy="2819401"/>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2"/>
            <a:ext cx="8763000" cy="6494085"/>
          </a:xfrm>
          <a:prstGeom prst="rect">
            <a:avLst/>
          </a:prstGeom>
          <a:noFill/>
        </p:spPr>
        <p:txBody>
          <a:bodyPr wrap="square" rtlCol="0">
            <a:spAutoFit/>
          </a:bodyPr>
          <a:lstStyle/>
          <a:p>
            <a:r>
              <a:rPr lang="en-GB" sz="2800" b="1" i="1" dirty="0"/>
              <a:t>Any four from (must include at least one advantage and one disadvantage):</a:t>
            </a:r>
          </a:p>
          <a:p>
            <a:endParaRPr lang="en-GB" sz="2400" dirty="0"/>
          </a:p>
          <a:p>
            <a:r>
              <a:rPr lang="en-GB" sz="2400" dirty="0"/>
              <a:t>Advantages:</a:t>
            </a:r>
          </a:p>
          <a:p>
            <a:pPr>
              <a:buFont typeface="Arial" pitchFamily="34" charset="0"/>
              <a:buChar char="•"/>
            </a:pPr>
            <a:endParaRPr lang="en-GB" sz="2400" dirty="0"/>
          </a:p>
          <a:p>
            <a:pPr>
              <a:buFont typeface="Arial" pitchFamily="34" charset="0"/>
              <a:buChar char="•"/>
            </a:pPr>
            <a:r>
              <a:rPr lang="en-GB" sz="2400" dirty="0"/>
              <a:t>  Improved circulation/oxygen supply</a:t>
            </a:r>
          </a:p>
          <a:p>
            <a:pPr>
              <a:buFont typeface="Arial" pitchFamily="34" charset="0"/>
              <a:buChar char="•"/>
            </a:pPr>
            <a:r>
              <a:rPr lang="en-GB" sz="2400" dirty="0"/>
              <a:t>  This means more cell respiration</a:t>
            </a:r>
          </a:p>
          <a:p>
            <a:pPr>
              <a:buFont typeface="Arial" pitchFamily="34" charset="0"/>
              <a:buChar char="•"/>
            </a:pPr>
            <a:r>
              <a:rPr lang="en-GB" sz="2400" dirty="0"/>
              <a:t>  Which released more energy for the body to use</a:t>
            </a:r>
          </a:p>
          <a:p>
            <a:pPr>
              <a:buFont typeface="Arial" pitchFamily="34" charset="0"/>
              <a:buChar char="•"/>
            </a:pPr>
            <a:r>
              <a:rPr lang="en-GB" sz="2400" dirty="0"/>
              <a:t>  More physical activity can be performed</a:t>
            </a:r>
          </a:p>
          <a:p>
            <a:endParaRPr lang="en-GB" sz="2400" dirty="0"/>
          </a:p>
          <a:p>
            <a:r>
              <a:rPr lang="en-GB" sz="2400" dirty="0"/>
              <a:t>Disadvantages</a:t>
            </a:r>
          </a:p>
          <a:p>
            <a:endParaRPr lang="en-GB" sz="2400" dirty="0"/>
          </a:p>
          <a:p>
            <a:pPr>
              <a:buFont typeface="Arial" pitchFamily="34" charset="0"/>
              <a:buChar char="•"/>
            </a:pPr>
            <a:r>
              <a:rPr lang="en-GB" sz="2400" dirty="0"/>
              <a:t>  Danger of operation</a:t>
            </a:r>
          </a:p>
          <a:p>
            <a:pPr>
              <a:buFont typeface="Arial" pitchFamily="34" charset="0"/>
              <a:buChar char="•"/>
            </a:pPr>
            <a:r>
              <a:rPr lang="en-GB" sz="2400" dirty="0"/>
              <a:t>  Infection risks during surgery</a:t>
            </a:r>
          </a:p>
          <a:p>
            <a:pPr>
              <a:buFont typeface="Arial" pitchFamily="34" charset="0"/>
              <a:buChar char="•"/>
            </a:pPr>
            <a:r>
              <a:rPr lang="en-GB" sz="2400" dirty="0"/>
              <a:t>  Valve may fail and need replacing again</a:t>
            </a:r>
          </a:p>
          <a:p>
            <a:pPr>
              <a:buFont typeface="Arial" pitchFamily="34" charset="0"/>
              <a:buChar char="•"/>
            </a:pPr>
            <a:r>
              <a:rPr lang="en-GB" sz="2400" dirty="0"/>
              <a:t>  Clots could form and block blood vessels</a:t>
            </a:r>
          </a:p>
          <a:p>
            <a:pPr>
              <a:buFont typeface="Arial" pitchFamily="34" charset="0"/>
              <a:buChar char="•"/>
            </a:pPr>
            <a:r>
              <a:rPr lang="en-GB" sz="2400" dirty="0"/>
              <a:t>  Clots can lead to heart attack / stroke</a:t>
            </a:r>
          </a:p>
        </p:txBody>
      </p:sp>
      <p:pic>
        <p:nvPicPr>
          <p:cNvPr id="5" name="Picture 4" descr="Mark, Check, Tick, Red, Correct, Symbol, Choice, Yes"/>
          <p:cNvPicPr>
            <a:picLocks noChangeAspect="1" noChangeArrowheads="1"/>
          </p:cNvPicPr>
          <p:nvPr/>
        </p:nvPicPr>
        <p:blipFill>
          <a:blip r:embed="rId2" cstate="print"/>
          <a:srcRect/>
          <a:stretch>
            <a:fillRect/>
          </a:stretch>
        </p:blipFill>
        <p:spPr bwMode="auto">
          <a:xfrm>
            <a:off x="7162802" y="4800600"/>
            <a:ext cx="1728141" cy="1800668"/>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228600"/>
            <a:ext cx="8839200" cy="6324600"/>
          </a:xfrm>
        </p:spPr>
        <p:txBody>
          <a:bodyPr>
            <a:normAutofit/>
          </a:bodyPr>
          <a:lstStyle/>
          <a:p>
            <a:pPr>
              <a:buNone/>
            </a:pPr>
            <a:r>
              <a:rPr lang="en-GB" sz="4400" dirty="0">
                <a:solidFill>
                  <a:srgbClr val="0070C0"/>
                </a:solidFill>
                <a:latin typeface="Comic Sans MS" pitchFamily="66" charset="0"/>
              </a:rPr>
              <a:t>Plenary: </a:t>
            </a:r>
            <a:r>
              <a:rPr lang="en-GB" sz="4400" dirty="0">
                <a:latin typeface="Comic Sans MS" pitchFamily="66" charset="0"/>
              </a:rPr>
              <a:t>3-2-1 </a:t>
            </a:r>
          </a:p>
          <a:p>
            <a:pPr>
              <a:buNone/>
            </a:pPr>
            <a:endParaRPr lang="en-GB" sz="4400" dirty="0">
              <a:latin typeface="Comic Sans MS" pitchFamily="66" charset="0"/>
            </a:endParaRPr>
          </a:p>
          <a:p>
            <a:r>
              <a:rPr lang="en-GB" sz="4400" dirty="0">
                <a:solidFill>
                  <a:srgbClr val="7030A0"/>
                </a:solidFill>
                <a:latin typeface="Comic Sans MS" pitchFamily="66" charset="0"/>
              </a:rPr>
              <a:t>3 facts </a:t>
            </a:r>
          </a:p>
          <a:p>
            <a:r>
              <a:rPr lang="en-GB" sz="4400" dirty="0">
                <a:solidFill>
                  <a:srgbClr val="00B050"/>
                </a:solidFill>
                <a:latin typeface="Comic Sans MS" pitchFamily="66" charset="0"/>
              </a:rPr>
              <a:t>2 key words</a:t>
            </a:r>
          </a:p>
          <a:p>
            <a:r>
              <a:rPr lang="en-GB" sz="4400" dirty="0">
                <a:solidFill>
                  <a:schemeClr val="accent6">
                    <a:lumMod val="75000"/>
                  </a:schemeClr>
                </a:solidFill>
                <a:latin typeface="Comic Sans MS" pitchFamily="66" charset="0"/>
              </a:rPr>
              <a:t>1 question – to test your peers!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1066802"/>
            <a:ext cx="8763000" cy="4247317"/>
          </a:xfrm>
          <a:prstGeom prst="rect">
            <a:avLst/>
          </a:prstGeom>
          <a:noFill/>
        </p:spPr>
        <p:txBody>
          <a:bodyPr wrap="square" rtlCol="0">
            <a:spAutoFit/>
          </a:bodyPr>
          <a:lstStyle/>
          <a:p>
            <a:pPr algn="ctr"/>
            <a:r>
              <a:rPr lang="en-GB" sz="2800" dirty="0">
                <a:latin typeface="Comic Sans MS" pitchFamily="66" charset="0"/>
              </a:rPr>
              <a:t>The resting heart rate is controlled by a group of cells positioned in the right atrium of your heart that act as a natural pacemaker. If the natural pacemaker stops working properly, this can cause serious problems. If the heart beats too slowly the person affected will not get enough oxygen. This could mean that they are very low on energy. If the heart beats too fast, it cannot pump blood properly. </a:t>
            </a:r>
          </a:p>
          <a:p>
            <a:endParaRPr lang="en-GB" dirty="0"/>
          </a:p>
        </p:txBody>
      </p:sp>
      <p:sp>
        <p:nvSpPr>
          <p:cNvPr id="6" name="TextBox 5"/>
          <p:cNvSpPr txBox="1"/>
          <p:nvPr/>
        </p:nvSpPr>
        <p:spPr>
          <a:xfrm>
            <a:off x="2209800" y="304802"/>
            <a:ext cx="4724400" cy="646331"/>
          </a:xfrm>
          <a:prstGeom prst="rect">
            <a:avLst/>
          </a:prstGeom>
          <a:noFill/>
        </p:spPr>
        <p:txBody>
          <a:bodyPr wrap="square" rtlCol="0">
            <a:spAutoFit/>
          </a:bodyPr>
          <a:lstStyle/>
          <a:p>
            <a:pPr algn="ctr"/>
            <a:r>
              <a:rPr lang="en-GB" sz="3600" dirty="0">
                <a:latin typeface="Comic Sans MS" pitchFamily="66" charset="0"/>
              </a:rPr>
              <a:t>Natural pacemaker</a:t>
            </a:r>
          </a:p>
        </p:txBody>
      </p:sp>
      <p:pic>
        <p:nvPicPr>
          <p:cNvPr id="4098" name="Picture 2" descr="undefined"/>
          <p:cNvPicPr>
            <a:picLocks noChangeAspect="1" noChangeArrowheads="1"/>
          </p:cNvPicPr>
          <p:nvPr/>
        </p:nvPicPr>
        <p:blipFill>
          <a:blip r:embed="rId3" cstate="print"/>
          <a:srcRect/>
          <a:stretch>
            <a:fillRect/>
          </a:stretch>
        </p:blipFill>
        <p:spPr bwMode="auto">
          <a:xfrm>
            <a:off x="5562600" y="4495800"/>
            <a:ext cx="2956680" cy="2211736"/>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0"/>
            <a:ext cx="8839200" cy="6324600"/>
          </a:xfrm>
        </p:spPr>
        <p:txBody>
          <a:bodyPr>
            <a:normAutofit/>
          </a:bodyPr>
          <a:lstStyle/>
          <a:p>
            <a:pPr algn="ctr">
              <a:buNone/>
            </a:pPr>
            <a:r>
              <a:rPr lang="en-GB" sz="4000" dirty="0">
                <a:latin typeface="Comic Sans MS" pitchFamily="66" charset="0"/>
              </a:rPr>
              <a:t>Artificial pacemakers</a:t>
            </a:r>
          </a:p>
          <a:p>
            <a:pPr algn="ctr">
              <a:buNone/>
            </a:pPr>
            <a:endParaRPr lang="en-GB" sz="1200" dirty="0">
              <a:latin typeface="Comic Sans MS" pitchFamily="66" charset="0"/>
            </a:endParaRPr>
          </a:p>
          <a:p>
            <a:pPr algn="ctr">
              <a:buNone/>
            </a:pPr>
            <a:r>
              <a:rPr lang="en-GB" sz="1800" dirty="0">
                <a:latin typeface="Comic Sans MS" pitchFamily="66" charset="0"/>
              </a:rPr>
              <a:t>Problems with the rhythm of the heart can be solved using an artificial pacemaker. This is an electrical device used to correct irregularities in the heart rate, which is implanted into your chest. </a:t>
            </a:r>
          </a:p>
          <a:p>
            <a:pPr algn="ctr">
              <a:buNone/>
            </a:pPr>
            <a:r>
              <a:rPr lang="en-GB" sz="1800" dirty="0">
                <a:latin typeface="Comic Sans MS" pitchFamily="66" charset="0"/>
              </a:rPr>
              <a:t>Artificial pacemakers only weigh between 20 and 50g and they are attached to your heart by two wires. The artificial pacemaker sends strong, regular electrical signals to your heart that stimulate the heart to beat normally. Modern pacemakers are often sensitive to what your body needs and only work when the natural rhythm goes wrong. Some even stimulate the heart to beat faster when you exercise.  </a:t>
            </a:r>
          </a:p>
          <a:p>
            <a:pPr algn="ctr">
              <a:buNone/>
            </a:pPr>
            <a:r>
              <a:rPr lang="en-GB" sz="1800" dirty="0">
                <a:latin typeface="Comic Sans MS" pitchFamily="66" charset="0"/>
              </a:rPr>
              <a:t>If you have a pacemaker fitted you will need regular medical check ups throughout your life, also there is a risk of blood clotting and infection during the implant procedure. However most people feel that this is a small price to pay for the increase in quality and length of life.</a:t>
            </a:r>
          </a:p>
        </p:txBody>
      </p:sp>
      <p:pic>
        <p:nvPicPr>
          <p:cNvPr id="5" name="Picture 4" descr="File:PPM.png"/>
          <p:cNvPicPr>
            <a:picLocks noChangeAspect="1" noChangeArrowheads="1"/>
          </p:cNvPicPr>
          <p:nvPr/>
        </p:nvPicPr>
        <p:blipFill>
          <a:blip r:embed="rId3" cstate="print"/>
          <a:srcRect/>
          <a:stretch>
            <a:fillRect/>
          </a:stretch>
        </p:blipFill>
        <p:spPr bwMode="auto">
          <a:xfrm>
            <a:off x="381000" y="4876800"/>
            <a:ext cx="1887190" cy="1752600"/>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2"/>
            <a:ext cx="8763000" cy="5293757"/>
          </a:xfrm>
          <a:prstGeom prst="rect">
            <a:avLst/>
          </a:prstGeom>
          <a:noFill/>
        </p:spPr>
        <p:txBody>
          <a:bodyPr wrap="square" rtlCol="0">
            <a:spAutoFit/>
          </a:bodyPr>
          <a:lstStyle/>
          <a:p>
            <a:pPr algn="ctr"/>
            <a:r>
              <a:rPr lang="en-GB" sz="3600" dirty="0">
                <a:latin typeface="Comic Sans MS" pitchFamily="66" charset="0"/>
              </a:rPr>
              <a:t>Artificial hearts</a:t>
            </a:r>
          </a:p>
          <a:p>
            <a:pPr algn="ctr"/>
            <a:endParaRPr lang="en-GB" sz="2000" dirty="0">
              <a:latin typeface="Comic Sans MS" pitchFamily="66" charset="0"/>
            </a:endParaRPr>
          </a:p>
          <a:p>
            <a:pPr algn="ctr"/>
            <a:r>
              <a:rPr lang="en-GB" sz="2200" dirty="0">
                <a:latin typeface="Comic Sans MS" pitchFamily="66" charset="0"/>
              </a:rPr>
              <a:t>When an artificial pacemaker is not enough to restores a person’s health, a donor heart can be transplanted. When people need a heart transplant they have to wait for a donor heart that is a tissue match. As a result of this wait, many people die before they get a chance to have a transplant.</a:t>
            </a:r>
          </a:p>
          <a:p>
            <a:pPr algn="ctr"/>
            <a:endParaRPr lang="en-GB" sz="2200" dirty="0">
              <a:latin typeface="Comic Sans MS" pitchFamily="66" charset="0"/>
            </a:endParaRPr>
          </a:p>
          <a:p>
            <a:pPr algn="ctr"/>
            <a:r>
              <a:rPr lang="en-GB" sz="2200" dirty="0">
                <a:latin typeface="Comic Sans MS" pitchFamily="66" charset="0"/>
              </a:rPr>
              <a:t>Scientists have developed temporary hearts that can support your natural heart until I can be replaced. These artificial hearts need a lot more machinery to keep them working and most patients need to stay in hospital until they have their transplant. They work by using air pressure to pump blood around the body.</a:t>
            </a:r>
          </a:p>
          <a:p>
            <a:pPr algn="ctr"/>
            <a:endParaRPr lang="en-GB" sz="2000" dirty="0">
              <a:latin typeface="Comic Sans MS" pitchFamily="66" charset="0"/>
            </a:endParaRPr>
          </a:p>
          <a:p>
            <a:pPr algn="ctr"/>
            <a:endParaRPr lang="en-GB" sz="2000" dirty="0">
              <a:latin typeface="Comic Sans MS" pitchFamily="66" charset="0"/>
            </a:endParaRPr>
          </a:p>
        </p:txBody>
      </p:sp>
      <p:pic>
        <p:nvPicPr>
          <p:cNvPr id="2050" name="Picture 2" descr="File:Graphic of the SynCardia temporary Total Artificial Heart beside a human heart.jpg"/>
          <p:cNvPicPr>
            <a:picLocks noChangeAspect="1" noChangeArrowheads="1"/>
          </p:cNvPicPr>
          <p:nvPr/>
        </p:nvPicPr>
        <p:blipFill>
          <a:blip r:embed="rId3" cstate="print"/>
          <a:srcRect/>
          <a:stretch>
            <a:fillRect/>
          </a:stretch>
        </p:blipFill>
        <p:spPr bwMode="auto">
          <a:xfrm>
            <a:off x="5715000" y="4736971"/>
            <a:ext cx="2743200" cy="2121031"/>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152400"/>
            <a:ext cx="8763000" cy="4462760"/>
          </a:xfrm>
          <a:prstGeom prst="rect">
            <a:avLst/>
          </a:prstGeom>
          <a:noFill/>
        </p:spPr>
        <p:txBody>
          <a:bodyPr wrap="square" rtlCol="0">
            <a:spAutoFit/>
          </a:bodyPr>
          <a:lstStyle/>
          <a:p>
            <a:pPr algn="ctr"/>
            <a:r>
              <a:rPr lang="en-GB" sz="3200" dirty="0">
                <a:latin typeface="Comic Sans MS" pitchFamily="66" charset="0"/>
              </a:rPr>
              <a:t>Risks and benefits of artificial hearts</a:t>
            </a:r>
          </a:p>
          <a:p>
            <a:pPr algn="ctr"/>
            <a:endParaRPr lang="en-GB" sz="2400" dirty="0">
              <a:latin typeface="Comic Sans MS" pitchFamily="66" charset="0"/>
            </a:endParaRPr>
          </a:p>
          <a:p>
            <a:pPr algn="ctr"/>
            <a:r>
              <a:rPr lang="en-GB" sz="1900" dirty="0">
                <a:latin typeface="Comic Sans MS" pitchFamily="66" charset="0"/>
              </a:rPr>
              <a:t>In the past few years artificial hearts have improved considerably although there is always a risk of the blood clotting in an artificial heart, which can lead to death. However, this technology does give patients the chance to live a relatively normal life whilst they wait for a transplant. In 2011, a 40 year old patient was able to take his artificial heart home with him in a backpack which kept him alive for 2 years until he received a transplant.</a:t>
            </a:r>
          </a:p>
          <a:p>
            <a:pPr algn="ctr"/>
            <a:endParaRPr lang="en-GB" sz="1900" dirty="0">
              <a:latin typeface="Comic Sans MS" pitchFamily="66" charset="0"/>
            </a:endParaRPr>
          </a:p>
          <a:p>
            <a:pPr algn="ctr"/>
            <a:r>
              <a:rPr lang="en-GB" sz="1900" dirty="0">
                <a:latin typeface="Comic Sans MS" pitchFamily="66" charset="0"/>
              </a:rPr>
              <a:t>Artificial hearts can also be used to give diseased hearts a rest, so that it can recover. Patients have a part or whole artificial heart implanted that removed the strain of keeping the blood circulating for weeks or even months. However, the resources needed to develop artificial hearts and the cost of each one means they are not yet widely used.</a:t>
            </a:r>
          </a:p>
        </p:txBody>
      </p:sp>
      <p:pic>
        <p:nvPicPr>
          <p:cNvPr id="5" name="Picture 2" descr="File:Graphic of the SynCardia temporary Total Artificial Heart beside a human heart.jpg"/>
          <p:cNvPicPr>
            <a:picLocks noChangeAspect="1" noChangeArrowheads="1"/>
          </p:cNvPicPr>
          <p:nvPr/>
        </p:nvPicPr>
        <p:blipFill>
          <a:blip r:embed="rId3" cstate="print"/>
          <a:srcRect/>
          <a:stretch>
            <a:fillRect/>
          </a:stretch>
        </p:blipFill>
        <p:spPr bwMode="auto">
          <a:xfrm>
            <a:off x="5715000" y="4736971"/>
            <a:ext cx="2743200" cy="2121031"/>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0B5F063-9CF6-4B2A-9745-F7452438C116}"/>
              </a:ext>
            </a:extLst>
          </p:cNvPr>
          <p:cNvSpPr>
            <a:spLocks noGrp="1"/>
          </p:cNvSpPr>
          <p:nvPr>
            <p:ph idx="1"/>
          </p:nvPr>
        </p:nvSpPr>
        <p:spPr>
          <a:xfrm>
            <a:off x="304800" y="1828800"/>
            <a:ext cx="8610600" cy="4800600"/>
          </a:xfrm>
        </p:spPr>
        <p:txBody>
          <a:bodyPr/>
          <a:lstStyle/>
          <a:p>
            <a:pPr marL="0" indent="0">
              <a:buNone/>
            </a:pPr>
            <a:r>
              <a:rPr lang="en-GB" dirty="0"/>
              <a:t>GOOD PROGRESS:</a:t>
            </a:r>
          </a:p>
          <a:p>
            <a:pPr marL="0" indent="0">
              <a:buNone/>
            </a:pPr>
            <a:r>
              <a:rPr lang="en-GB" dirty="0"/>
              <a:t>- </a:t>
            </a:r>
            <a:r>
              <a:rPr lang="en-GB" sz="2800" dirty="0"/>
              <a:t>Identify some common problems of the heart</a:t>
            </a:r>
          </a:p>
          <a:p>
            <a:pPr marL="0" indent="0">
              <a:buNone/>
            </a:pPr>
            <a:r>
              <a:rPr lang="en-GB" dirty="0"/>
              <a:t>- </a:t>
            </a:r>
            <a:r>
              <a:rPr lang="en-GB" sz="2800" dirty="0"/>
              <a:t>Describe the possible ways in which we can help people with heart problems</a:t>
            </a:r>
          </a:p>
          <a:p>
            <a:pPr marL="0" indent="0">
              <a:buNone/>
            </a:pPr>
            <a:endParaRPr lang="en-GB" dirty="0"/>
          </a:p>
          <a:p>
            <a:pPr marL="0" indent="0">
              <a:buNone/>
            </a:pPr>
            <a:r>
              <a:rPr lang="en-GB" dirty="0"/>
              <a:t>OUTSTANDING PROGRESS:</a:t>
            </a:r>
          </a:p>
          <a:p>
            <a:pPr marL="0" indent="0">
              <a:buNone/>
            </a:pPr>
            <a:r>
              <a:rPr lang="en-GB" dirty="0"/>
              <a:t>- </a:t>
            </a:r>
            <a:r>
              <a:rPr lang="en-GB" sz="2800" dirty="0"/>
              <a:t>Explain</a:t>
            </a:r>
            <a:r>
              <a:rPr lang="en-GB" sz="2800" baseline="0" dirty="0"/>
              <a:t> the advantages and disadvantages of valve replacements and pacemakers</a:t>
            </a:r>
            <a:endParaRPr lang="en-GB" sz="2800" dirty="0"/>
          </a:p>
          <a:p>
            <a:pPr marL="0" indent="0">
              <a:buNone/>
            </a:pPr>
            <a:endParaRPr lang="en-GB" dirty="0"/>
          </a:p>
        </p:txBody>
      </p:sp>
      <p:sp>
        <p:nvSpPr>
          <p:cNvPr id="7" name="Rectangle: Rounded Corners 6">
            <a:extLst>
              <a:ext uri="{FF2B5EF4-FFF2-40B4-BE49-F238E27FC236}">
                <a16:creationId xmlns:a16="http://schemas.microsoft.com/office/drawing/2014/main" id="{0BF158EA-583B-4FB4-AE40-293B10DE0766}"/>
              </a:ext>
            </a:extLst>
          </p:cNvPr>
          <p:cNvSpPr/>
          <p:nvPr/>
        </p:nvSpPr>
        <p:spPr>
          <a:xfrm>
            <a:off x="228600" y="228600"/>
            <a:ext cx="8686800" cy="1371600"/>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Title 1">
            <a:extLst>
              <a:ext uri="{FF2B5EF4-FFF2-40B4-BE49-F238E27FC236}">
                <a16:creationId xmlns:a16="http://schemas.microsoft.com/office/drawing/2014/main" id="{6D86800F-00C6-4FAB-B275-C286A18884B2}"/>
              </a:ext>
            </a:extLst>
          </p:cNvPr>
          <p:cNvSpPr txBox="1">
            <a:spLocks/>
          </p:cNvSpPr>
          <p:nvPr/>
        </p:nvSpPr>
        <p:spPr>
          <a:xfrm>
            <a:off x="228600" y="228600"/>
            <a:ext cx="8686800" cy="1470025"/>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GB" sz="5400" dirty="0">
                <a:latin typeface="Comic Sans MS" pitchFamily="66" charset="0"/>
              </a:rPr>
              <a:t>Progress indicators</a:t>
            </a:r>
          </a:p>
        </p:txBody>
      </p:sp>
    </p:spTree>
    <p:extLst>
      <p:ext uri="{BB962C8B-B14F-4D97-AF65-F5344CB8AC3E}">
        <p14:creationId xmlns:p14="http://schemas.microsoft.com/office/powerpoint/2010/main" val="19495854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2400" y="304800"/>
            <a:ext cx="8839200" cy="1292662"/>
          </a:xfrm>
          <a:prstGeom prst="rect">
            <a:avLst/>
          </a:prstGeom>
          <a:noFill/>
        </p:spPr>
        <p:txBody>
          <a:bodyPr wrap="square" rtlCol="0">
            <a:spAutoFit/>
          </a:bodyPr>
          <a:lstStyle/>
          <a:p>
            <a:pPr algn="ctr"/>
            <a:r>
              <a:rPr lang="en-GB" sz="2600" dirty="0">
                <a:latin typeface="Comic Sans MS" pitchFamily="66" charset="0"/>
              </a:rPr>
              <a:t>The heart can be affected by a number of problems. Doctors, scientists and even engineers have worked out some amazing ways to help solve them.</a:t>
            </a:r>
          </a:p>
        </p:txBody>
      </p:sp>
      <p:sp>
        <p:nvSpPr>
          <p:cNvPr id="5" name="TextBox 4"/>
          <p:cNvSpPr txBox="1"/>
          <p:nvPr/>
        </p:nvSpPr>
        <p:spPr>
          <a:xfrm>
            <a:off x="838200" y="1752602"/>
            <a:ext cx="2895600" cy="584775"/>
          </a:xfrm>
          <a:prstGeom prst="rect">
            <a:avLst/>
          </a:prstGeom>
          <a:noFill/>
        </p:spPr>
        <p:txBody>
          <a:bodyPr wrap="square" rtlCol="0">
            <a:spAutoFit/>
          </a:bodyPr>
          <a:lstStyle/>
          <a:p>
            <a:pPr algn="ctr"/>
            <a:r>
              <a:rPr lang="en-GB" sz="3200" dirty="0">
                <a:latin typeface="Comic Sans MS" pitchFamily="66" charset="0"/>
              </a:rPr>
              <a:t>Leaky valves</a:t>
            </a:r>
          </a:p>
        </p:txBody>
      </p:sp>
      <p:sp>
        <p:nvSpPr>
          <p:cNvPr id="6" name="TextBox 5"/>
          <p:cNvSpPr txBox="1"/>
          <p:nvPr/>
        </p:nvSpPr>
        <p:spPr>
          <a:xfrm>
            <a:off x="5257800" y="1752602"/>
            <a:ext cx="2895600" cy="584775"/>
          </a:xfrm>
          <a:prstGeom prst="rect">
            <a:avLst/>
          </a:prstGeom>
          <a:noFill/>
        </p:spPr>
        <p:txBody>
          <a:bodyPr wrap="square" rtlCol="0">
            <a:spAutoFit/>
          </a:bodyPr>
          <a:lstStyle/>
          <a:p>
            <a:pPr algn="ctr"/>
            <a:r>
              <a:rPr lang="en-GB" sz="3200" dirty="0">
                <a:latin typeface="Comic Sans MS" pitchFamily="66" charset="0"/>
              </a:rPr>
              <a:t>Pacemaker</a:t>
            </a:r>
          </a:p>
        </p:txBody>
      </p:sp>
      <p:sp>
        <p:nvSpPr>
          <p:cNvPr id="9" name="TextBox 8"/>
          <p:cNvSpPr txBox="1"/>
          <p:nvPr/>
        </p:nvSpPr>
        <p:spPr>
          <a:xfrm>
            <a:off x="228600" y="5105400"/>
            <a:ext cx="4114800" cy="1477328"/>
          </a:xfrm>
          <a:prstGeom prst="rect">
            <a:avLst/>
          </a:prstGeom>
          <a:noFill/>
        </p:spPr>
        <p:txBody>
          <a:bodyPr wrap="square" rtlCol="0">
            <a:spAutoFit/>
          </a:bodyPr>
          <a:lstStyle/>
          <a:p>
            <a:pPr algn="ctr"/>
            <a:r>
              <a:rPr lang="en-GB" dirty="0">
                <a:latin typeface="Comic Sans MS" pitchFamily="66" charset="0"/>
              </a:rPr>
              <a:t>Heart valves have to withstand a lot of pressure. Over time they may start to leak or become stiff and not fully open, making the heart less efficient.</a:t>
            </a:r>
          </a:p>
        </p:txBody>
      </p:sp>
      <p:sp>
        <p:nvSpPr>
          <p:cNvPr id="10" name="TextBox 9"/>
          <p:cNvSpPr txBox="1"/>
          <p:nvPr/>
        </p:nvSpPr>
        <p:spPr>
          <a:xfrm>
            <a:off x="4648200" y="4953000"/>
            <a:ext cx="4267200" cy="1754326"/>
          </a:xfrm>
          <a:prstGeom prst="rect">
            <a:avLst/>
          </a:prstGeom>
          <a:noFill/>
        </p:spPr>
        <p:txBody>
          <a:bodyPr wrap="square" rtlCol="0">
            <a:spAutoFit/>
          </a:bodyPr>
          <a:lstStyle/>
          <a:p>
            <a:pPr algn="ctr"/>
            <a:r>
              <a:rPr lang="en-GB" dirty="0">
                <a:latin typeface="Comic Sans MS" pitchFamily="66" charset="0"/>
              </a:rPr>
              <a:t>The resting rhythm of a healthy heart is around 70 beats a minute. It is controlled by a group of cells which act as a pacemaker. If the natural pacemaker stops working properly, it can cause serious problems.</a:t>
            </a:r>
          </a:p>
        </p:txBody>
      </p:sp>
      <p:pic>
        <p:nvPicPr>
          <p:cNvPr id="13314" name="Picture 2" descr="File:2012 Blood Flow Relaxed Ventricles.jpg"/>
          <p:cNvPicPr>
            <a:picLocks noChangeAspect="1" noChangeArrowheads="1"/>
          </p:cNvPicPr>
          <p:nvPr/>
        </p:nvPicPr>
        <p:blipFill>
          <a:blip r:embed="rId3" cstate="print"/>
          <a:srcRect/>
          <a:stretch>
            <a:fillRect/>
          </a:stretch>
        </p:blipFill>
        <p:spPr bwMode="auto">
          <a:xfrm>
            <a:off x="838200" y="2286002"/>
            <a:ext cx="2895600" cy="2793183"/>
          </a:xfrm>
          <a:prstGeom prst="rect">
            <a:avLst/>
          </a:prstGeom>
          <a:noFill/>
        </p:spPr>
      </p:pic>
      <p:pic>
        <p:nvPicPr>
          <p:cNvPr id="13316" name="Picture 4" descr="File:PPM.png"/>
          <p:cNvPicPr>
            <a:picLocks noChangeAspect="1" noChangeArrowheads="1"/>
          </p:cNvPicPr>
          <p:nvPr/>
        </p:nvPicPr>
        <p:blipFill>
          <a:blip r:embed="rId4" cstate="print"/>
          <a:srcRect/>
          <a:stretch>
            <a:fillRect/>
          </a:stretch>
        </p:blipFill>
        <p:spPr bwMode="auto">
          <a:xfrm>
            <a:off x="5486400" y="2514600"/>
            <a:ext cx="2514600" cy="2335264"/>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fade">
                                      <p:cBhvr>
                                        <p:cTn id="7" dur="2000"/>
                                        <p:tgtEl>
                                          <p:spTgt spid="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0">
                                            <p:txEl>
                                              <p:pRg st="0" end="0"/>
                                            </p:txEl>
                                          </p:spTgt>
                                        </p:tgtEl>
                                        <p:attrNameLst>
                                          <p:attrName>style.visibility</p:attrName>
                                        </p:attrNameLst>
                                      </p:cBhvr>
                                      <p:to>
                                        <p:strVal val="visible"/>
                                      </p:to>
                                    </p:set>
                                    <p:animEffect transition="in" filter="wipe(down)">
                                      <p:cBhvr>
                                        <p:cTn id="12"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P spid="10"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2" y="1066800"/>
          <a:ext cx="8763001" cy="566928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209801">
                  <a:extLst>
                    <a:ext uri="{9D8B030D-6E8A-4147-A177-3AD203B41FA5}">
                      <a16:colId xmlns:a16="http://schemas.microsoft.com/office/drawing/2014/main" val="20003"/>
                    </a:ext>
                  </a:extLst>
                </a:gridCol>
              </a:tblGrid>
              <a:tr h="302401">
                <a:tc>
                  <a:txBody>
                    <a:bodyPr/>
                    <a:lstStyle/>
                    <a:p>
                      <a:pPr algn="ctr"/>
                      <a:r>
                        <a:rPr lang="en-GB" sz="1600" b="1" dirty="0">
                          <a:solidFill>
                            <a:sysClr val="windowText" lastClr="000000"/>
                          </a:solidFill>
                        </a:rPr>
                        <a:t>Malfunction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dirty="0">
                          <a:solidFill>
                            <a:sysClr val="windowText" lastClr="000000"/>
                          </a:solidFill>
                        </a:rPr>
                        <a:t>Cause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dirty="0">
                          <a:solidFill>
                            <a:sysClr val="windowText" lastClr="000000"/>
                          </a:solidFill>
                        </a:rPr>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dirty="0">
                          <a:solidFill>
                            <a:sysClr val="windowText" lastClr="000000"/>
                          </a:solidFill>
                        </a:rPr>
                        <a:t>How to fix?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929639">
                <a:tc>
                  <a:txBody>
                    <a:bodyPr/>
                    <a:lstStyle/>
                    <a:p>
                      <a:pPr algn="ctr"/>
                      <a:r>
                        <a:rPr lang="en-GB" sz="1600" b="0" dirty="0">
                          <a:solidFill>
                            <a:sysClr val="windowText" lastClr="000000"/>
                          </a:solidFill>
                          <a:latin typeface="Comic Sans MS" pitchFamily="66" charset="0"/>
                        </a:rPr>
                        <a:t>Hole in the 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solidFill>
                            <a:sysClr val="windowText" lastClr="000000"/>
                          </a:solidFill>
                          <a:latin typeface="Comic Sans MS" pitchFamily="66" charset="0"/>
                        </a:rPr>
                        <a:t>Fatty deposits can build up in the walls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solidFill>
                            <a:sysClr val="windowText" lastClr="000000"/>
                          </a:solidFill>
                          <a:latin typeface="Comic Sans MS" pitchFamily="66" charset="0"/>
                        </a:rPr>
                        <a:t>Cannot stop this backflow so well. The blood circulation is reduced leading to tiredness and shortness of breath.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Installing a pacemaker</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9153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Heart valves</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i="1" dirty="0">
                          <a:solidFill>
                            <a:sysClr val="windowText" lastClr="000000"/>
                          </a:solidFill>
                          <a:latin typeface="Comic Sans MS" pitchFamily="66" charset="0"/>
                        </a:rPr>
                        <a:t>Septum</a:t>
                      </a:r>
                      <a:r>
                        <a:rPr lang="en-GB" sz="1600" b="0" dirty="0">
                          <a:solidFill>
                            <a:sysClr val="windowText" lastClr="000000"/>
                          </a:solidFill>
                          <a:latin typeface="Comic Sans MS" pitchFamily="66" charset="0"/>
                        </a:rPr>
                        <a:t> between the right and left sides of the heart is not complete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Can cause stroke</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Hole may be closed by surgery.</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13337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Blocked coronary arteries</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Electrical</a:t>
                      </a:r>
                      <a:r>
                        <a:rPr lang="en-GB" sz="1600" b="0" baseline="0" dirty="0">
                          <a:solidFill>
                            <a:sysClr val="windowText" lastClr="000000"/>
                          </a:solidFill>
                          <a:latin typeface="Comic Sans MS" pitchFamily="66" charset="0"/>
                        </a:rPr>
                        <a:t> signalling to heart not working properly</a:t>
                      </a:r>
                      <a:endParaRPr lang="en-GB" sz="1600" b="0" dirty="0">
                        <a:solidFill>
                          <a:sysClr val="windowText" lastClr="000000"/>
                        </a:solidFill>
                        <a:latin typeface="Comic Sans MS" pitchFamily="66" charset="0"/>
                      </a:endParaRP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solidFill>
                            <a:sysClr val="windowText" lastClr="000000"/>
                          </a:solidFill>
                          <a:latin typeface="Comic Sans MS" pitchFamily="66" charset="0"/>
                        </a:rPr>
                        <a:t>Blood can flow from one side to the other. Blood going around the body will carry less oxygen, leading to tiredness and shortness of breath.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GB" sz="1600" b="0" dirty="0">
                          <a:solidFill>
                            <a:sysClr val="windowText" lastClr="000000"/>
                          </a:solidFill>
                          <a:latin typeface="Comic Sans MS" pitchFamily="66" charset="0"/>
                        </a:rPr>
                        <a:t>Faulty valves can be replaced by artificial valves.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1645920">
                <a:tc>
                  <a:txBody>
                    <a:bodyPr/>
                    <a:lstStyle/>
                    <a:p>
                      <a:pPr algn="ctr"/>
                      <a:r>
                        <a:rPr lang="en-GB" sz="1600" b="0" dirty="0">
                          <a:solidFill>
                            <a:sysClr val="windowText" lastClr="000000"/>
                          </a:solidFill>
                          <a:latin typeface="Comic Sans MS" pitchFamily="66" charset="0"/>
                        </a:rPr>
                        <a:t>Irregular</a:t>
                      </a:r>
                      <a:r>
                        <a:rPr lang="en-GB" sz="1600" b="0" baseline="0" dirty="0">
                          <a:solidFill>
                            <a:sysClr val="windowText" lastClr="000000"/>
                          </a:solidFill>
                          <a:latin typeface="Comic Sans MS" pitchFamily="66" charset="0"/>
                        </a:rPr>
                        <a:t> heartbeat</a:t>
                      </a: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Valves are damaged or weak</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Fatty deposits can block the arteries, reducing the flow of blood to the heart muscles.</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 By-pass surgery involves transplanting a </a:t>
                      </a:r>
                      <a:r>
                        <a:rPr lang="en-GB" sz="1600" b="0" i="1" dirty="0">
                          <a:solidFill>
                            <a:sysClr val="windowText" lastClr="000000"/>
                          </a:solidFill>
                          <a:latin typeface="Comic Sans MS" pitchFamily="66" charset="0"/>
                        </a:rPr>
                        <a:t>vein</a:t>
                      </a:r>
                      <a:r>
                        <a:rPr lang="en-GB" sz="1600" b="0" dirty="0">
                          <a:solidFill>
                            <a:sysClr val="windowText" lastClr="000000"/>
                          </a:solidFill>
                          <a:latin typeface="Comic Sans MS" pitchFamily="66" charset="0"/>
                        </a:rPr>
                        <a:t> from the leg to provide a route past the blockage.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152400" y="152402"/>
            <a:ext cx="8839200" cy="830997"/>
          </a:xfrm>
          <a:prstGeom prst="rect">
            <a:avLst/>
          </a:prstGeom>
          <a:solidFill>
            <a:srgbClr val="CCFFFF"/>
          </a:solidFill>
        </p:spPr>
        <p:txBody>
          <a:bodyPr wrap="square" rtlCol="0">
            <a:spAutoFit/>
          </a:bodyPr>
          <a:lstStyle/>
          <a:p>
            <a:r>
              <a:rPr lang="en-GB" sz="2400" b="1" dirty="0">
                <a:latin typeface="Comic Sans MS" pitchFamily="66" charset="0"/>
              </a:rPr>
              <a:t>Task: </a:t>
            </a:r>
            <a:r>
              <a:rPr lang="en-GB" sz="2400" dirty="0">
                <a:latin typeface="Comic Sans MS" pitchFamily="66" charset="0"/>
              </a:rPr>
              <a:t>Look at the table below, try and shade the boxes which match the with correct malfunction the same colour: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52402" y="838200"/>
          <a:ext cx="8763001" cy="5669280"/>
        </p:xfrm>
        <a:graphic>
          <a:graphicData uri="http://schemas.openxmlformats.org/drawingml/2006/table">
            <a:tbl>
              <a:tblPr firstRow="1" bandRow="1">
                <a:tableStyleId>{5C22544A-7EE6-4342-B048-85BDC9FD1C3A}</a:tableStyleId>
              </a:tblPr>
              <a:tblGrid>
                <a:gridCol w="1314450">
                  <a:extLst>
                    <a:ext uri="{9D8B030D-6E8A-4147-A177-3AD203B41FA5}">
                      <a16:colId xmlns:a16="http://schemas.microsoft.com/office/drawing/2014/main" val="20000"/>
                    </a:ext>
                  </a:extLst>
                </a:gridCol>
                <a:gridCol w="2190750">
                  <a:extLst>
                    <a:ext uri="{9D8B030D-6E8A-4147-A177-3AD203B41FA5}">
                      <a16:colId xmlns:a16="http://schemas.microsoft.com/office/drawing/2014/main" val="20001"/>
                    </a:ext>
                  </a:extLst>
                </a:gridCol>
                <a:gridCol w="3048000">
                  <a:extLst>
                    <a:ext uri="{9D8B030D-6E8A-4147-A177-3AD203B41FA5}">
                      <a16:colId xmlns:a16="http://schemas.microsoft.com/office/drawing/2014/main" val="20002"/>
                    </a:ext>
                  </a:extLst>
                </a:gridCol>
                <a:gridCol w="2209801">
                  <a:extLst>
                    <a:ext uri="{9D8B030D-6E8A-4147-A177-3AD203B41FA5}">
                      <a16:colId xmlns:a16="http://schemas.microsoft.com/office/drawing/2014/main" val="20003"/>
                    </a:ext>
                  </a:extLst>
                </a:gridCol>
              </a:tblGrid>
              <a:tr h="302401">
                <a:tc>
                  <a:txBody>
                    <a:bodyPr/>
                    <a:lstStyle/>
                    <a:p>
                      <a:pPr algn="ctr"/>
                      <a:r>
                        <a:rPr lang="en-GB" sz="1600" b="1" dirty="0">
                          <a:solidFill>
                            <a:sysClr val="windowText" lastClr="000000"/>
                          </a:solidFill>
                        </a:rPr>
                        <a:t>Malfunction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dirty="0">
                          <a:solidFill>
                            <a:sysClr val="windowText" lastClr="000000"/>
                          </a:solidFill>
                        </a:rPr>
                        <a:t>Cause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dirty="0">
                          <a:solidFill>
                            <a:sysClr val="windowText" lastClr="000000"/>
                          </a:solidFill>
                        </a:rPr>
                        <a:t>Result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tc>
                  <a:txBody>
                    <a:bodyPr/>
                    <a:lstStyle/>
                    <a:p>
                      <a:pPr algn="ctr"/>
                      <a:r>
                        <a:rPr lang="en-GB" sz="1600" b="1" dirty="0">
                          <a:solidFill>
                            <a:sysClr val="windowText" lastClr="000000"/>
                          </a:solidFill>
                        </a:rPr>
                        <a:t>How to fix?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75000"/>
                      </a:schemeClr>
                    </a:solidFill>
                  </a:tcPr>
                </a:tc>
                <a:extLst>
                  <a:ext uri="{0D108BD9-81ED-4DB2-BD59-A6C34878D82A}">
                    <a16:rowId xmlns:a16="http://schemas.microsoft.com/office/drawing/2014/main" val="10000"/>
                  </a:ext>
                </a:extLst>
              </a:tr>
              <a:tr h="929639">
                <a:tc>
                  <a:txBody>
                    <a:bodyPr/>
                    <a:lstStyle/>
                    <a:p>
                      <a:pPr algn="ctr"/>
                      <a:r>
                        <a:rPr lang="en-GB" sz="1600" b="0" dirty="0">
                          <a:solidFill>
                            <a:sysClr val="windowText" lastClr="000000"/>
                          </a:solidFill>
                          <a:latin typeface="Comic Sans MS" pitchFamily="66" charset="0"/>
                        </a:rPr>
                        <a:t>Hole in the heart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GB" sz="1600" b="0" dirty="0">
                          <a:solidFill>
                            <a:sysClr val="windowText" lastClr="000000"/>
                          </a:solidFill>
                          <a:latin typeface="Comic Sans MS" pitchFamily="66" charset="0"/>
                        </a:rPr>
                        <a:t>Fatty deposits can build up in the walls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FDCF"/>
                    </a:solidFill>
                  </a:tcPr>
                </a:tc>
                <a:tc>
                  <a:txBody>
                    <a:bodyPr/>
                    <a:lstStyle/>
                    <a:p>
                      <a:pPr algn="ctr"/>
                      <a:r>
                        <a:rPr lang="en-GB" sz="1600" b="0" dirty="0">
                          <a:solidFill>
                            <a:sysClr val="windowText" lastClr="000000"/>
                          </a:solidFill>
                          <a:latin typeface="Comic Sans MS" pitchFamily="66" charset="0"/>
                        </a:rPr>
                        <a:t>Cannot stop this backflow so well. The blood circulation is reduced leading to tiredness and shortness of breath.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Installing a pacemaker</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extLst>
                  <a:ext uri="{0D108BD9-81ED-4DB2-BD59-A6C34878D82A}">
                    <a16:rowId xmlns:a16="http://schemas.microsoft.com/office/drawing/2014/main" val="10001"/>
                  </a:ext>
                </a:extLst>
              </a:tr>
              <a:tr h="9153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Heart valves</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algn="ctr"/>
                      <a:r>
                        <a:rPr lang="en-GB" sz="1600" b="0" i="1" dirty="0">
                          <a:solidFill>
                            <a:sysClr val="windowText" lastClr="000000"/>
                          </a:solidFill>
                          <a:latin typeface="Comic Sans MS" pitchFamily="66" charset="0"/>
                        </a:rPr>
                        <a:t>Septum</a:t>
                      </a:r>
                      <a:r>
                        <a:rPr lang="en-GB" sz="1600" b="0" dirty="0">
                          <a:solidFill>
                            <a:sysClr val="windowText" lastClr="000000"/>
                          </a:solidFill>
                          <a:latin typeface="Comic Sans MS" pitchFamily="66" charset="0"/>
                        </a:rPr>
                        <a:t> between the right and left sides of the heart is not complete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Can cause stroke</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Hole may be closed by surgery.</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extLst>
                  <a:ext uri="{0D108BD9-81ED-4DB2-BD59-A6C34878D82A}">
                    <a16:rowId xmlns:a16="http://schemas.microsoft.com/office/drawing/2014/main" val="10002"/>
                  </a:ext>
                </a:extLst>
              </a:tr>
              <a:tr h="1333739">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Blocked coronary arteries</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FDC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Electrical</a:t>
                      </a:r>
                      <a:r>
                        <a:rPr lang="en-GB" sz="1600" b="0" baseline="0" dirty="0">
                          <a:solidFill>
                            <a:sysClr val="windowText" lastClr="000000"/>
                          </a:solidFill>
                          <a:latin typeface="Comic Sans MS" pitchFamily="66" charset="0"/>
                        </a:rPr>
                        <a:t> signalling to heart not working properly</a:t>
                      </a:r>
                      <a:endParaRPr lang="en-GB" sz="1600" b="0" dirty="0">
                        <a:solidFill>
                          <a:sysClr val="windowText" lastClr="000000"/>
                        </a:solidFill>
                        <a:latin typeface="Comic Sans MS" pitchFamily="66" charset="0"/>
                      </a:endParaRP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algn="ctr"/>
                      <a:r>
                        <a:rPr lang="en-GB" sz="1600" b="0" dirty="0">
                          <a:solidFill>
                            <a:sysClr val="windowText" lastClr="000000"/>
                          </a:solidFill>
                          <a:latin typeface="Comic Sans MS" pitchFamily="66" charset="0"/>
                        </a:rPr>
                        <a:t>Blood can flow from one side to the other. Blood going around the body will carry less oxygen, leading to tiredness and shortness of breath.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CFFFF"/>
                    </a:solidFill>
                  </a:tcPr>
                </a:tc>
                <a:tc>
                  <a:txBody>
                    <a:bodyPr/>
                    <a:lstStyle/>
                    <a:p>
                      <a:pPr algn="ctr"/>
                      <a:r>
                        <a:rPr lang="en-GB" sz="1600" b="0" dirty="0">
                          <a:solidFill>
                            <a:sysClr val="windowText" lastClr="000000"/>
                          </a:solidFill>
                          <a:latin typeface="Comic Sans MS" pitchFamily="66" charset="0"/>
                        </a:rPr>
                        <a:t>Faulty valves can be replaced by artificial valves.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extLst>
                  <a:ext uri="{0D108BD9-81ED-4DB2-BD59-A6C34878D82A}">
                    <a16:rowId xmlns:a16="http://schemas.microsoft.com/office/drawing/2014/main" val="10003"/>
                  </a:ext>
                </a:extLst>
              </a:tr>
              <a:tr h="1645920">
                <a:tc>
                  <a:txBody>
                    <a:bodyPr/>
                    <a:lstStyle/>
                    <a:p>
                      <a:pPr algn="ctr"/>
                      <a:r>
                        <a:rPr lang="en-GB" sz="1600" b="0" dirty="0">
                          <a:solidFill>
                            <a:sysClr val="windowText" lastClr="000000"/>
                          </a:solidFill>
                          <a:latin typeface="Comic Sans MS" pitchFamily="66" charset="0"/>
                        </a:rPr>
                        <a:t>Irregular</a:t>
                      </a:r>
                      <a:r>
                        <a:rPr lang="en-GB" sz="1600" b="0" baseline="0" dirty="0">
                          <a:solidFill>
                            <a:sysClr val="windowText" lastClr="000000"/>
                          </a:solidFill>
                          <a:latin typeface="Comic Sans MS" pitchFamily="66" charset="0"/>
                        </a:rPr>
                        <a:t> heartbeat</a:t>
                      </a: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99"/>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Valves are damaged or weak</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40000"/>
                        <a:lumOff val="60000"/>
                      </a:schemeClr>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Fatty deposits can block the arteries, reducing the flow of blood to the heart muscles.</a:t>
                      </a:r>
                    </a:p>
                    <a:p>
                      <a:pPr algn="ctr"/>
                      <a:endParaRPr lang="en-GB" sz="1600" b="0" dirty="0">
                        <a:solidFill>
                          <a:sysClr val="windowText" lastClr="000000"/>
                        </a:solidFill>
                        <a:latin typeface="Comic Sans MS" pitchFamily="66"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FDCF"/>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b="0" dirty="0">
                          <a:solidFill>
                            <a:sysClr val="windowText" lastClr="000000"/>
                          </a:solidFill>
                          <a:latin typeface="Comic Sans MS" pitchFamily="66" charset="0"/>
                        </a:rPr>
                        <a:t> By-pass surgery involves transplanting a </a:t>
                      </a:r>
                      <a:r>
                        <a:rPr lang="en-GB" sz="1600" b="0" i="1" dirty="0">
                          <a:solidFill>
                            <a:sysClr val="windowText" lastClr="000000"/>
                          </a:solidFill>
                          <a:latin typeface="Comic Sans MS" pitchFamily="66" charset="0"/>
                        </a:rPr>
                        <a:t>vein</a:t>
                      </a:r>
                      <a:r>
                        <a:rPr lang="en-GB" sz="1600" b="0" dirty="0">
                          <a:solidFill>
                            <a:sysClr val="windowText" lastClr="000000"/>
                          </a:solidFill>
                          <a:latin typeface="Comic Sans MS" pitchFamily="66" charset="0"/>
                        </a:rPr>
                        <a:t> from the leg to provide a route past the blockage.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9FDCF"/>
                    </a:solidFill>
                  </a:tcPr>
                </a:tc>
                <a:extLst>
                  <a:ext uri="{0D108BD9-81ED-4DB2-BD59-A6C34878D82A}">
                    <a16:rowId xmlns:a16="http://schemas.microsoft.com/office/drawing/2014/main" val="10004"/>
                  </a:ext>
                </a:extLst>
              </a:tr>
            </a:tbl>
          </a:graphicData>
        </a:graphic>
      </p:graphicFrame>
      <p:sp>
        <p:nvSpPr>
          <p:cNvPr id="5" name="TextBox 4"/>
          <p:cNvSpPr txBox="1"/>
          <p:nvPr/>
        </p:nvSpPr>
        <p:spPr>
          <a:xfrm>
            <a:off x="152400" y="228600"/>
            <a:ext cx="3581400" cy="523220"/>
          </a:xfrm>
          <a:prstGeom prst="rect">
            <a:avLst/>
          </a:prstGeom>
          <a:noFill/>
        </p:spPr>
        <p:txBody>
          <a:bodyPr wrap="square" rtlCol="0">
            <a:spAutoFit/>
          </a:bodyPr>
          <a:lstStyle/>
          <a:p>
            <a:r>
              <a:rPr lang="en-GB" sz="2800" b="1" dirty="0">
                <a:solidFill>
                  <a:srgbClr val="FF0000"/>
                </a:solidFill>
                <a:latin typeface="Comic Sans MS" pitchFamily="66" charset="0"/>
              </a:rPr>
              <a:t>Self-assessment: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838200"/>
          </a:xfrm>
        </p:spPr>
        <p:txBody>
          <a:bodyPr/>
          <a:lstStyle/>
          <a:p>
            <a:r>
              <a:rPr lang="en-GB" dirty="0">
                <a:solidFill>
                  <a:srgbClr val="0070C0"/>
                </a:solidFill>
                <a:latin typeface="Comic Sans MS" pitchFamily="66" charset="0"/>
              </a:rPr>
              <a:t>Artificial pacemakers hearts</a:t>
            </a:r>
          </a:p>
        </p:txBody>
      </p:sp>
      <p:sp>
        <p:nvSpPr>
          <p:cNvPr id="4" name="TextBox 3"/>
          <p:cNvSpPr txBox="1"/>
          <p:nvPr/>
        </p:nvSpPr>
        <p:spPr>
          <a:xfrm>
            <a:off x="304800" y="1219200"/>
            <a:ext cx="8686800" cy="3231654"/>
          </a:xfrm>
          <a:prstGeom prst="rect">
            <a:avLst/>
          </a:prstGeom>
          <a:solidFill>
            <a:srgbClr val="CCFFFF"/>
          </a:solidFill>
        </p:spPr>
        <p:txBody>
          <a:bodyPr wrap="square" rtlCol="0">
            <a:spAutoFit/>
          </a:bodyPr>
          <a:lstStyle/>
          <a:p>
            <a:r>
              <a:rPr lang="en-GB" sz="2800" b="1" dirty="0">
                <a:solidFill>
                  <a:srgbClr val="0070C0"/>
                </a:solidFill>
                <a:latin typeface="Comic Sans MS" pitchFamily="66" charset="0"/>
              </a:rPr>
              <a:t>Task: </a:t>
            </a:r>
            <a:r>
              <a:rPr lang="en-GB" sz="2800" dirty="0">
                <a:latin typeface="Comic Sans MS" pitchFamily="66" charset="0"/>
              </a:rPr>
              <a:t>Use the posters around the room to complete the following:</a:t>
            </a:r>
          </a:p>
          <a:p>
            <a:endParaRPr lang="en-GB" sz="2800" dirty="0">
              <a:latin typeface="Comic Sans MS" pitchFamily="66" charset="0"/>
            </a:endParaRPr>
          </a:p>
          <a:p>
            <a:pPr marL="457200" indent="-457200">
              <a:buAutoNum type="arabicPeriod"/>
            </a:pPr>
            <a:r>
              <a:rPr lang="en-GB" sz="2400" dirty="0">
                <a:latin typeface="Comic Sans MS" pitchFamily="66" charset="0"/>
              </a:rPr>
              <a:t>Write a description of how artificial pacemakers and artificial hearts help patients with heart problems. </a:t>
            </a:r>
          </a:p>
          <a:p>
            <a:pPr marL="457200" indent="-457200">
              <a:buAutoNum type="arabicPeriod"/>
            </a:pPr>
            <a:endParaRPr lang="en-GB" sz="2400" dirty="0">
              <a:latin typeface="Comic Sans MS" pitchFamily="66" charset="0"/>
            </a:endParaRPr>
          </a:p>
          <a:p>
            <a:pPr marL="457200" indent="-457200">
              <a:buAutoNum type="arabicPeriod"/>
            </a:pPr>
            <a:r>
              <a:rPr lang="en-GB" sz="2400" dirty="0">
                <a:latin typeface="Comic Sans MS" pitchFamily="66" charset="0"/>
              </a:rPr>
              <a:t>Draw and complete a table which summarises the risks and benefits of each treatment</a:t>
            </a:r>
          </a:p>
        </p:txBody>
      </p:sp>
      <p:pic>
        <p:nvPicPr>
          <p:cNvPr id="8" name="Picture 2" descr="undefined"/>
          <p:cNvPicPr>
            <a:picLocks noChangeAspect="1" noChangeArrowheads="1"/>
          </p:cNvPicPr>
          <p:nvPr/>
        </p:nvPicPr>
        <p:blipFill>
          <a:blip r:embed="rId3" cstate="print"/>
          <a:srcRect/>
          <a:stretch>
            <a:fillRect/>
          </a:stretch>
        </p:blipFill>
        <p:spPr bwMode="auto">
          <a:xfrm>
            <a:off x="5562600" y="4495800"/>
            <a:ext cx="2956680" cy="2211736"/>
          </a:xfrm>
          <a:prstGeom prst="rect">
            <a:avLst/>
          </a:prstGeom>
          <a:noFill/>
        </p:spPr>
      </p:pic>
      <p:pic>
        <p:nvPicPr>
          <p:cNvPr id="9" name="Picture 4" descr="File:PPM.png"/>
          <p:cNvPicPr>
            <a:picLocks noChangeAspect="1" noChangeArrowheads="1"/>
          </p:cNvPicPr>
          <p:nvPr/>
        </p:nvPicPr>
        <p:blipFill>
          <a:blip r:embed="rId4" cstate="print"/>
          <a:srcRect/>
          <a:stretch>
            <a:fillRect/>
          </a:stretch>
        </p:blipFill>
        <p:spPr bwMode="auto">
          <a:xfrm>
            <a:off x="1295400" y="4800600"/>
            <a:ext cx="1776134" cy="1649464"/>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52401"/>
            <a:ext cx="4724400" cy="762000"/>
          </a:xfrm>
        </p:spPr>
        <p:txBody>
          <a:bodyPr>
            <a:normAutofit/>
          </a:bodyPr>
          <a:lstStyle/>
          <a:p>
            <a:pPr>
              <a:buNone/>
            </a:pPr>
            <a:r>
              <a:rPr lang="en-GB" sz="4400" dirty="0">
                <a:solidFill>
                  <a:srgbClr val="FF0000"/>
                </a:solidFill>
                <a:latin typeface="Comic Sans MS" pitchFamily="66" charset="0"/>
              </a:rPr>
              <a:t>Self-assessment:</a:t>
            </a:r>
          </a:p>
        </p:txBody>
      </p:sp>
      <p:sp>
        <p:nvSpPr>
          <p:cNvPr id="4" name="TextBox 3"/>
          <p:cNvSpPr txBox="1"/>
          <p:nvPr/>
        </p:nvSpPr>
        <p:spPr>
          <a:xfrm>
            <a:off x="228600" y="1143000"/>
            <a:ext cx="8610600" cy="3416320"/>
          </a:xfrm>
          <a:prstGeom prst="rect">
            <a:avLst/>
          </a:prstGeom>
          <a:noFill/>
        </p:spPr>
        <p:txBody>
          <a:bodyPr wrap="square" rtlCol="0">
            <a:spAutoFit/>
          </a:bodyPr>
          <a:lstStyle/>
          <a:p>
            <a:pPr marL="457200" indent="-457200">
              <a:buAutoNum type="arabicPeriod"/>
            </a:pPr>
            <a:r>
              <a:rPr lang="en-GB" sz="2400" b="1" dirty="0"/>
              <a:t>Artificial pacemakers </a:t>
            </a:r>
            <a:r>
              <a:rPr lang="en-GB" sz="2400" dirty="0"/>
              <a:t>are electrical devices which are implanted in your chest and connected to your heart by two wires. The pacemaker sends strong, electrical signal to the heart to stimulate it to beat properly.  </a:t>
            </a:r>
          </a:p>
          <a:p>
            <a:pPr marL="457200" indent="-457200">
              <a:buAutoNum type="arabicPeriod"/>
            </a:pPr>
            <a:endParaRPr lang="en-GB" sz="2400" dirty="0"/>
          </a:p>
          <a:p>
            <a:pPr marL="457200" indent="-457200"/>
            <a:r>
              <a:rPr lang="en-GB" sz="2400" dirty="0"/>
              <a:t>	</a:t>
            </a:r>
            <a:r>
              <a:rPr lang="en-GB" sz="2400" b="1" dirty="0"/>
              <a:t>Artificial hearts </a:t>
            </a:r>
            <a:r>
              <a:rPr lang="en-GB" sz="2400" dirty="0"/>
              <a:t>are mechanical devices which are attached to the heart to support it whilst the patients waits for a transplant. The artificial heart assists the heart by using air pressure to pump the blood around the body.</a:t>
            </a:r>
          </a:p>
        </p:txBody>
      </p:sp>
      <p:pic>
        <p:nvPicPr>
          <p:cNvPr id="5" name="Picture 4" descr="Mark, Check, Tick, Red, Correct, Symbol, Choice, Yes"/>
          <p:cNvPicPr>
            <a:picLocks noChangeAspect="1" noChangeArrowheads="1"/>
          </p:cNvPicPr>
          <p:nvPr/>
        </p:nvPicPr>
        <p:blipFill>
          <a:blip r:embed="rId2" cstate="print"/>
          <a:srcRect/>
          <a:stretch>
            <a:fillRect/>
          </a:stretch>
        </p:blipFill>
        <p:spPr bwMode="auto">
          <a:xfrm>
            <a:off x="6858000" y="4572000"/>
            <a:ext cx="1801272" cy="1876868"/>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0" y="0"/>
          <a:ext cx="9144000" cy="6858000"/>
        </p:xfrm>
        <a:graphic>
          <a:graphicData uri="http://schemas.openxmlformats.org/drawingml/2006/table">
            <a:tbl>
              <a:tblPr firstRow="1" bandRow="1">
                <a:tableStyleId>{5C22544A-7EE6-4342-B048-85BDC9FD1C3A}</a:tableStyleId>
              </a:tblPr>
              <a:tblGrid>
                <a:gridCol w="2146852">
                  <a:extLst>
                    <a:ext uri="{9D8B030D-6E8A-4147-A177-3AD203B41FA5}">
                      <a16:colId xmlns:a16="http://schemas.microsoft.com/office/drawing/2014/main" val="20000"/>
                    </a:ext>
                  </a:extLst>
                </a:gridCol>
                <a:gridCol w="3339548">
                  <a:extLst>
                    <a:ext uri="{9D8B030D-6E8A-4147-A177-3AD203B41FA5}">
                      <a16:colId xmlns:a16="http://schemas.microsoft.com/office/drawing/2014/main" val="20001"/>
                    </a:ext>
                  </a:extLst>
                </a:gridCol>
                <a:gridCol w="3657600">
                  <a:extLst>
                    <a:ext uri="{9D8B030D-6E8A-4147-A177-3AD203B41FA5}">
                      <a16:colId xmlns:a16="http://schemas.microsoft.com/office/drawing/2014/main" val="20002"/>
                    </a:ext>
                  </a:extLst>
                </a:gridCol>
              </a:tblGrid>
              <a:tr h="469726">
                <a:tc>
                  <a:txBody>
                    <a:bodyPr/>
                    <a:lstStyle/>
                    <a:p>
                      <a:r>
                        <a:rPr lang="en-GB" sz="2400" dirty="0"/>
                        <a:t>Device</a:t>
                      </a:r>
                    </a:p>
                  </a:txBody>
                  <a:tcPr/>
                </a:tc>
                <a:tc>
                  <a:txBody>
                    <a:bodyPr/>
                    <a:lstStyle/>
                    <a:p>
                      <a:r>
                        <a:rPr lang="en-GB" sz="2400" dirty="0"/>
                        <a:t>Advantages</a:t>
                      </a:r>
                    </a:p>
                  </a:txBody>
                  <a:tcPr/>
                </a:tc>
                <a:tc>
                  <a:txBody>
                    <a:bodyPr/>
                    <a:lstStyle/>
                    <a:p>
                      <a:r>
                        <a:rPr lang="en-GB" sz="2400" dirty="0"/>
                        <a:t>Disadvantages</a:t>
                      </a:r>
                    </a:p>
                  </a:txBody>
                  <a:tcPr/>
                </a:tc>
                <a:extLst>
                  <a:ext uri="{0D108BD9-81ED-4DB2-BD59-A6C34878D82A}">
                    <a16:rowId xmlns:a16="http://schemas.microsoft.com/office/drawing/2014/main" val="10000"/>
                  </a:ext>
                </a:extLst>
              </a:tr>
              <a:tr h="3757808">
                <a:tc>
                  <a:txBody>
                    <a:bodyPr/>
                    <a:lstStyle/>
                    <a:p>
                      <a:r>
                        <a:rPr lang="en-GB" sz="1800" b="1" dirty="0"/>
                        <a:t>Artificial pacemaker</a:t>
                      </a:r>
                    </a:p>
                  </a:txBody>
                  <a:tcPr/>
                </a:tc>
                <a:tc>
                  <a:txBody>
                    <a:bodyPr/>
                    <a:lstStyle/>
                    <a:p>
                      <a:pPr>
                        <a:buFont typeface="Arial" pitchFamily="34" charset="0"/>
                        <a:buChar char="•"/>
                      </a:pPr>
                      <a:r>
                        <a:rPr lang="en-GB" sz="1800" dirty="0"/>
                        <a:t> Regulates the heart beat so that the patient’s heart can pump oxygen around the body efficiently.</a:t>
                      </a:r>
                    </a:p>
                    <a:p>
                      <a:pPr>
                        <a:buFont typeface="Arial" pitchFamily="34" charset="0"/>
                        <a:buChar char="•"/>
                      </a:pPr>
                      <a:r>
                        <a:rPr lang="en-GB" sz="1800" dirty="0"/>
                        <a:t> This means more cells receive more oxygen, more</a:t>
                      </a:r>
                      <a:r>
                        <a:rPr lang="en-GB" sz="1800" baseline="0" dirty="0"/>
                        <a:t> respiration can take place and so the patient has more energy</a:t>
                      </a:r>
                      <a:endParaRPr lang="en-GB" sz="1800" dirty="0"/>
                    </a:p>
                    <a:p>
                      <a:pPr>
                        <a:buFont typeface="Arial" pitchFamily="34" charset="0"/>
                        <a:buChar char="•"/>
                      </a:pPr>
                      <a:r>
                        <a:rPr lang="en-GB" sz="1800" dirty="0"/>
                        <a:t> Modern</a:t>
                      </a:r>
                      <a:r>
                        <a:rPr lang="en-GB" sz="1800" baseline="0" dirty="0"/>
                        <a:t> pacemakers are sensitive to the body’s needs and only work when the rhythm is disrupted, can stimulate a faster heart beat during exercise.</a:t>
                      </a:r>
                      <a:endParaRPr lang="en-GB" sz="1800" dirty="0"/>
                    </a:p>
                  </a:txBody>
                  <a:tcPr/>
                </a:tc>
                <a:tc>
                  <a:txBody>
                    <a:bodyPr/>
                    <a:lstStyle/>
                    <a:p>
                      <a:pPr>
                        <a:buFont typeface="Arial" pitchFamily="34" charset="0"/>
                        <a:buChar char="•"/>
                      </a:pPr>
                      <a:r>
                        <a:rPr lang="en-GB" sz="1800" dirty="0"/>
                        <a:t> The procedure involves</a:t>
                      </a:r>
                      <a:r>
                        <a:rPr lang="en-GB" sz="1800" baseline="0" dirty="0"/>
                        <a:t> a risk of infection &amp; blood clotting</a:t>
                      </a:r>
                      <a:endParaRPr lang="en-GB" sz="1800" dirty="0"/>
                    </a:p>
                    <a:p>
                      <a:pPr>
                        <a:buFont typeface="Arial" pitchFamily="34" charset="0"/>
                        <a:buChar char="•"/>
                      </a:pPr>
                      <a:r>
                        <a:rPr lang="en-GB" sz="1800" dirty="0"/>
                        <a:t> Once you have a pacemaker</a:t>
                      </a:r>
                      <a:r>
                        <a:rPr lang="en-GB" sz="1800" baseline="0" dirty="0"/>
                        <a:t> fitted you will need to have medical check ups for the rest of your life</a:t>
                      </a:r>
                      <a:endParaRPr lang="en-GB" sz="1800" dirty="0"/>
                    </a:p>
                  </a:txBody>
                  <a:tcPr/>
                </a:tc>
                <a:extLst>
                  <a:ext uri="{0D108BD9-81ED-4DB2-BD59-A6C34878D82A}">
                    <a16:rowId xmlns:a16="http://schemas.microsoft.com/office/drawing/2014/main" val="10001"/>
                  </a:ext>
                </a:extLst>
              </a:tr>
              <a:tr h="2630466">
                <a:tc>
                  <a:txBody>
                    <a:bodyPr/>
                    <a:lstStyle/>
                    <a:p>
                      <a:r>
                        <a:rPr lang="en-GB" sz="1800" b="1" dirty="0"/>
                        <a:t>Artificial heart</a:t>
                      </a:r>
                    </a:p>
                  </a:txBody>
                  <a:tcPr/>
                </a:tc>
                <a:tc>
                  <a:txBody>
                    <a:bodyPr/>
                    <a:lstStyle/>
                    <a:p>
                      <a:pPr>
                        <a:buFont typeface="Arial" pitchFamily="34" charset="0"/>
                        <a:buChar char="•"/>
                      </a:pPr>
                      <a:r>
                        <a:rPr lang="en-GB" sz="1800" dirty="0"/>
                        <a:t> Supports the</a:t>
                      </a:r>
                      <a:r>
                        <a:rPr lang="en-GB" sz="1800" baseline="0" dirty="0"/>
                        <a:t> heart in the absence of a donor, where the patients health might have otherwise deteriorate </a:t>
                      </a:r>
                    </a:p>
                    <a:p>
                      <a:pPr>
                        <a:buFont typeface="Arial" pitchFamily="34" charset="0"/>
                        <a:buChar char="•"/>
                      </a:pPr>
                      <a:r>
                        <a:rPr lang="en-GB" sz="1800" baseline="0" dirty="0"/>
                        <a:t> In some cases artificial hearts have kept patients alive for long periods of time and allowed them to live a relatively normal life at home</a:t>
                      </a:r>
                      <a:endParaRPr lang="en-GB" sz="1800" dirty="0"/>
                    </a:p>
                  </a:txBody>
                  <a:tcPr/>
                </a:tc>
                <a:tc>
                  <a:txBody>
                    <a:bodyPr/>
                    <a:lstStyle/>
                    <a:p>
                      <a:pPr>
                        <a:buFont typeface="Arial" pitchFamily="34" charset="0"/>
                        <a:buChar char="•"/>
                      </a:pPr>
                      <a:r>
                        <a:rPr lang="en-GB" sz="1800" baseline="0" dirty="0"/>
                        <a:t> The procedure involves a risk of infection &amp; blood clotting</a:t>
                      </a:r>
                    </a:p>
                    <a:p>
                      <a:pPr>
                        <a:buFont typeface="Arial" pitchFamily="34" charset="0"/>
                        <a:buChar char="•"/>
                      </a:pPr>
                      <a:r>
                        <a:rPr lang="en-GB" sz="1800" baseline="0" dirty="0"/>
                        <a:t> I</a:t>
                      </a:r>
                      <a:r>
                        <a:rPr lang="en-GB" sz="1800" dirty="0"/>
                        <a:t>n most cases, patients with a fitted artificial</a:t>
                      </a:r>
                      <a:r>
                        <a:rPr lang="en-GB" sz="1800" baseline="0" dirty="0"/>
                        <a:t> heart will need to stay in hospital until they receive a donor heart</a:t>
                      </a:r>
                    </a:p>
                    <a:p>
                      <a:pPr>
                        <a:buFont typeface="Arial" pitchFamily="34" charset="0"/>
                        <a:buChar char="•"/>
                      </a:pPr>
                      <a:r>
                        <a:rPr lang="en-GB" sz="1800" baseline="0" dirty="0"/>
                        <a:t> The resources required to develop artificial hearts are expensive and therefore they are not widely used.</a:t>
                      </a:r>
                      <a:endParaRPr lang="en-GB" sz="1800" dirty="0"/>
                    </a:p>
                  </a:txBody>
                  <a:tcPr/>
                </a:tc>
                <a:extLst>
                  <a:ext uri="{0D108BD9-81ED-4DB2-BD59-A6C34878D82A}">
                    <a16:rowId xmlns:a16="http://schemas.microsoft.com/office/drawing/2014/main" val="10002"/>
                  </a:ext>
                </a:extLst>
              </a:tr>
            </a:tbl>
          </a:graphicData>
        </a:graphic>
      </p:graphicFrame>
      <p:pic>
        <p:nvPicPr>
          <p:cNvPr id="5" name="Picture 4" descr="Mark, Check, Tick, Red, Correct, Symbol, Choice, Yes"/>
          <p:cNvPicPr>
            <a:picLocks noChangeAspect="1" noChangeArrowheads="1"/>
          </p:cNvPicPr>
          <p:nvPr/>
        </p:nvPicPr>
        <p:blipFill>
          <a:blip r:embed="rId2" cstate="print"/>
          <a:srcRect/>
          <a:stretch>
            <a:fillRect/>
          </a:stretch>
        </p:blipFill>
        <p:spPr bwMode="auto">
          <a:xfrm>
            <a:off x="8077200" y="3200400"/>
            <a:ext cx="923702" cy="96246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52400" y="304802"/>
            <a:ext cx="7924800" cy="461665"/>
          </a:xfrm>
          <a:prstGeom prst="rect">
            <a:avLst/>
          </a:prstGeom>
          <a:solidFill>
            <a:srgbClr val="CCFFFF"/>
          </a:solidFill>
          <a:ln w="28575">
            <a:solidFill>
              <a:schemeClr val="tx1">
                <a:lumMod val="65000"/>
                <a:lumOff val="35000"/>
              </a:schemeClr>
            </a:solidFill>
          </a:ln>
        </p:spPr>
        <p:txBody>
          <a:bodyPr wrap="square" rtlCol="0">
            <a:spAutoFit/>
          </a:bodyPr>
          <a:lstStyle/>
          <a:p>
            <a:r>
              <a:rPr lang="en-GB" sz="2400" dirty="0">
                <a:solidFill>
                  <a:srgbClr val="0070C0"/>
                </a:solidFill>
                <a:latin typeface="Comic Sans MS" pitchFamily="66" charset="0"/>
              </a:rPr>
              <a:t>Task: </a:t>
            </a:r>
            <a:r>
              <a:rPr lang="en-GB" sz="2400" dirty="0">
                <a:latin typeface="Comic Sans MS" pitchFamily="66" charset="0"/>
              </a:rPr>
              <a:t>Answer the exam-style question in your books:</a:t>
            </a:r>
          </a:p>
        </p:txBody>
      </p:sp>
      <p:sp>
        <p:nvSpPr>
          <p:cNvPr id="4" name="TextBox 3"/>
          <p:cNvSpPr txBox="1"/>
          <p:nvPr/>
        </p:nvSpPr>
        <p:spPr>
          <a:xfrm>
            <a:off x="228600" y="1524002"/>
            <a:ext cx="8763000" cy="2031325"/>
          </a:xfrm>
          <a:prstGeom prst="rect">
            <a:avLst/>
          </a:prstGeom>
          <a:noFill/>
          <a:ln>
            <a:solidFill>
              <a:schemeClr val="tx1"/>
            </a:solidFill>
          </a:ln>
        </p:spPr>
        <p:txBody>
          <a:bodyPr wrap="square" rtlCol="0">
            <a:spAutoFit/>
          </a:bodyPr>
          <a:lstStyle/>
          <a:p>
            <a:r>
              <a:rPr lang="en-GB" dirty="0"/>
              <a:t>If a heart valve is replaced it can dramatically improve the blood circulation and this in turn helps the delivery of oxygen to the tissues in the body.  The operation to replace a heart valve is a risky and long procedure, whilst it is occurring the patient’s blood goes through a bypass machine.  One of the risks involved with the procedure is that the artificial valve can fail to work at any point.  Another negative effect is if small blood clots start to accumulate on the surface of the valve, these can then break away and be carried around the body in the bloodstream. </a:t>
            </a:r>
          </a:p>
        </p:txBody>
      </p:sp>
      <p:sp>
        <p:nvSpPr>
          <p:cNvPr id="6" name="TextBox 5"/>
          <p:cNvSpPr txBox="1"/>
          <p:nvPr/>
        </p:nvSpPr>
        <p:spPr>
          <a:xfrm>
            <a:off x="152400" y="914402"/>
            <a:ext cx="4572000" cy="461665"/>
          </a:xfrm>
          <a:prstGeom prst="rect">
            <a:avLst/>
          </a:prstGeom>
          <a:noFill/>
        </p:spPr>
        <p:txBody>
          <a:bodyPr wrap="square" rtlCol="0">
            <a:spAutoFit/>
          </a:bodyPr>
          <a:lstStyle/>
          <a:p>
            <a:r>
              <a:rPr lang="en-GB" sz="2400" dirty="0">
                <a:latin typeface="Comic Sans MS" pitchFamily="66" charset="0"/>
              </a:rPr>
              <a:t> 1. Read the following passage:</a:t>
            </a:r>
          </a:p>
        </p:txBody>
      </p:sp>
      <p:sp>
        <p:nvSpPr>
          <p:cNvPr id="7" name="TextBox 6"/>
          <p:cNvSpPr txBox="1"/>
          <p:nvPr/>
        </p:nvSpPr>
        <p:spPr>
          <a:xfrm>
            <a:off x="228600" y="3733800"/>
            <a:ext cx="8763000" cy="1938992"/>
          </a:xfrm>
          <a:prstGeom prst="rect">
            <a:avLst/>
          </a:prstGeom>
          <a:noFill/>
        </p:spPr>
        <p:txBody>
          <a:bodyPr wrap="square" rtlCol="0">
            <a:spAutoFit/>
          </a:bodyPr>
          <a:lstStyle/>
          <a:p>
            <a:r>
              <a:rPr lang="en-GB" sz="2400" dirty="0">
                <a:latin typeface="Comic Sans MS" pitchFamily="66" charset="0"/>
              </a:rPr>
              <a:t>Using the information above and your own knowledge evaluate the advantages and disadvantages of implanting an artificial heart valve</a:t>
            </a:r>
          </a:p>
          <a:p>
            <a:r>
              <a:rPr lang="en-GB" sz="2000" dirty="0">
                <a:latin typeface="Comic Sans MS" pitchFamily="66" charset="0"/>
              </a:rPr>
              <a:t>							</a:t>
            </a:r>
          </a:p>
          <a:p>
            <a:r>
              <a:rPr lang="en-GB" sz="2000" dirty="0">
                <a:latin typeface="Comic Sans MS" pitchFamily="66" charset="0"/>
              </a:rPr>
              <a:t>							</a:t>
            </a:r>
            <a:r>
              <a:rPr lang="en-GB" sz="2800" i="1" dirty="0">
                <a:solidFill>
                  <a:srgbClr val="0070C0"/>
                </a:solidFill>
                <a:latin typeface="Comic Sans MS" pitchFamily="66" charset="0"/>
              </a:rPr>
              <a:t>(4 marks)</a:t>
            </a:r>
            <a:endParaRPr lang="en-GB" sz="2000" i="1" dirty="0">
              <a:solidFill>
                <a:srgbClr val="0070C0"/>
              </a:solidFill>
              <a:latin typeface="Comic Sans MS" pitchFamily="66" charset="0"/>
            </a:endParaRPr>
          </a:p>
        </p:txBody>
      </p:sp>
    </p:spTree>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71D201D27314143BE863E8D07D284B8" ma:contentTypeVersion="7" ma:contentTypeDescription="Create a new document." ma:contentTypeScope="" ma:versionID="a04bb269a71ec15fb8834c62c42de320">
  <xsd:schema xmlns:xsd="http://www.w3.org/2001/XMLSchema" xmlns:xs="http://www.w3.org/2001/XMLSchema" xmlns:p="http://schemas.microsoft.com/office/2006/metadata/properties" xmlns:ns2="3eb4558b-8982-4134-8cf8-0edee52307a7" xmlns:ns3="049f97e1-32ae-4d3d-9c64-63be60dba368" targetNamespace="http://schemas.microsoft.com/office/2006/metadata/properties" ma:root="true" ma:fieldsID="858dc09fc12d3d2ae6884f6eb9195164" ns2:_="" ns3:_="">
    <xsd:import namespace="3eb4558b-8982-4134-8cf8-0edee52307a7"/>
    <xsd:import namespace="049f97e1-32ae-4d3d-9c64-63be60dba36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eb4558b-8982-4134-8cf8-0edee52307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49f97e1-32ae-4d3d-9c64-63be60dba368" elementFormDefault="qualified">
    <xsd:import namespace="http://schemas.microsoft.com/office/2006/documentManagement/types"/>
    <xsd:import namespace="http://schemas.microsoft.com/office/infopath/2007/PartnerControls"/>
    <xsd:element name="SharedWithUsers" ma:index="12" nillable="true" ma:displayName="Shared With" ma:SearchPeopleOnly="false" ma:SharePointGroup="0" ma:internalName="SharedWithUsers" ma:readOnly="true"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4"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29D08B-DC61-412B-8AF3-4C5FF99665C9}">
  <ds:schemaRefs>
    <ds:schemaRef ds:uri="http://schemas.microsoft.com/sharepoint/v3/contenttype/forms"/>
  </ds:schemaRefs>
</ds:datastoreItem>
</file>

<file path=customXml/itemProps2.xml><?xml version="1.0" encoding="utf-8"?>
<ds:datastoreItem xmlns:ds="http://schemas.openxmlformats.org/officeDocument/2006/customXml" ds:itemID="{43766CF4-0DB4-4643-AF33-12B03EA1A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eb4558b-8982-4134-8cf8-0edee52307a7"/>
    <ds:schemaRef ds:uri="049f97e1-32ae-4d3d-9c64-63be60dba36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B0681BE-5971-4C00-8D10-D454E62A4314}">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1873</Words>
  <Application>Microsoft Office PowerPoint</Application>
  <PresentationFormat>On-screen Show (4:3)</PresentationFormat>
  <Paragraphs>145</Paragraphs>
  <Slides>15</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Comic Sans MS</vt:lpstr>
      <vt:lpstr>Office Theme</vt:lpstr>
      <vt:lpstr>Helping the heart</vt:lpstr>
      <vt:lpstr>PowerPoint Presentation</vt:lpstr>
      <vt:lpstr>PowerPoint Presentation</vt:lpstr>
      <vt:lpstr>PowerPoint Presentation</vt:lpstr>
      <vt:lpstr>PowerPoint Presentation</vt:lpstr>
      <vt:lpstr>Artificial pacemakers hearts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Helping the heart</dc:title>
  <dc:creator>Matt Holden</dc:creator>
  <cp:lastModifiedBy>Helen</cp:lastModifiedBy>
  <cp:revision>4</cp:revision>
  <dcterms:created xsi:type="dcterms:W3CDTF">2020-01-04T16:47:51Z</dcterms:created>
  <dcterms:modified xsi:type="dcterms:W3CDTF">2020-09-24T19:06:03Z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0x010100571D201D27314143BE863E8D07D284B8</vt:lpwstr>
  </property>
</Properties>
</file>