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3" r:id="rId11"/>
    <p:sldId id="264" r:id="rId12"/>
  </p:sldIdLst>
  <p:sldSz cx="13004800" cy="97536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5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404276-67ED-4BBB-9329-8E3C8588B80F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30C763-E80B-4603-AF00-A62E1374D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59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73CB-38B2-4B1F-B47F-6615FC88E4FF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3690" y="9251950"/>
            <a:ext cx="384721" cy="379591"/>
          </a:xfrm>
        </p:spPr>
        <p:txBody>
          <a:bodyPr/>
          <a:lstStyle/>
          <a:p>
            <a:fld id="{B483295B-4424-4FBC-8AC2-995CF5B82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14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outu.be/IgiDtyEr6NQ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earphotograph@gmail.com" TargetMode="External"/><Relationship Id="rId2" Type="http://schemas.openxmlformats.org/officeDocument/2006/relationships/hyperlink" Target="http://dearphotograph.com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ignboom.com/art/taylor-jones-dear-photograph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subTitle" sz="quarter" idx="1"/>
          </p:nvPr>
        </p:nvSpPr>
        <p:spPr>
          <a:xfrm>
            <a:off x="202005" y="8968522"/>
            <a:ext cx="12600790" cy="614222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What can you tell me about this image?</a:t>
            </a:r>
          </a:p>
        </p:txBody>
      </p:sp>
      <p:pic>
        <p:nvPicPr>
          <p:cNvPr id="2" name="Picture 2" descr="Take an old photograph and take a new photo in the same location while holding the old photo in the camera 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035" y="1762800"/>
            <a:ext cx="8035114" cy="601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867" y="188172"/>
            <a:ext cx="142240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DNA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92923d_5fcd012fd7f0428a911d7dbe95cb2a0f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79143"/>
            <a:ext cx="13004801" cy="91953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/>
              <a:t>Peer Assessment</a:t>
            </a:r>
            <a:br>
              <a:rPr lang="en-GB" dirty="0" smtClean="0"/>
            </a:br>
            <a:r>
              <a:rPr lang="en-GB" sz="4000" dirty="0" smtClean="0"/>
              <a:t>Reference Page</a:t>
            </a:r>
            <a:endParaRPr lang="en-GB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GB" dirty="0" smtClean="0"/>
              <a:t>Using the sheet/table look through what your partner has done so far on their reference page and tick if completed </a:t>
            </a:r>
            <a:r>
              <a:rPr lang="en-GB" b="1" u="sng" dirty="0" smtClean="0"/>
              <a:t>fully</a:t>
            </a:r>
          </a:p>
          <a:p>
            <a:pPr marL="742950" indent="-742950">
              <a:buFont typeface="+mj-lt"/>
              <a:buAutoNum type="arabicPeriod"/>
            </a:pPr>
            <a:r>
              <a:rPr lang="en-GB" dirty="0" smtClean="0"/>
              <a:t>Glue the assessment to the back of their large paper and hand back for them to complete this lesson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279" y="0"/>
            <a:ext cx="3629616" cy="35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4080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subTitle" sz="quarter" idx="1"/>
          </p:nvPr>
        </p:nvSpPr>
        <p:spPr>
          <a:xfrm>
            <a:off x="202005" y="8968522"/>
            <a:ext cx="12600790" cy="614222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dirty="0" smtClean="0"/>
              <a:t>Take notes on the presentation to help with your reference page</a:t>
            </a:r>
            <a:endParaRPr dirty="0"/>
          </a:p>
        </p:txBody>
      </p:sp>
      <p:pic>
        <p:nvPicPr>
          <p:cNvPr id="2" name="Picture 2" descr="Take an old photograph and take a new photo in the same location while holding the old photo in the camera fram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035" y="1762800"/>
            <a:ext cx="8035114" cy="601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1982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17698" y="5123056"/>
            <a:ext cx="12570346" cy="4257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GB" dirty="0" smtClean="0"/>
              <a:t>Dear Photograph by Taylor Jones</a:t>
            </a:r>
          </a:p>
          <a:p>
            <a:pPr algn="l"/>
            <a:r>
              <a:rPr lang="en-GB" sz="2400" dirty="0" smtClean="0"/>
              <a:t>The </a:t>
            </a:r>
            <a:r>
              <a:rPr lang="en-GB" sz="2400" dirty="0"/>
              <a:t>submission </a:t>
            </a:r>
            <a:r>
              <a:rPr lang="en-GB" sz="2400" dirty="0" smtClean="0"/>
              <a:t>above to </a:t>
            </a:r>
            <a:r>
              <a:rPr lang="en-GB" sz="2400" dirty="0"/>
              <a:t>‘dear photograph’ by founder </a:t>
            </a:r>
            <a:r>
              <a:rPr lang="en-GB" sz="2400" dirty="0" smtClean="0"/>
              <a:t>Taylor Jones, with the </a:t>
            </a:r>
            <a:r>
              <a:rPr lang="en-GB" sz="2400" dirty="0"/>
              <a:t>caption </a:t>
            </a:r>
            <a:r>
              <a:rPr lang="en-GB" sz="2400" dirty="0" smtClean="0"/>
              <a:t>‘</a:t>
            </a:r>
            <a:r>
              <a:rPr lang="en-GB" sz="2400" dirty="0"/>
              <a:t>dear photograph, </a:t>
            </a:r>
            <a:r>
              <a:rPr lang="en-GB" sz="2400" dirty="0" smtClean="0"/>
              <a:t>I </a:t>
            </a:r>
            <a:r>
              <a:rPr lang="en-GB" sz="2400" dirty="0"/>
              <a:t>looked good in a tux.’ </a:t>
            </a:r>
          </a:p>
          <a:p>
            <a:pPr algn="l"/>
            <a:r>
              <a:rPr lang="en-GB" sz="2400" dirty="0">
                <a:hlinkClick r:id="rId2"/>
              </a:rPr>
              <a:t>dear photograph</a:t>
            </a:r>
            <a:r>
              <a:rPr lang="en-GB" sz="2400" dirty="0"/>
              <a:t> is a web-based project by </a:t>
            </a:r>
            <a:r>
              <a:rPr lang="en-GB" sz="2400" dirty="0" smtClean="0"/>
              <a:t>Canadian </a:t>
            </a:r>
            <a:r>
              <a:rPr lang="en-GB" sz="2400" dirty="0"/>
              <a:t>artist </a:t>
            </a:r>
            <a:r>
              <a:rPr lang="en-GB" sz="2400" dirty="0" smtClean="0"/>
              <a:t>Taylor Jones</a:t>
            </a:r>
            <a:r>
              <a:rPr lang="en-GB" sz="2400" dirty="0"/>
              <a:t>, calling for people to ‘take a picture of a picture from the past, in the present’ by recapturing the sites of old photographs. each image has a caption that begins with ‘dear photograph,’ followed by a memory– sometimes poignant, often funny– sharing nostalgic images layered in time</a:t>
            </a:r>
            <a:r>
              <a:rPr lang="en-GB" sz="2400" dirty="0" smtClean="0"/>
              <a:t>. It has become a wildly popular blog.</a:t>
            </a:r>
          </a:p>
          <a:p>
            <a:pPr algn="l"/>
            <a:r>
              <a:rPr lang="en-GB" sz="2400" dirty="0" smtClean="0"/>
              <a:t>People </a:t>
            </a:r>
            <a:r>
              <a:rPr lang="en-GB" sz="2400" dirty="0"/>
              <a:t>are invited to submit their own ‘dear photographs’ by email to </a:t>
            </a:r>
            <a:r>
              <a:rPr lang="en-GB" sz="2400" dirty="0">
                <a:hlinkClick r:id="rId3"/>
              </a:rPr>
              <a:t>dearphotograph@gmail.com</a:t>
            </a:r>
            <a:r>
              <a:rPr lang="en-GB" sz="2400" dirty="0"/>
              <a:t>.</a:t>
            </a:r>
          </a:p>
          <a:p>
            <a:pPr algn="l" fontAlgn="base"/>
            <a:endParaRPr lang="en-GB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2826" y="175097"/>
            <a:ext cx="5744747" cy="4101367"/>
          </a:xfrm>
          <a:prstGeom prst="rect">
            <a:avLst/>
          </a:prstGeom>
        </p:spPr>
      </p:pic>
      <p:pic>
        <p:nvPicPr>
          <p:cNvPr id="2050" name="Picture 2" descr="taylor jones: dear photograp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" y="0"/>
            <a:ext cx="6418618" cy="42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designboom.com/weblog/images/images_2/2011/joyce/dearphotograph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545" y="917945"/>
            <a:ext cx="9066246" cy="650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15012" y="7642406"/>
            <a:ext cx="65024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Lato"/>
              </a:rPr>
              <a:t>‘dear photograph, grandma loved this beach.’ by </a:t>
            </a:r>
            <a:r>
              <a:rPr lang="en-GB" dirty="0" err="1">
                <a:latin typeface="Lato"/>
              </a:rPr>
              <a:t>dan</a:t>
            </a:r>
            <a:r>
              <a:rPr lang="en-GB" dirty="0">
                <a:latin typeface="Lato"/>
              </a:rPr>
              <a:t> </a:t>
            </a:r>
            <a:r>
              <a:rPr lang="en-GB" dirty="0" err="1">
                <a:latin typeface="Lato"/>
              </a:rPr>
              <a:t>perry</a:t>
            </a:r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designboom.com/weblog/images/images_2/2011/joyce/dearphotograp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294" y="1048628"/>
            <a:ext cx="8463132" cy="635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09173" y="7401150"/>
            <a:ext cx="76437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Lato"/>
              </a:rPr>
              <a:t>‘dear photograph, I wish I could still have a lemonade stand business.’ by @</a:t>
            </a:r>
            <a:r>
              <a:rPr lang="en-GB" dirty="0" err="1">
                <a:latin typeface="Lato"/>
              </a:rPr>
              <a:t>xandyevans</a:t>
            </a:r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designboom.com/weblog/images/images_2/2011/joyce/dearphotograph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541" y="428017"/>
            <a:ext cx="5758843" cy="768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27983" y="7999274"/>
            <a:ext cx="83895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Lato"/>
              </a:rPr>
              <a:t>‘dear photograph, </a:t>
            </a:r>
            <a:r>
              <a:rPr lang="en-GB" dirty="0" smtClean="0">
                <a:latin typeface="Lato"/>
              </a:rPr>
              <a:t>I </a:t>
            </a:r>
            <a:r>
              <a:rPr lang="en-GB" dirty="0">
                <a:latin typeface="Lato"/>
              </a:rPr>
              <a:t>wonder which parent let us up there?’ by @bedaub</a:t>
            </a:r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92923d_5fcd012fd7f0428a911d7dbe95cb2a0f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96798" y="0"/>
            <a:ext cx="3704898" cy="2619625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93898" y="2329735"/>
            <a:ext cx="7507798" cy="7412286"/>
          </a:xfrm>
          <a:prstGeom prst="rect">
            <a:avLst/>
          </a:prstGeom>
          <a:solidFill>
            <a:srgbClr val="FFFCA2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dirty="0" smtClean="0"/>
              <a:t>TASK </a:t>
            </a:r>
            <a:r>
              <a:rPr dirty="0"/>
              <a:t>1</a:t>
            </a: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dirty="0" smtClean="0"/>
              <a:t>Find</a:t>
            </a:r>
            <a:r>
              <a:rPr dirty="0" smtClean="0"/>
              <a:t> </a:t>
            </a:r>
            <a:r>
              <a:rPr dirty="0"/>
              <a:t>at least </a:t>
            </a:r>
            <a:r>
              <a:rPr lang="en-GB" dirty="0" smtClean="0"/>
              <a:t>6</a:t>
            </a:r>
            <a:r>
              <a:rPr dirty="0" smtClean="0"/>
              <a:t> </a:t>
            </a:r>
            <a:r>
              <a:rPr dirty="0"/>
              <a:t>images you like and </a:t>
            </a:r>
            <a:r>
              <a:rPr dirty="0" smtClean="0"/>
              <a:t>print</a:t>
            </a:r>
            <a:r>
              <a:rPr lang="en-GB" dirty="0" smtClean="0"/>
              <a:t>. Find as much information (plus what you have noted down</a:t>
            </a: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dirty="0">
                <a:solidFill>
                  <a:srgbClr val="00B0F0"/>
                </a:solidFill>
                <a:hlinkClick r:id="rId3"/>
              </a:rPr>
              <a:t>https://www.designboom.com/art/taylor-jones-dear-photograph</a:t>
            </a:r>
            <a:r>
              <a:rPr lang="en-GB" dirty="0" smtClean="0">
                <a:solidFill>
                  <a:srgbClr val="00B0F0"/>
                </a:solidFill>
                <a:hlinkClick r:id="rId3"/>
              </a:rPr>
              <a:t>/</a:t>
            </a:r>
            <a:endParaRPr lang="en-GB" dirty="0" smtClean="0">
              <a:solidFill>
                <a:srgbClr val="00B0F0"/>
              </a:solidFill>
            </a:endParaRP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lang="en-GB" dirty="0" smtClean="0">
              <a:solidFill>
                <a:srgbClr val="00B0F0"/>
              </a:solidFill>
            </a:endParaRP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lang="en-GB" dirty="0"/>
              <a:t>TASK </a:t>
            </a:r>
            <a:r>
              <a:rPr lang="en-GB" dirty="0" smtClean="0"/>
              <a:t>2</a:t>
            </a:r>
            <a:endParaRPr lang="en-GB" dirty="0"/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 smtClean="0"/>
              <a:t>Using </a:t>
            </a:r>
            <a:r>
              <a:rPr dirty="0"/>
              <a:t>the ‘</a:t>
            </a:r>
            <a:r>
              <a:rPr dirty="0" err="1"/>
              <a:t>Analysing</a:t>
            </a:r>
            <a:r>
              <a:rPr dirty="0"/>
              <a:t> photographers’ handout handwrite or type up your analysis of </a:t>
            </a:r>
            <a:r>
              <a:rPr dirty="0">
                <a:latin typeface="Gill Sans SemiBold"/>
                <a:ea typeface="Gill Sans SemiBold"/>
                <a:cs typeface="Gill Sans SemiBold"/>
                <a:sym typeface="Gill Sans SemiBold"/>
              </a:rPr>
              <a:t>one</a:t>
            </a:r>
            <a:r>
              <a:rPr dirty="0"/>
              <a:t> of your found images</a:t>
            </a:r>
            <a:r>
              <a:rPr dirty="0" smtClean="0"/>
              <a:t>.</a:t>
            </a:r>
            <a:endParaRPr lang="en-GB" dirty="0" smtClean="0"/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dirty="0" smtClean="0"/>
              <a:t>TASK </a:t>
            </a:r>
            <a:r>
              <a:rPr dirty="0"/>
              <a:t>3</a:t>
            </a: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Write the photographers </a:t>
            </a:r>
            <a:r>
              <a:rPr dirty="0" smtClean="0"/>
              <a:t>name</a:t>
            </a:r>
            <a:r>
              <a:rPr lang="en-GB" dirty="0" smtClean="0"/>
              <a:t> – Creatively- </a:t>
            </a:r>
            <a:r>
              <a:rPr dirty="0" smtClean="0"/>
              <a:t> </a:t>
            </a:r>
            <a:r>
              <a:rPr dirty="0"/>
              <a:t>in </a:t>
            </a:r>
            <a:r>
              <a:rPr lang="en-GB" dirty="0" smtClean="0"/>
              <a:t>your A3 paper </a:t>
            </a:r>
            <a:r>
              <a:rPr dirty="0" smtClean="0"/>
              <a:t>and creative</a:t>
            </a:r>
            <a:r>
              <a:rPr lang="en-GB" dirty="0" smtClean="0"/>
              <a:t>l</a:t>
            </a:r>
            <a:r>
              <a:rPr dirty="0" smtClean="0"/>
              <a:t>y </a:t>
            </a:r>
            <a:r>
              <a:rPr dirty="0"/>
              <a:t>present the </a:t>
            </a:r>
            <a:r>
              <a:rPr dirty="0" smtClean="0"/>
              <a:t>images</a:t>
            </a:r>
            <a:r>
              <a:rPr lang="en-GB" dirty="0" smtClean="0"/>
              <a:t>, (</a:t>
            </a:r>
            <a:r>
              <a:rPr lang="en-GB" b="1" dirty="0" smtClean="0">
                <a:solidFill>
                  <a:srgbClr val="7030A0"/>
                </a:solidFill>
              </a:rPr>
              <a:t>discussing at least one photo in detail, information about the project/artist, camera settings, composition of the photos and possible ideas</a:t>
            </a:r>
            <a:r>
              <a:rPr lang="en-GB" dirty="0" smtClean="0"/>
              <a:t>)</a:t>
            </a: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dirty="0" smtClean="0">
                <a:solidFill>
                  <a:srgbClr val="FF0000"/>
                </a:solidFill>
              </a:rPr>
              <a:t>Leave room to discuss your ideas</a:t>
            </a:r>
            <a:endParaRPr dirty="0">
              <a:solidFill>
                <a:srgbClr val="FF0000"/>
              </a:solidFill>
            </a:endParaRPr>
          </a:p>
        </p:txBody>
      </p:sp>
      <p:graphicFrame>
        <p:nvGraphicFramePr>
          <p:cNvPr id="150" name="Table 150"/>
          <p:cNvGraphicFramePr/>
          <p:nvPr>
            <p:extLst>
              <p:ext uri="{D42A27DB-BD31-4B8C-83A1-F6EECF244321}">
                <p14:modId xmlns:p14="http://schemas.microsoft.com/office/powerpoint/2010/main" val="3324075442"/>
              </p:ext>
            </p:extLst>
          </p:nvPr>
        </p:nvGraphicFramePr>
        <p:xfrm>
          <a:off x="7728948" y="1199312"/>
          <a:ext cx="5090814" cy="8396449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676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4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0069">
                <a:tc gridSpan="2">
                  <a:txBody>
                    <a:bodyPr/>
                    <a:lstStyle/>
                    <a:p>
                      <a:pPr defTabSz="914400">
                        <a:defRPr sz="2900" b="0">
                          <a:latin typeface="Lemon/Milk"/>
                          <a:ea typeface="Lemon/Milk"/>
                          <a:cs typeface="Lemon/Milk"/>
                          <a:sym typeface="Lemon/Milk"/>
                        </a:defRPr>
                      </a:pPr>
                      <a:r>
                        <a:rPr dirty="0"/>
                        <a:t>GCSE photography</a:t>
                      </a:r>
                    </a:p>
                    <a:p>
                      <a:pPr defTabSz="914400">
                        <a:defRPr sz="2900" b="0">
                          <a:latin typeface="Lemon/Milk"/>
                          <a:ea typeface="Lemon/Milk"/>
                          <a:cs typeface="Lemon/Milk"/>
                          <a:sym typeface="Lemon/Milk"/>
                        </a:defRPr>
                      </a:pPr>
                      <a:r>
                        <a:rPr lang="en-GB" dirty="0" smtClean="0"/>
                        <a:t>Progress Indicators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50800">
                      <a:solidFill>
                        <a:srgbClr val="5E5E5E"/>
                      </a:solidFill>
                      <a:miter lim="400000"/>
                    </a:lnT>
                    <a:lnB w="0">
                      <a:miter lim="400000"/>
                    </a:lnB>
                    <a:solidFill>
                      <a:srgbClr val="7A8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2630">
                <a:tc>
                  <a:txBody>
                    <a:bodyPr/>
                    <a:lstStyle/>
                    <a:p>
                      <a:pPr defTabSz="914400"/>
                      <a:r>
                        <a:rPr lang="en-GB" sz="2400" b="1" dirty="0" smtClean="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Basic Requirements</a:t>
                      </a:r>
                      <a:endParaRPr sz="2400" b="1" dirty="0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vert="vert270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Described the work of </a:t>
                      </a:r>
                      <a:r>
                        <a:rPr lang="en-GB" dirty="0" smtClean="0"/>
                        <a:t>Taylor Jones and Dear Photograph</a:t>
                      </a:r>
                      <a:r>
                        <a:rPr dirty="0" smtClean="0"/>
                        <a:t> </a:t>
                      </a:r>
                      <a:endParaRPr dirty="0"/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dirty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Presented a selection of images by the photographer in your sketchbook</a:t>
                      </a:r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dirty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Added the photographers name to the page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2630">
                <a:tc>
                  <a:txBody>
                    <a:bodyPr/>
                    <a:lstStyle/>
                    <a:p>
                      <a:pPr defTabSz="914400"/>
                      <a:r>
                        <a:rPr lang="en-GB" sz="2400" b="1" dirty="0" smtClean="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Good </a:t>
                      </a:r>
                      <a:endParaRPr sz="2400" b="1" dirty="0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vert="vert270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4310" indent="-19431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Answered some questions from each heading on the ‘How do I…</a:t>
                      </a:r>
                      <a:r>
                        <a:rPr dirty="0" err="1"/>
                        <a:t>Analyse</a:t>
                      </a:r>
                      <a:r>
                        <a:rPr dirty="0"/>
                        <a:t> a Photographers work?’ sheet</a:t>
                      </a:r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dirty="0"/>
                    </a:p>
                    <a:p>
                      <a:pPr marL="194310" indent="-19431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A range of neatly cut out and presented images </a:t>
                      </a:r>
                      <a:r>
                        <a:rPr lang="en-GB" dirty="0" smtClean="0"/>
                        <a:t>for the project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1120">
                <a:tc>
                  <a:txBody>
                    <a:bodyPr/>
                    <a:lstStyle/>
                    <a:p>
                      <a:pPr defTabSz="914400"/>
                      <a:r>
                        <a:rPr lang="en-GB" sz="2400" b="1" dirty="0" smtClean="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Outstanding</a:t>
                      </a:r>
                      <a:endParaRPr sz="2400" b="1" dirty="0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vert="vert270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5E5E5E"/>
                      </a:solidFill>
                      <a:miter lim="400000"/>
                    </a:lnB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Answered most questions from all the headings on the ‘How do I…</a:t>
                      </a:r>
                      <a:r>
                        <a:rPr dirty="0" err="1"/>
                        <a:t>Analyse</a:t>
                      </a:r>
                      <a:r>
                        <a:rPr dirty="0"/>
                        <a:t> a Photographers work?’ sheet</a:t>
                      </a:r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dirty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Writing uses detailed and in-depth sentences</a:t>
                      </a:r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dirty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Creative layout/design for the page used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5E5E5E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1" name="Shape 151"/>
          <p:cNvSpPr/>
          <p:nvPr/>
        </p:nvSpPr>
        <p:spPr>
          <a:xfrm>
            <a:off x="7728948" y="-5722"/>
            <a:ext cx="5300612" cy="1038020"/>
          </a:xfrm>
          <a:prstGeom prst="rect">
            <a:avLst/>
          </a:prstGeom>
          <a:solidFill>
            <a:srgbClr val="9437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 smtClean="0"/>
              <a:t>To </a:t>
            </a:r>
            <a:r>
              <a:rPr dirty="0"/>
              <a:t>gain an understanding of the </a:t>
            </a:r>
            <a:r>
              <a:rPr lang="en-GB" dirty="0" smtClean="0"/>
              <a:t>project ‘Dear Photograph’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93898" y="478300"/>
            <a:ext cx="4054769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Title:- </a:t>
            </a:r>
            <a:r>
              <a:rPr kumimoji="0" lang="en-GB" sz="3600" b="1" i="0" u="sng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Dear Photograph Project</a:t>
            </a:r>
            <a:endParaRPr kumimoji="0" lang="en-GB" sz="3600" b="1" i="0" u="sng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6965004" y="2085241"/>
            <a:ext cx="1737563" cy="516689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6965004" y="2085241"/>
            <a:ext cx="1703335" cy="2734376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40112" y="0"/>
            <a:ext cx="11099800" cy="683909"/>
          </a:xfrm>
        </p:spPr>
        <p:txBody>
          <a:bodyPr>
            <a:normAutofit fontScale="90000"/>
          </a:bodyPr>
          <a:lstStyle/>
          <a:p>
            <a:r>
              <a:rPr lang="en-GB" sz="4800" b="1" i="1" u="sng" dirty="0" smtClean="0"/>
              <a:t>Peer Assessment of Reference Page</a:t>
            </a:r>
            <a:endParaRPr lang="en-GB" sz="48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94" y="1512388"/>
            <a:ext cx="7057396" cy="77374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844" b="1" dirty="0" smtClean="0">
                <a:solidFill>
                  <a:srgbClr val="FF0000"/>
                </a:solidFill>
              </a:rPr>
              <a:t>Pass your reference page </a:t>
            </a:r>
            <a:r>
              <a:rPr lang="en-GB" sz="2844" b="1" dirty="0">
                <a:solidFill>
                  <a:srgbClr val="FF0000"/>
                </a:solidFill>
              </a:rPr>
              <a:t>with </a:t>
            </a:r>
            <a:r>
              <a:rPr lang="en-GB" sz="2844" b="1" dirty="0" smtClean="0">
                <a:solidFill>
                  <a:srgbClr val="FF0000"/>
                </a:solidFill>
              </a:rPr>
              <a:t>the </a:t>
            </a:r>
            <a:r>
              <a:rPr lang="en-GB" sz="2844" b="1" dirty="0">
                <a:solidFill>
                  <a:srgbClr val="FF0000"/>
                </a:solidFill>
              </a:rPr>
              <a:t>PIN </a:t>
            </a:r>
            <a:r>
              <a:rPr lang="en-GB" sz="2844" b="1" dirty="0" smtClean="0">
                <a:solidFill>
                  <a:srgbClr val="FF0000"/>
                </a:solidFill>
              </a:rPr>
              <a:t>sheet in a clockwise directions (to your left)</a:t>
            </a:r>
            <a:endParaRPr lang="en-GB" sz="2844" b="1" dirty="0">
              <a:solidFill>
                <a:srgbClr val="FF0000"/>
              </a:solidFill>
            </a:endParaRPr>
          </a:p>
          <a:p>
            <a:r>
              <a:rPr lang="en-GB" sz="2844" b="1" u="sng" dirty="0"/>
              <a:t>1</a:t>
            </a:r>
            <a:r>
              <a:rPr lang="en-GB" sz="2844" b="1" u="sng" baseline="30000" dirty="0"/>
              <a:t>st</a:t>
            </a:r>
            <a:r>
              <a:rPr lang="en-GB" sz="2844" b="1" u="sng" dirty="0"/>
              <a:t> person </a:t>
            </a:r>
            <a:r>
              <a:rPr lang="en-GB" sz="2844" dirty="0"/>
              <a:t>– write a positive comment about their work – </a:t>
            </a:r>
            <a:r>
              <a:rPr lang="en-GB" sz="2844" dirty="0" smtClean="0"/>
              <a:t> and </a:t>
            </a:r>
            <a:r>
              <a:rPr lang="en-GB" sz="2844" b="1" dirty="0" smtClean="0"/>
              <a:t>NOT JUST </a:t>
            </a:r>
            <a:r>
              <a:rPr lang="en-GB" sz="2844" dirty="0"/>
              <a:t>it looks nice!!!</a:t>
            </a:r>
          </a:p>
          <a:p>
            <a:pPr marL="0" indent="0">
              <a:buNone/>
            </a:pPr>
            <a:r>
              <a:rPr lang="en-GB" sz="2844" b="1" dirty="0">
                <a:solidFill>
                  <a:srgbClr val="FF0000"/>
                </a:solidFill>
              </a:rPr>
              <a:t>Pass the paper and PIN sheet to your left on </a:t>
            </a:r>
            <a:r>
              <a:rPr lang="en-GB" sz="2844" b="1" dirty="0" smtClean="0">
                <a:solidFill>
                  <a:srgbClr val="FF0000"/>
                </a:solidFill>
              </a:rPr>
              <a:t>your </a:t>
            </a:r>
            <a:r>
              <a:rPr lang="en-GB" sz="2844" b="1" dirty="0">
                <a:solidFill>
                  <a:srgbClr val="FF0000"/>
                </a:solidFill>
              </a:rPr>
              <a:t>table</a:t>
            </a:r>
          </a:p>
          <a:p>
            <a:r>
              <a:rPr lang="en-GB" sz="2844" b="1" u="sng" dirty="0"/>
              <a:t>2</a:t>
            </a:r>
            <a:r>
              <a:rPr lang="en-GB" sz="2844" b="1" u="sng" baseline="30000" dirty="0"/>
              <a:t>nd</a:t>
            </a:r>
            <a:r>
              <a:rPr lang="en-GB" sz="2844" b="1" u="sng" dirty="0"/>
              <a:t> person </a:t>
            </a:r>
            <a:r>
              <a:rPr lang="en-GB" sz="2844" dirty="0"/>
              <a:t>– write an improvement </a:t>
            </a:r>
            <a:r>
              <a:rPr lang="en-GB" sz="2844" dirty="0" smtClean="0"/>
              <a:t>comment – something that might be missing</a:t>
            </a:r>
            <a:endParaRPr lang="en-GB" sz="2844" dirty="0"/>
          </a:p>
          <a:p>
            <a:pPr marL="0" indent="0">
              <a:buNone/>
            </a:pPr>
            <a:r>
              <a:rPr lang="en-GB" sz="2844" b="1" dirty="0">
                <a:solidFill>
                  <a:srgbClr val="FF0000"/>
                </a:solidFill>
              </a:rPr>
              <a:t>Pass both sheets back to the owner</a:t>
            </a:r>
          </a:p>
          <a:p>
            <a:r>
              <a:rPr lang="en-GB" sz="2844" b="1" u="sng" dirty="0"/>
              <a:t>Owner</a:t>
            </a:r>
            <a:r>
              <a:rPr lang="en-GB" sz="2844" dirty="0"/>
              <a:t> – to now say what they are going to do</a:t>
            </a:r>
          </a:p>
          <a:p>
            <a:pPr marL="0" indent="0">
              <a:buNone/>
            </a:pPr>
            <a:r>
              <a:rPr lang="en-GB" sz="2844" dirty="0"/>
              <a:t> next to improve/finish work</a:t>
            </a:r>
          </a:p>
          <a:p>
            <a:pPr marL="0" indent="0">
              <a:buNone/>
            </a:pPr>
            <a:r>
              <a:rPr lang="en-GB" sz="2844" b="1" u="sng" dirty="0" smtClean="0">
                <a:solidFill>
                  <a:srgbClr val="C00000"/>
                </a:solidFill>
              </a:rPr>
              <a:t>Glue </a:t>
            </a:r>
            <a:r>
              <a:rPr lang="en-GB" sz="2844" b="1" u="sng" dirty="0">
                <a:solidFill>
                  <a:srgbClr val="C00000"/>
                </a:solidFill>
              </a:rPr>
              <a:t>to the back of your </a:t>
            </a:r>
            <a:r>
              <a:rPr lang="en-GB" sz="2844" b="1" u="sng" dirty="0" smtClean="0">
                <a:solidFill>
                  <a:srgbClr val="C00000"/>
                </a:solidFill>
              </a:rPr>
              <a:t>reference page</a:t>
            </a:r>
            <a:endParaRPr lang="en-GB" sz="2844" b="1" u="sng" dirty="0">
              <a:solidFill>
                <a:srgbClr val="C00000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700" y="6295122"/>
            <a:ext cx="5692099" cy="358546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312701" y="1512388"/>
            <a:ext cx="5692099" cy="4782734"/>
            <a:chOff x="7312701" y="1512388"/>
            <a:chExt cx="5692099" cy="4782734"/>
          </a:xfrm>
        </p:grpSpPr>
        <p:sp>
          <p:nvSpPr>
            <p:cNvPr id="6" name="Rectangle 5"/>
            <p:cNvSpPr/>
            <p:nvPr/>
          </p:nvSpPr>
          <p:spPr>
            <a:xfrm>
              <a:off x="7312701" y="1512388"/>
              <a:ext cx="5692099" cy="4655748"/>
            </a:xfrm>
            <a:prstGeom prst="rect">
              <a:avLst/>
            </a:prstGeom>
            <a:solidFill>
              <a:srgbClr val="FFFF00"/>
            </a:solidFill>
            <a:ln w="76200" cap="flat">
              <a:solidFill>
                <a:srgbClr val="C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312701" y="1575881"/>
              <a:ext cx="5462789" cy="471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sng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What is</a:t>
              </a:r>
              <a:r>
                <a:rPr kumimoji="0" lang="en-GB" sz="2400" b="0" i="0" u="sng" strike="noStrike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 needed on the reference page:-</a:t>
              </a:r>
            </a:p>
            <a:p>
              <a:pPr marL="342900" marR="0" indent="-3429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GB" sz="2400" b="1" dirty="0" smtClean="0">
                  <a:solidFill>
                    <a:srgbClr val="C00000"/>
                  </a:solidFill>
                </a:rPr>
                <a:t>Creative Title</a:t>
              </a:r>
            </a:p>
            <a:p>
              <a:pPr marL="342900" marR="0" indent="-3429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GB" sz="2400" b="1" i="0" u="none" strike="noStrike" cap="none" spc="0" normalizeH="0" dirty="0" smtClean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Minimum of 5 photographs </a:t>
              </a:r>
              <a:r>
                <a:rPr kumimoji="0" lang="en-GB" sz="2400" b="0" i="0" u="none" strike="noStrike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of his work</a:t>
              </a:r>
            </a:p>
            <a:p>
              <a:pPr marL="342900" marR="0" indent="-3429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GB" sz="2400" b="1" dirty="0" smtClean="0">
                  <a:solidFill>
                    <a:srgbClr val="C00000"/>
                  </a:solidFill>
                </a:rPr>
                <a:t>Information</a:t>
              </a:r>
              <a:r>
                <a:rPr lang="en-GB" sz="2400" dirty="0" smtClean="0"/>
                <a:t> about </a:t>
              </a:r>
              <a:r>
                <a:rPr lang="en-GB" sz="2400" dirty="0" err="1" smtClean="0"/>
                <a:t>Slinkachu</a:t>
              </a:r>
              <a:r>
                <a:rPr lang="en-GB" sz="2400" dirty="0" smtClean="0"/>
                <a:t> and his people project</a:t>
              </a:r>
            </a:p>
            <a:p>
              <a:pPr marL="342900" marR="0" indent="-3429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GB" sz="2400" b="1" i="0" u="none" strike="noStrike" cap="none" spc="0" normalizeH="0" dirty="0" smtClean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Discussion of at least one photo in detail</a:t>
              </a:r>
            </a:p>
            <a:p>
              <a:pPr marL="342900" marR="0" indent="-3429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GB" sz="2400" b="1" dirty="0" smtClean="0">
                  <a:solidFill>
                    <a:srgbClr val="C00000"/>
                  </a:solidFill>
                </a:rPr>
                <a:t>Possible ideas </a:t>
              </a:r>
              <a:r>
                <a:rPr lang="en-GB" sz="2400" dirty="0" smtClean="0"/>
                <a:t>they have based on his style of work</a:t>
              </a:r>
              <a:endParaRPr kumimoji="0" lang="en-GB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>
          <a:xfrm flipV="1">
            <a:off x="5155660" y="4824919"/>
            <a:ext cx="2451370" cy="330741"/>
          </a:xfrm>
          <a:prstGeom prst="straightConnector1">
            <a:avLst/>
          </a:prstGeom>
          <a:noFill/>
          <a:ln w="76200" cap="flat">
            <a:solidFill>
              <a:srgbClr val="C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8978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4964859" y="320980"/>
            <a:ext cx="3075082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solidFill>
                  <a:srgbClr val="FF2600"/>
                </a:solidFill>
                <a:latin typeface="Lemon/Milk"/>
                <a:ea typeface="Lemon/Milk"/>
                <a:cs typeface="Lemon/Milk"/>
                <a:sym typeface="Lemon/Milk"/>
              </a:defRPr>
            </a:lvl1pPr>
          </a:lstStyle>
          <a:p>
            <a:r>
              <a:t>PLENERY</a:t>
            </a:r>
          </a:p>
        </p:txBody>
      </p:sp>
      <p:sp>
        <p:nvSpPr>
          <p:cNvPr id="155" name="Shape 155"/>
          <p:cNvSpPr/>
          <p:nvPr/>
        </p:nvSpPr>
        <p:spPr>
          <a:xfrm>
            <a:off x="180940" y="7208839"/>
            <a:ext cx="12642920" cy="2026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What can you NOW tell me about this </a:t>
            </a:r>
            <a:r>
              <a:rPr lang="en-GB" dirty="0" smtClean="0"/>
              <a:t>project</a:t>
            </a:r>
            <a:r>
              <a:rPr dirty="0" smtClean="0"/>
              <a:t>?</a:t>
            </a:r>
            <a:endParaRPr dirty="0"/>
          </a:p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What camera settings of you think have been used in the image above?</a:t>
            </a:r>
          </a:p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 How will </a:t>
            </a:r>
            <a:r>
              <a:rPr dirty="0">
                <a:latin typeface="Gill Sans SemiBold"/>
                <a:ea typeface="Gill Sans SemiBold"/>
                <a:cs typeface="Gill Sans SemiBold"/>
                <a:sym typeface="Gill Sans SemiBold"/>
              </a:rPr>
              <a:t>you</a:t>
            </a:r>
            <a:r>
              <a:rPr dirty="0"/>
              <a:t> be influenced by this artist?</a:t>
            </a:r>
          </a:p>
        </p:txBody>
      </p:sp>
      <p:pic>
        <p:nvPicPr>
          <p:cNvPr id="2" name="Picture 2" descr="https://www.designboom.com/weblog/images/images_2/2011/joyce/dearphotograph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116" y="1580509"/>
            <a:ext cx="779145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526</Words>
  <Application>Microsoft Office PowerPoint</Application>
  <PresentationFormat>Custom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Gill Sans</vt:lpstr>
      <vt:lpstr>Gill Sans SemiBold</vt:lpstr>
      <vt:lpstr>Helvetica Light</vt:lpstr>
      <vt:lpstr>Helvetica Neue</vt:lpstr>
      <vt:lpstr>Impact</vt:lpstr>
      <vt:lpstr>Lato</vt:lpstr>
      <vt:lpstr>Lemon/Milk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Peer Assessment of Reference Page</vt:lpstr>
      <vt:lpstr>PowerPoint Presentation</vt:lpstr>
      <vt:lpstr>PowerPoint Presentation</vt:lpstr>
      <vt:lpstr>Peer Assessment Reference Page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Bates</dc:creator>
  <cp:lastModifiedBy>Marie Bates</cp:lastModifiedBy>
  <cp:revision>18</cp:revision>
  <cp:lastPrinted>2018-02-01T10:06:02Z</cp:lastPrinted>
  <dcterms:modified xsi:type="dcterms:W3CDTF">2020-01-07T12:02:08Z</dcterms:modified>
</cp:coreProperties>
</file>