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540" r:id="rId5"/>
    <p:sldId id="354" r:id="rId6"/>
    <p:sldId id="541" r:id="rId7"/>
    <p:sldId id="355" r:id="rId8"/>
    <p:sldId id="356" r:id="rId9"/>
    <p:sldId id="357" r:id="rId10"/>
    <p:sldId id="358" r:id="rId11"/>
    <p:sldId id="359" r:id="rId12"/>
    <p:sldId id="360" r:id="rId13"/>
    <p:sldId id="361" r:id="rId14"/>
    <p:sldId id="362" r:id="rId15"/>
    <p:sldId id="363" r:id="rId16"/>
    <p:sldId id="364" r:id="rId17"/>
    <p:sldId id="264" r:id="rId18"/>
    <p:sldId id="365" r:id="rId19"/>
    <p:sldId id="366" r:id="rId20"/>
    <p:sldId id="367" r:id="rId21"/>
    <p:sldId id="3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2" autoAdjust="0"/>
    <p:restoredTop sz="94660"/>
  </p:normalViewPr>
  <p:slideViewPr>
    <p:cSldViewPr snapToGrid="0">
      <p:cViewPr varScale="1">
        <p:scale>
          <a:sx n="90" d="100"/>
          <a:sy n="90" d="100"/>
        </p:scale>
        <p:origin x="8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0A569-87A5-49D3-A26C-0A5CF0F0620D}" type="datetimeFigureOut">
              <a:rPr lang="en-GB" smtClean="0"/>
              <a:t>18/09/2020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9D3D5-336F-47AC-A6D3-16A192A854CC}" type="slidenum">
              <a:rPr lang="en-GB" smtClean="0"/>
              <a:t>‹#›</a:t>
            </a:fld>
            <a:endParaRPr lang="en-GB"/>
          </a:p>
        </p:txBody>
      </p:sp>
    </p:spTree>
    <p:extLst>
      <p:ext uri="{BB962C8B-B14F-4D97-AF65-F5344CB8AC3E}">
        <p14:creationId xmlns:p14="http://schemas.microsoft.com/office/powerpoint/2010/main" val="365238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 – Lower Ability: Fill – in – the – blank </a:t>
            </a:r>
            <a:endParaRPr lang="en-GB" dirty="0"/>
          </a:p>
        </p:txBody>
      </p:sp>
      <p:sp>
        <p:nvSpPr>
          <p:cNvPr id="4" name="Slide Number Placeholder 3"/>
          <p:cNvSpPr>
            <a:spLocks noGrp="1"/>
          </p:cNvSpPr>
          <p:nvPr>
            <p:ph type="sldNum" sz="quarter" idx="5"/>
          </p:nvPr>
        </p:nvSpPr>
        <p:spPr/>
        <p:txBody>
          <a:bodyPr/>
          <a:lstStyle/>
          <a:p>
            <a:fld id="{7EDFFA0C-D6FF-466F-B743-7A48607EC911}" type="slidenum">
              <a:rPr lang="en-GB" smtClean="0"/>
              <a:t>15</a:t>
            </a:fld>
            <a:endParaRPr lang="en-GB"/>
          </a:p>
        </p:txBody>
      </p:sp>
    </p:spTree>
    <p:extLst>
      <p:ext uri="{BB962C8B-B14F-4D97-AF65-F5344CB8AC3E}">
        <p14:creationId xmlns:p14="http://schemas.microsoft.com/office/powerpoint/2010/main" val="23445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Ability: Complete own captions</a:t>
            </a:r>
            <a:endParaRPr lang="en-GB" dirty="0"/>
          </a:p>
        </p:txBody>
      </p:sp>
      <p:sp>
        <p:nvSpPr>
          <p:cNvPr id="4" name="Slide Number Placeholder 3"/>
          <p:cNvSpPr>
            <a:spLocks noGrp="1"/>
          </p:cNvSpPr>
          <p:nvPr>
            <p:ph type="sldNum" sz="quarter" idx="5"/>
          </p:nvPr>
        </p:nvSpPr>
        <p:spPr/>
        <p:txBody>
          <a:bodyPr/>
          <a:lstStyle/>
          <a:p>
            <a:fld id="{7EDFFA0C-D6FF-466F-B743-7A48607EC911}" type="slidenum">
              <a:rPr lang="en-GB" smtClean="0"/>
              <a:t>16</a:t>
            </a:fld>
            <a:endParaRPr lang="en-GB"/>
          </a:p>
        </p:txBody>
      </p:sp>
    </p:spTree>
    <p:extLst>
      <p:ext uri="{BB962C8B-B14F-4D97-AF65-F5344CB8AC3E}">
        <p14:creationId xmlns:p14="http://schemas.microsoft.com/office/powerpoint/2010/main" val="348237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52FEBF-C773-4D7B-9852-F42C205CF733}"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178206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2FEBF-C773-4D7B-9852-F42C205CF733}"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395073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2FEBF-C773-4D7B-9852-F42C205CF733}"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168936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2FEBF-C773-4D7B-9852-F42C205CF733}"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347246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2FEBF-C773-4D7B-9852-F42C205CF733}"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35752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2FEBF-C773-4D7B-9852-F42C205CF733}"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27252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2FEBF-C773-4D7B-9852-F42C205CF733}" type="datetimeFigureOut">
              <a:rPr lang="en-GB" smtClean="0"/>
              <a:t>18/09/2020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310975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2FEBF-C773-4D7B-9852-F42C205CF733}" type="datetimeFigureOut">
              <a:rPr lang="en-GB" smtClean="0"/>
              <a:t>18/09/2020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177634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EBF-C773-4D7B-9852-F42C205CF733}" type="datetimeFigureOut">
              <a:rPr lang="en-GB" smtClean="0"/>
              <a:t>18/09/2020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298160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FEBF-C773-4D7B-9852-F42C205CF733}"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255816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FEBF-C773-4D7B-9852-F42C205CF733}"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8417A-12FD-4B00-8516-2A2FEE2F0A85}" type="slidenum">
              <a:rPr lang="en-GB" smtClean="0"/>
              <a:t>‹#›</a:t>
            </a:fld>
            <a:endParaRPr lang="en-GB"/>
          </a:p>
        </p:txBody>
      </p:sp>
    </p:spTree>
    <p:extLst>
      <p:ext uri="{BB962C8B-B14F-4D97-AF65-F5344CB8AC3E}">
        <p14:creationId xmlns:p14="http://schemas.microsoft.com/office/powerpoint/2010/main" val="231651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EBF-C773-4D7B-9852-F42C205CF733}" type="datetimeFigureOut">
              <a:rPr lang="en-GB" smtClean="0"/>
              <a:t>18/09/2020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8417A-12FD-4B00-8516-2A2FEE2F0A85}" type="slidenum">
              <a:rPr lang="en-GB" smtClean="0"/>
              <a:t>‹#›</a:t>
            </a:fld>
            <a:endParaRPr lang="en-GB"/>
          </a:p>
        </p:txBody>
      </p:sp>
    </p:spTree>
    <p:extLst>
      <p:ext uri="{BB962C8B-B14F-4D97-AF65-F5344CB8AC3E}">
        <p14:creationId xmlns:p14="http://schemas.microsoft.com/office/powerpoint/2010/main" val="3050530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ylEknRf0jL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86800" cy="1371600"/>
          </a:xfrm>
          <a:prstGeom prst="roundRect">
            <a:avLst/>
          </a:prstGeom>
          <a:solidFill>
            <a:srgbClr val="B4D6F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1"/>
            <a:ext cx="8686800" cy="1470025"/>
          </a:xfrm>
        </p:spPr>
        <p:txBody>
          <a:bodyPr>
            <a:noAutofit/>
          </a:bodyPr>
          <a:lstStyle/>
          <a:p>
            <a:r>
              <a:rPr lang="en-GB" sz="4000" dirty="0">
                <a:latin typeface="Comic Sans MS" pitchFamily="66" charset="0"/>
              </a:rPr>
              <a:t>80/20 – THINK! What do you NEED to cover with your set</a:t>
            </a:r>
          </a:p>
        </p:txBody>
      </p:sp>
      <p:graphicFrame>
        <p:nvGraphicFramePr>
          <p:cNvPr id="5" name="Table 4">
            <a:extLst>
              <a:ext uri="{FF2B5EF4-FFF2-40B4-BE49-F238E27FC236}">
                <a16:creationId xmlns:a16="http://schemas.microsoft.com/office/drawing/2014/main" id="{F482BFA2-B7C9-4418-8E50-B7E3FEE7D1F1}"/>
              </a:ext>
            </a:extLst>
          </p:cNvPr>
          <p:cNvGraphicFramePr>
            <a:graphicFrameLocks noGrp="1"/>
          </p:cNvGraphicFramePr>
          <p:nvPr>
            <p:extLst>
              <p:ext uri="{D42A27DB-BD31-4B8C-83A1-F6EECF244321}">
                <p14:modId xmlns:p14="http://schemas.microsoft.com/office/powerpoint/2010/main" val="196932060"/>
              </p:ext>
            </p:extLst>
          </p:nvPr>
        </p:nvGraphicFramePr>
        <p:xfrm>
          <a:off x="228600" y="1831427"/>
          <a:ext cx="8686800" cy="4663965"/>
        </p:xfrm>
        <a:graphic>
          <a:graphicData uri="http://schemas.openxmlformats.org/drawingml/2006/table">
            <a:tbl>
              <a:tblPr firstRow="1" bandRow="1">
                <a:tableStyleId>{5C22544A-7EE6-4342-B048-85BDC9FD1C3A}</a:tableStyleId>
              </a:tblPr>
              <a:tblGrid>
                <a:gridCol w="1221828">
                  <a:extLst>
                    <a:ext uri="{9D8B030D-6E8A-4147-A177-3AD203B41FA5}">
                      <a16:colId xmlns:a16="http://schemas.microsoft.com/office/drawing/2014/main" val="20000"/>
                    </a:ext>
                  </a:extLst>
                </a:gridCol>
                <a:gridCol w="2343806">
                  <a:extLst>
                    <a:ext uri="{9D8B030D-6E8A-4147-A177-3AD203B41FA5}">
                      <a16:colId xmlns:a16="http://schemas.microsoft.com/office/drawing/2014/main" val="20001"/>
                    </a:ext>
                  </a:extLst>
                </a:gridCol>
                <a:gridCol w="5121166">
                  <a:extLst>
                    <a:ext uri="{9D8B030D-6E8A-4147-A177-3AD203B41FA5}">
                      <a16:colId xmlns:a16="http://schemas.microsoft.com/office/drawing/2014/main" val="20002"/>
                    </a:ext>
                  </a:extLst>
                </a:gridCol>
              </a:tblGrid>
              <a:tr h="1200285">
                <a:tc>
                  <a:txBody>
                    <a:bodyPr/>
                    <a:lstStyle/>
                    <a:p>
                      <a:r>
                        <a:rPr lang="en-GB" sz="3200" dirty="0">
                          <a:solidFill>
                            <a:schemeClr val="tx1"/>
                          </a:solidFill>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25934">
                <a:tc>
                  <a:txBody>
                    <a:bodyPr/>
                    <a:lstStyle/>
                    <a:p>
                      <a:pPr algn="ctr"/>
                      <a:r>
                        <a:rPr lang="en-GB"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sz="3200" dirty="0">
                          <a:solidFill>
                            <a:schemeClr val="tx1"/>
                          </a:solidFill>
                        </a:rPr>
                        <a:t>Describe the process of breathing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457200" indent="-457200">
                        <a:buFont typeface="Arial" panose="020B0604020202020204" pitchFamily="34" charset="0"/>
                        <a:buChar char="•"/>
                      </a:pPr>
                      <a:r>
                        <a:rPr lang="en-US" sz="2400" dirty="0">
                          <a:latin typeface="Comic Sans MS" panose="030F0702030302020204" pitchFamily="66" charset="0"/>
                        </a:rPr>
                        <a:t>Recall the process of inhaling and exhaling</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Describe how a bell jar can be used to model what happens during breathing</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Explain how to measure lung 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37461">
                <a:tc>
                  <a:txBody>
                    <a:bodyPr/>
                    <a:lstStyle/>
                    <a:p>
                      <a:pPr algn="ctr"/>
                      <a:r>
                        <a:rPr lang="en-GB"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00285">
                <a:tc>
                  <a:txBody>
                    <a:bodyPr/>
                    <a:lstStyle/>
                    <a:p>
                      <a:pPr algn="ctr"/>
                      <a:r>
                        <a:rPr lang="en-GB"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150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8167B-6E8E-4D9E-9145-F3BAF3976896}"/>
              </a:ext>
            </a:extLst>
          </p:cNvPr>
          <p:cNvPicPr>
            <a:picLocks noChangeAspect="1"/>
          </p:cNvPicPr>
          <p:nvPr/>
        </p:nvPicPr>
        <p:blipFill>
          <a:blip r:embed="rId2"/>
          <a:stretch>
            <a:fillRect/>
          </a:stretch>
        </p:blipFill>
        <p:spPr>
          <a:xfrm>
            <a:off x="440273" y="999460"/>
            <a:ext cx="1377894" cy="2410025"/>
          </a:xfrm>
          <a:prstGeom prst="rect">
            <a:avLst/>
          </a:prstGeom>
        </p:spPr>
      </p:pic>
      <p:pic>
        <p:nvPicPr>
          <p:cNvPr id="17" name="Picture 16">
            <a:extLst>
              <a:ext uri="{FF2B5EF4-FFF2-40B4-BE49-F238E27FC236}">
                <a16:creationId xmlns:a16="http://schemas.microsoft.com/office/drawing/2014/main" id="{B6186DFA-AAEF-484A-8E1D-3F7842F3E749}"/>
              </a:ext>
            </a:extLst>
          </p:cNvPr>
          <p:cNvPicPr>
            <a:picLocks noChangeAspect="1"/>
          </p:cNvPicPr>
          <p:nvPr/>
        </p:nvPicPr>
        <p:blipFill>
          <a:blip r:embed="rId3"/>
          <a:stretch>
            <a:fillRect/>
          </a:stretch>
        </p:blipFill>
        <p:spPr>
          <a:xfrm>
            <a:off x="384310" y="3902149"/>
            <a:ext cx="1433857" cy="2238013"/>
          </a:xfrm>
          <a:prstGeom prst="rect">
            <a:avLst/>
          </a:prstGeom>
        </p:spPr>
      </p:pic>
      <p:sp>
        <p:nvSpPr>
          <p:cNvPr id="18" name="TextBox 17">
            <a:extLst>
              <a:ext uri="{FF2B5EF4-FFF2-40B4-BE49-F238E27FC236}">
                <a16:creationId xmlns:a16="http://schemas.microsoft.com/office/drawing/2014/main" id="{F893E699-6691-43FB-B68A-AC309012FCE4}"/>
              </a:ext>
            </a:extLst>
          </p:cNvPr>
          <p:cNvSpPr txBox="1"/>
          <p:nvPr/>
        </p:nvSpPr>
        <p:spPr>
          <a:xfrm>
            <a:off x="116956" y="202019"/>
            <a:ext cx="7783033" cy="646331"/>
          </a:xfrm>
          <a:prstGeom prst="rect">
            <a:avLst/>
          </a:prstGeom>
          <a:noFill/>
        </p:spPr>
        <p:txBody>
          <a:bodyPr wrap="square" rtlCol="0">
            <a:spAutoFit/>
          </a:bodyPr>
          <a:lstStyle/>
          <a:p>
            <a:r>
              <a:rPr lang="en-US" sz="3600" dirty="0">
                <a:latin typeface="Comic Sans MS" panose="030F0702030302020204" pitchFamily="66" charset="0"/>
              </a:rPr>
              <a:t>Teacher Demo ~ </a:t>
            </a:r>
            <a:r>
              <a:rPr lang="en-US" sz="3600" dirty="0">
                <a:solidFill>
                  <a:srgbClr val="0070C0"/>
                </a:solidFill>
                <a:latin typeface="Comic Sans MS" panose="030F0702030302020204" pitchFamily="66" charset="0"/>
              </a:rPr>
              <a:t>Bell Jar</a:t>
            </a:r>
            <a:endParaRPr lang="en-GB" sz="3600" dirty="0">
              <a:solidFill>
                <a:srgbClr val="0070C0"/>
              </a:solidFill>
              <a:latin typeface="Comic Sans MS" panose="030F0702030302020204" pitchFamily="66" charset="0"/>
            </a:endParaRPr>
          </a:p>
        </p:txBody>
      </p:sp>
      <p:sp>
        <p:nvSpPr>
          <p:cNvPr id="19" name="Arrow: Down 18">
            <a:extLst>
              <a:ext uri="{FF2B5EF4-FFF2-40B4-BE49-F238E27FC236}">
                <a16:creationId xmlns:a16="http://schemas.microsoft.com/office/drawing/2014/main" id="{838E8498-A758-47FB-A2C0-F2F0C3E14D33}"/>
              </a:ext>
            </a:extLst>
          </p:cNvPr>
          <p:cNvSpPr/>
          <p:nvPr/>
        </p:nvSpPr>
        <p:spPr>
          <a:xfrm>
            <a:off x="914398" y="3040913"/>
            <a:ext cx="404039" cy="659218"/>
          </a:xfrm>
          <a:prstGeom prst="downArrow">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3AFEB311-B5F0-4372-83E6-489467A2D5CB}"/>
              </a:ext>
            </a:extLst>
          </p:cNvPr>
          <p:cNvSpPr/>
          <p:nvPr/>
        </p:nvSpPr>
        <p:spPr>
          <a:xfrm rot="10800000">
            <a:off x="886045" y="5808921"/>
            <a:ext cx="432392" cy="761999"/>
          </a:xfrm>
          <a:prstGeom prst="downArrow">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5501C46-00EE-4E76-8F7F-3265A9893E90}"/>
              </a:ext>
            </a:extLst>
          </p:cNvPr>
          <p:cNvSpPr txBox="1"/>
          <p:nvPr/>
        </p:nvSpPr>
        <p:spPr>
          <a:xfrm>
            <a:off x="2073348" y="1339703"/>
            <a:ext cx="6836736" cy="2185214"/>
          </a:xfrm>
          <a:prstGeom prst="rect">
            <a:avLst/>
          </a:prstGeom>
          <a:noFill/>
        </p:spPr>
        <p:txBody>
          <a:bodyPr wrap="square" rtlCol="0">
            <a:spAutoFit/>
          </a:bodyPr>
          <a:lstStyle/>
          <a:p>
            <a:pPr algn="ctr"/>
            <a:r>
              <a:rPr lang="en-US" sz="2400" dirty="0">
                <a:latin typeface="Comic Sans MS" panose="030F0702030302020204" pitchFamily="66" charset="0"/>
              </a:rPr>
              <a:t>Observe what happens when the rubber sheet is pulled </a:t>
            </a:r>
            <a:r>
              <a:rPr lang="en-US" sz="2400" dirty="0">
                <a:solidFill>
                  <a:srgbClr val="0070C0"/>
                </a:solidFill>
                <a:latin typeface="Comic Sans MS" panose="030F0702030302020204" pitchFamily="66" charset="0"/>
              </a:rPr>
              <a:t>downwards</a:t>
            </a:r>
            <a:r>
              <a:rPr lang="en-US" sz="2400" dirty="0">
                <a:latin typeface="Comic Sans MS" panose="030F0702030302020204" pitchFamily="66" charset="0"/>
              </a:rPr>
              <a:t>.</a:t>
            </a:r>
          </a:p>
          <a:p>
            <a:pPr algn="ctr"/>
            <a:endParaRPr lang="en-US" sz="1600" dirty="0">
              <a:latin typeface="Comic Sans MS" panose="030F0702030302020204" pitchFamily="66" charset="0"/>
            </a:endParaRPr>
          </a:p>
          <a:p>
            <a:pPr algn="ctr"/>
            <a:r>
              <a:rPr lang="en-US" sz="2400" dirty="0">
                <a:solidFill>
                  <a:srgbClr val="FF0000"/>
                </a:solidFill>
                <a:latin typeface="Comic Sans MS" panose="030F0702030302020204" pitchFamily="66" charset="0"/>
              </a:rPr>
              <a:t>What is happening to the balloons? Explain why this happens in terms of volume and pressure.</a:t>
            </a:r>
            <a:endParaRPr lang="en-GB" sz="2400" dirty="0">
              <a:solidFill>
                <a:srgbClr val="FF0000"/>
              </a:solidFill>
              <a:latin typeface="Comic Sans MS" panose="030F0702030302020204" pitchFamily="66" charset="0"/>
            </a:endParaRPr>
          </a:p>
        </p:txBody>
      </p:sp>
      <p:sp>
        <p:nvSpPr>
          <p:cNvPr id="23" name="TextBox 22">
            <a:extLst>
              <a:ext uri="{FF2B5EF4-FFF2-40B4-BE49-F238E27FC236}">
                <a16:creationId xmlns:a16="http://schemas.microsoft.com/office/drawing/2014/main" id="{CB29ECF1-EF11-4D44-A007-58B2F697E059}"/>
              </a:ext>
            </a:extLst>
          </p:cNvPr>
          <p:cNvSpPr txBox="1"/>
          <p:nvPr/>
        </p:nvSpPr>
        <p:spPr>
          <a:xfrm>
            <a:off x="2002465" y="4235303"/>
            <a:ext cx="6836736" cy="2185214"/>
          </a:xfrm>
          <a:prstGeom prst="rect">
            <a:avLst/>
          </a:prstGeom>
          <a:noFill/>
        </p:spPr>
        <p:txBody>
          <a:bodyPr wrap="square" rtlCol="0">
            <a:spAutoFit/>
          </a:bodyPr>
          <a:lstStyle/>
          <a:p>
            <a:pPr algn="ctr"/>
            <a:r>
              <a:rPr lang="en-US" sz="2400" dirty="0">
                <a:latin typeface="Comic Sans MS" panose="030F0702030302020204" pitchFamily="66" charset="0"/>
              </a:rPr>
              <a:t>Observe what happens when the rubber sheet is pushed </a:t>
            </a:r>
            <a:r>
              <a:rPr lang="en-US" sz="2400" dirty="0">
                <a:solidFill>
                  <a:srgbClr val="0070C0"/>
                </a:solidFill>
                <a:latin typeface="Comic Sans MS" panose="030F0702030302020204" pitchFamily="66" charset="0"/>
              </a:rPr>
              <a:t>upwards</a:t>
            </a:r>
            <a:r>
              <a:rPr lang="en-US" sz="2400" dirty="0">
                <a:latin typeface="Comic Sans MS" panose="030F0702030302020204" pitchFamily="66" charset="0"/>
              </a:rPr>
              <a:t>.</a:t>
            </a:r>
          </a:p>
          <a:p>
            <a:pPr algn="ctr"/>
            <a:endParaRPr lang="en-US" sz="1600" dirty="0">
              <a:latin typeface="Comic Sans MS" panose="030F0702030302020204" pitchFamily="66" charset="0"/>
            </a:endParaRPr>
          </a:p>
          <a:p>
            <a:pPr algn="ctr"/>
            <a:r>
              <a:rPr lang="en-US" sz="2400" dirty="0">
                <a:solidFill>
                  <a:srgbClr val="FF0000"/>
                </a:solidFill>
                <a:latin typeface="Comic Sans MS" panose="030F0702030302020204" pitchFamily="66" charset="0"/>
              </a:rPr>
              <a:t>What is happening to the balloons? Explain why this happens in terms of volume and pressure.</a:t>
            </a:r>
            <a:endParaRPr lang="en-GB"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1252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B70ECB-EE40-457A-8E6D-5F0D9EBAE30B}"/>
              </a:ext>
            </a:extLst>
          </p:cNvPr>
          <p:cNvPicPr>
            <a:picLocks noChangeAspect="1"/>
          </p:cNvPicPr>
          <p:nvPr/>
        </p:nvPicPr>
        <p:blipFill>
          <a:blip r:embed="rId2"/>
          <a:stretch>
            <a:fillRect/>
          </a:stretch>
        </p:blipFill>
        <p:spPr>
          <a:xfrm>
            <a:off x="450905" y="818706"/>
            <a:ext cx="1377894" cy="2410025"/>
          </a:xfrm>
          <a:prstGeom prst="rect">
            <a:avLst/>
          </a:prstGeom>
        </p:spPr>
      </p:pic>
      <p:pic>
        <p:nvPicPr>
          <p:cNvPr id="5" name="Picture 4">
            <a:extLst>
              <a:ext uri="{FF2B5EF4-FFF2-40B4-BE49-F238E27FC236}">
                <a16:creationId xmlns:a16="http://schemas.microsoft.com/office/drawing/2014/main" id="{A895A200-F236-4FA8-B461-696F8DFA4D59}"/>
              </a:ext>
            </a:extLst>
          </p:cNvPr>
          <p:cNvPicPr>
            <a:picLocks noChangeAspect="1"/>
          </p:cNvPicPr>
          <p:nvPr/>
        </p:nvPicPr>
        <p:blipFill>
          <a:blip r:embed="rId3"/>
          <a:stretch>
            <a:fillRect/>
          </a:stretch>
        </p:blipFill>
        <p:spPr>
          <a:xfrm>
            <a:off x="426840" y="3636335"/>
            <a:ext cx="1433857" cy="2238013"/>
          </a:xfrm>
          <a:prstGeom prst="rect">
            <a:avLst/>
          </a:prstGeom>
        </p:spPr>
      </p:pic>
      <p:sp>
        <p:nvSpPr>
          <p:cNvPr id="6" name="Arrow: Down 5">
            <a:extLst>
              <a:ext uri="{FF2B5EF4-FFF2-40B4-BE49-F238E27FC236}">
                <a16:creationId xmlns:a16="http://schemas.microsoft.com/office/drawing/2014/main" id="{63A8CD89-1611-461C-A1C4-F3269F637444}"/>
              </a:ext>
            </a:extLst>
          </p:cNvPr>
          <p:cNvSpPr/>
          <p:nvPr/>
        </p:nvSpPr>
        <p:spPr>
          <a:xfrm>
            <a:off x="935663" y="2870792"/>
            <a:ext cx="404039" cy="659218"/>
          </a:xfrm>
          <a:prstGeom prst="downArrow">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26C65B6E-4024-4309-99AC-053665ABA62A}"/>
              </a:ext>
            </a:extLst>
          </p:cNvPr>
          <p:cNvSpPr/>
          <p:nvPr/>
        </p:nvSpPr>
        <p:spPr>
          <a:xfrm rot="10800000">
            <a:off x="928575" y="5543107"/>
            <a:ext cx="432392" cy="761999"/>
          </a:xfrm>
          <a:prstGeom prst="downArrow">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B82E984-BD23-4610-8514-163022DAFF2E}"/>
              </a:ext>
            </a:extLst>
          </p:cNvPr>
          <p:cNvSpPr txBox="1"/>
          <p:nvPr/>
        </p:nvSpPr>
        <p:spPr>
          <a:xfrm>
            <a:off x="2009553" y="1265275"/>
            <a:ext cx="6815470" cy="1569660"/>
          </a:xfrm>
          <a:prstGeom prst="rect">
            <a:avLst/>
          </a:prstGeom>
          <a:noFill/>
        </p:spPr>
        <p:txBody>
          <a:bodyPr wrap="square" rtlCol="0">
            <a:spAutoFit/>
          </a:bodyPr>
          <a:lstStyle/>
          <a:p>
            <a:pPr algn="ctr"/>
            <a:r>
              <a:rPr lang="en-US" sz="2400" dirty="0">
                <a:latin typeface="Comic Sans MS" panose="030F0702030302020204" pitchFamily="66" charset="0"/>
              </a:rPr>
              <a:t>As the rubber sheet is pulled downwards, the volume of the gas increases, this decreases the pressure. Air is then drawn into the bell jar, filling the balloons.</a:t>
            </a:r>
            <a:endParaRPr lang="en-GB" sz="2400" dirty="0">
              <a:latin typeface="Comic Sans MS" panose="030F0702030302020204" pitchFamily="66" charset="0"/>
            </a:endParaRPr>
          </a:p>
        </p:txBody>
      </p:sp>
      <p:sp>
        <p:nvSpPr>
          <p:cNvPr id="9" name="TextBox 8">
            <a:extLst>
              <a:ext uri="{FF2B5EF4-FFF2-40B4-BE49-F238E27FC236}">
                <a16:creationId xmlns:a16="http://schemas.microsoft.com/office/drawing/2014/main" id="{FEE8D356-3D67-4FBF-8876-5A417FE3C122}"/>
              </a:ext>
            </a:extLst>
          </p:cNvPr>
          <p:cNvSpPr txBox="1"/>
          <p:nvPr/>
        </p:nvSpPr>
        <p:spPr>
          <a:xfrm>
            <a:off x="2098156" y="3916326"/>
            <a:ext cx="6865089" cy="1569660"/>
          </a:xfrm>
          <a:prstGeom prst="rect">
            <a:avLst/>
          </a:prstGeom>
          <a:noFill/>
        </p:spPr>
        <p:txBody>
          <a:bodyPr wrap="square" rtlCol="0">
            <a:spAutoFit/>
          </a:bodyPr>
          <a:lstStyle/>
          <a:p>
            <a:pPr algn="ctr"/>
            <a:r>
              <a:rPr lang="en-US" sz="2400" dirty="0">
                <a:latin typeface="Comic Sans MS" panose="030F0702030302020204" pitchFamily="66" charset="0"/>
              </a:rPr>
              <a:t>As the rubber sheet is pushed upwards, the volume of the gas decreases, this increases the pressure. Air is then forced out of the bell jar, which is why the balloons deflate.</a:t>
            </a:r>
            <a:endParaRPr lang="en-GB" sz="2400" dirty="0">
              <a:latin typeface="Comic Sans MS" panose="030F0702030302020204" pitchFamily="66" charset="0"/>
            </a:endParaRPr>
          </a:p>
        </p:txBody>
      </p:sp>
      <p:sp>
        <p:nvSpPr>
          <p:cNvPr id="10" name="TextBox 9">
            <a:extLst>
              <a:ext uri="{FF2B5EF4-FFF2-40B4-BE49-F238E27FC236}">
                <a16:creationId xmlns:a16="http://schemas.microsoft.com/office/drawing/2014/main" id="{F460EF16-380E-453B-906D-A71E054752E8}"/>
              </a:ext>
            </a:extLst>
          </p:cNvPr>
          <p:cNvSpPr txBox="1"/>
          <p:nvPr/>
        </p:nvSpPr>
        <p:spPr>
          <a:xfrm>
            <a:off x="180754" y="180753"/>
            <a:ext cx="4848447" cy="584775"/>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Self-assessment:</a:t>
            </a:r>
            <a:endParaRPr lang="en-GB" sz="3200" dirty="0">
              <a:solidFill>
                <a:srgbClr val="FF0000"/>
              </a:solidFill>
              <a:latin typeface="Comic Sans MS" panose="030F0702030302020204" pitchFamily="66" charset="0"/>
            </a:endParaRPr>
          </a:p>
        </p:txBody>
      </p:sp>
      <p:pic>
        <p:nvPicPr>
          <p:cNvPr id="11" name="Picture 2" descr="Mark, Check, Tick, Red, Correct, Symbol, Choice, Yes">
            <a:extLst>
              <a:ext uri="{FF2B5EF4-FFF2-40B4-BE49-F238E27FC236}">
                <a16:creationId xmlns:a16="http://schemas.microsoft.com/office/drawing/2014/main" id="{63E3ACFE-94A4-49B3-8458-B431A797C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034" y="5408169"/>
            <a:ext cx="1271716" cy="132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09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A8D15F-289A-4E00-BFCD-34947F0D7FD6}"/>
              </a:ext>
            </a:extLst>
          </p:cNvPr>
          <p:cNvSpPr txBox="1"/>
          <p:nvPr/>
        </p:nvSpPr>
        <p:spPr>
          <a:xfrm>
            <a:off x="159489" y="170120"/>
            <a:ext cx="8474149" cy="646331"/>
          </a:xfrm>
          <a:prstGeom prst="rect">
            <a:avLst/>
          </a:prstGeom>
          <a:noFill/>
        </p:spPr>
        <p:txBody>
          <a:bodyPr wrap="square" rtlCol="0">
            <a:spAutoFit/>
          </a:bodyPr>
          <a:lstStyle/>
          <a:p>
            <a:r>
              <a:rPr lang="en-US" sz="3600" dirty="0">
                <a:solidFill>
                  <a:srgbClr val="0070C0"/>
                </a:solidFill>
                <a:latin typeface="Comic Sans MS" panose="030F0702030302020204" pitchFamily="66" charset="0"/>
              </a:rPr>
              <a:t>How do we measure lung volume?</a:t>
            </a:r>
            <a:endParaRPr lang="en-GB" sz="3600" dirty="0">
              <a:solidFill>
                <a:srgbClr val="0070C0"/>
              </a:solidFill>
              <a:latin typeface="Comic Sans MS" panose="030F0702030302020204" pitchFamily="66" charset="0"/>
            </a:endParaRPr>
          </a:p>
        </p:txBody>
      </p:sp>
      <p:cxnSp>
        <p:nvCxnSpPr>
          <p:cNvPr id="7" name="Straight Connector 6">
            <a:extLst>
              <a:ext uri="{FF2B5EF4-FFF2-40B4-BE49-F238E27FC236}">
                <a16:creationId xmlns:a16="http://schemas.microsoft.com/office/drawing/2014/main" id="{512B6996-07B1-4EF2-B6D1-247BA321B859}"/>
              </a:ext>
            </a:extLst>
          </p:cNvPr>
          <p:cNvCxnSpPr/>
          <p:nvPr/>
        </p:nvCxnSpPr>
        <p:spPr>
          <a:xfrm>
            <a:off x="4965404" y="3806455"/>
            <a:ext cx="0" cy="1903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EF63B9-4A7F-4B6B-AD44-F6196906404C}"/>
              </a:ext>
            </a:extLst>
          </p:cNvPr>
          <p:cNvCxnSpPr>
            <a:cxnSpLocks/>
          </p:cNvCxnSpPr>
          <p:nvPr/>
        </p:nvCxnSpPr>
        <p:spPr>
          <a:xfrm>
            <a:off x="4979581" y="5713227"/>
            <a:ext cx="32074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7E61F8-4B6B-4A02-9C29-A600D733F442}"/>
              </a:ext>
            </a:extLst>
          </p:cNvPr>
          <p:cNvCxnSpPr>
            <a:cxnSpLocks/>
          </p:cNvCxnSpPr>
          <p:nvPr/>
        </p:nvCxnSpPr>
        <p:spPr>
          <a:xfrm>
            <a:off x="8179981" y="3795823"/>
            <a:ext cx="0" cy="1920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B76996-DB0E-4F44-A3B7-04B4ECD0F368}"/>
              </a:ext>
            </a:extLst>
          </p:cNvPr>
          <p:cNvSpPr/>
          <p:nvPr/>
        </p:nvSpPr>
        <p:spPr>
          <a:xfrm>
            <a:off x="4976036" y="4529469"/>
            <a:ext cx="3189767" cy="1158949"/>
          </a:xfrm>
          <a:prstGeom prst="rect">
            <a:avLst/>
          </a:prstGeom>
          <a:solidFill>
            <a:srgbClr val="EB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6" name="Picture 4" descr="Bottle, Chemistry, Lab, Plastic">
            <a:extLst>
              <a:ext uri="{FF2B5EF4-FFF2-40B4-BE49-F238E27FC236}">
                <a16:creationId xmlns:a16="http://schemas.microsoft.com/office/drawing/2014/main" id="{4321941E-3824-44AC-866C-4F82D1A295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95" t="44806"/>
          <a:stretch/>
        </p:blipFill>
        <p:spPr bwMode="auto">
          <a:xfrm rot="10800000">
            <a:off x="6198780" y="1998918"/>
            <a:ext cx="1648047" cy="323229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9B98FBD-E19E-4E4B-B682-A6FCFAE0725A}"/>
              </a:ext>
            </a:extLst>
          </p:cNvPr>
          <p:cNvSpPr/>
          <p:nvPr/>
        </p:nvSpPr>
        <p:spPr>
          <a:xfrm>
            <a:off x="6241311" y="3168502"/>
            <a:ext cx="1562986" cy="1371600"/>
          </a:xfrm>
          <a:prstGeom prst="rect">
            <a:avLst/>
          </a:prstGeom>
          <a:solidFill>
            <a:srgbClr val="EB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094906A-115A-4AC0-8585-90B6D6627246}"/>
              </a:ext>
            </a:extLst>
          </p:cNvPr>
          <p:cNvSpPr/>
          <p:nvPr/>
        </p:nvSpPr>
        <p:spPr>
          <a:xfrm>
            <a:off x="6666612" y="4561367"/>
            <a:ext cx="265814" cy="27644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AA9C5635-E8F8-4CEC-A680-64D419695598}"/>
              </a:ext>
            </a:extLst>
          </p:cNvPr>
          <p:cNvSpPr/>
          <p:nvPr/>
        </p:nvSpPr>
        <p:spPr>
          <a:xfrm>
            <a:off x="6999766" y="4277832"/>
            <a:ext cx="265814" cy="27644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8E860D5-B94D-4A2A-B5B6-808CD166125C}"/>
              </a:ext>
            </a:extLst>
          </p:cNvPr>
          <p:cNvSpPr/>
          <p:nvPr/>
        </p:nvSpPr>
        <p:spPr>
          <a:xfrm>
            <a:off x="7035208" y="3590261"/>
            <a:ext cx="152400" cy="19493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A4283FB-F3CB-4BDE-A14A-E3474E643EDD}"/>
              </a:ext>
            </a:extLst>
          </p:cNvPr>
          <p:cNvSpPr/>
          <p:nvPr/>
        </p:nvSpPr>
        <p:spPr>
          <a:xfrm>
            <a:off x="6804835" y="3944678"/>
            <a:ext cx="212653" cy="20201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27DFED4-51E8-4EE2-B6F9-CA43089E4AB2}"/>
              </a:ext>
            </a:extLst>
          </p:cNvPr>
          <p:cNvSpPr/>
          <p:nvPr/>
        </p:nvSpPr>
        <p:spPr>
          <a:xfrm>
            <a:off x="6521300" y="3639879"/>
            <a:ext cx="113415" cy="14531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2AA37D4-F0CA-493B-8FD9-8B85EDCD10ED}"/>
              </a:ext>
            </a:extLst>
          </p:cNvPr>
          <p:cNvSpPr/>
          <p:nvPr/>
        </p:nvSpPr>
        <p:spPr>
          <a:xfrm>
            <a:off x="6524845" y="4132521"/>
            <a:ext cx="141768" cy="17366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C3AA434-0B9B-478D-8E12-974367474843}"/>
              </a:ext>
            </a:extLst>
          </p:cNvPr>
          <p:cNvSpPr/>
          <p:nvPr/>
        </p:nvSpPr>
        <p:spPr>
          <a:xfrm>
            <a:off x="6822556" y="3462670"/>
            <a:ext cx="113415" cy="14531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E34B35F-3281-4901-A2B9-9F6C35556D57}"/>
              </a:ext>
            </a:extLst>
          </p:cNvPr>
          <p:cNvSpPr/>
          <p:nvPr/>
        </p:nvSpPr>
        <p:spPr>
          <a:xfrm>
            <a:off x="7262035" y="3817088"/>
            <a:ext cx="113415" cy="14531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DEBF38F-451C-41C5-881D-01FF97E591CE}"/>
              </a:ext>
            </a:extLst>
          </p:cNvPr>
          <p:cNvSpPr/>
          <p:nvPr/>
        </p:nvSpPr>
        <p:spPr>
          <a:xfrm>
            <a:off x="7315198" y="4093535"/>
            <a:ext cx="113415" cy="14531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96F80F1-5F8A-41D9-ABCA-CC7B0ED0906F}"/>
              </a:ext>
            </a:extLst>
          </p:cNvPr>
          <p:cNvSpPr/>
          <p:nvPr/>
        </p:nvSpPr>
        <p:spPr>
          <a:xfrm>
            <a:off x="7180519" y="3299637"/>
            <a:ext cx="113415" cy="14531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3FB68654-4A0E-4481-BB2F-EBC1AEF8BC3E}"/>
              </a:ext>
            </a:extLst>
          </p:cNvPr>
          <p:cNvSpPr/>
          <p:nvPr/>
        </p:nvSpPr>
        <p:spPr>
          <a:xfrm>
            <a:off x="4784650" y="3274827"/>
            <a:ext cx="2007364" cy="2104905"/>
          </a:xfrm>
          <a:custGeom>
            <a:avLst/>
            <a:gdLst>
              <a:gd name="connsiteX0" fmla="*/ 1988289 w 2007364"/>
              <a:gd name="connsiteY0" fmla="*/ 1669312 h 2104905"/>
              <a:gd name="connsiteX1" fmla="*/ 1956391 w 2007364"/>
              <a:gd name="connsiteY1" fmla="*/ 2041452 h 2104905"/>
              <a:gd name="connsiteX2" fmla="*/ 1552354 w 2007364"/>
              <a:gd name="connsiteY2" fmla="*/ 2041452 h 2104905"/>
              <a:gd name="connsiteX3" fmla="*/ 786810 w 2007364"/>
              <a:gd name="connsiteY3" fmla="*/ 1414131 h 2104905"/>
              <a:gd name="connsiteX4" fmla="*/ 510363 w 2007364"/>
              <a:gd name="connsiteY4" fmla="*/ 265814 h 2104905"/>
              <a:gd name="connsiteX5" fmla="*/ 0 w 2007364"/>
              <a:gd name="connsiteY5" fmla="*/ 0 h 21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364" h="2104905">
                <a:moveTo>
                  <a:pt x="1988289" y="1669312"/>
                </a:moveTo>
                <a:cubicBezTo>
                  <a:pt x="2008668" y="1824370"/>
                  <a:pt x="2029047" y="1979429"/>
                  <a:pt x="1956391" y="2041452"/>
                </a:cubicBezTo>
                <a:cubicBezTo>
                  <a:pt x="1883735" y="2103475"/>
                  <a:pt x="1747284" y="2146006"/>
                  <a:pt x="1552354" y="2041452"/>
                </a:cubicBezTo>
                <a:cubicBezTo>
                  <a:pt x="1357424" y="1936898"/>
                  <a:pt x="960475" y="1710071"/>
                  <a:pt x="786810" y="1414131"/>
                </a:cubicBezTo>
                <a:cubicBezTo>
                  <a:pt x="613145" y="1118191"/>
                  <a:pt x="641498" y="501502"/>
                  <a:pt x="510363" y="265814"/>
                </a:cubicBezTo>
                <a:cubicBezTo>
                  <a:pt x="379228" y="30125"/>
                  <a:pt x="189614" y="15062"/>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1CCF264-85E6-4FB0-A283-A97273069517}"/>
              </a:ext>
            </a:extLst>
          </p:cNvPr>
          <p:cNvSpPr/>
          <p:nvPr/>
        </p:nvSpPr>
        <p:spPr>
          <a:xfrm>
            <a:off x="4742120" y="3709390"/>
            <a:ext cx="2488103" cy="1929913"/>
          </a:xfrm>
          <a:custGeom>
            <a:avLst/>
            <a:gdLst>
              <a:gd name="connsiteX0" fmla="*/ 2381693 w 2488103"/>
              <a:gd name="connsiteY0" fmla="*/ 1213484 h 1929913"/>
              <a:gd name="connsiteX1" fmla="*/ 2477386 w 2488103"/>
              <a:gd name="connsiteY1" fmla="*/ 1596256 h 1929913"/>
              <a:gd name="connsiteX2" fmla="*/ 2158409 w 2488103"/>
              <a:gd name="connsiteY2" fmla="*/ 1872703 h 1929913"/>
              <a:gd name="connsiteX3" fmla="*/ 1594884 w 2488103"/>
              <a:gd name="connsiteY3" fmla="*/ 1904600 h 1929913"/>
              <a:gd name="connsiteX4" fmla="*/ 871870 w 2488103"/>
              <a:gd name="connsiteY4" fmla="*/ 1574991 h 1929913"/>
              <a:gd name="connsiteX5" fmla="*/ 446568 w 2488103"/>
              <a:gd name="connsiteY5" fmla="*/ 915772 h 1929913"/>
              <a:gd name="connsiteX6" fmla="*/ 372140 w 2488103"/>
              <a:gd name="connsiteY6" fmla="*/ 224656 h 1929913"/>
              <a:gd name="connsiteX7" fmla="*/ 233916 w 2488103"/>
              <a:gd name="connsiteY7" fmla="*/ 33270 h 1929913"/>
              <a:gd name="connsiteX8" fmla="*/ 0 w 2488103"/>
              <a:gd name="connsiteY8" fmla="*/ 1372 h 192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103" h="1929913">
                <a:moveTo>
                  <a:pt x="2381693" y="1213484"/>
                </a:moveTo>
                <a:cubicBezTo>
                  <a:pt x="2448146" y="1349935"/>
                  <a:pt x="2514600" y="1486386"/>
                  <a:pt x="2477386" y="1596256"/>
                </a:cubicBezTo>
                <a:cubicBezTo>
                  <a:pt x="2440172" y="1706126"/>
                  <a:pt x="2305493" y="1821312"/>
                  <a:pt x="2158409" y="1872703"/>
                </a:cubicBezTo>
                <a:cubicBezTo>
                  <a:pt x="2011325" y="1924094"/>
                  <a:pt x="1809307" y="1954219"/>
                  <a:pt x="1594884" y="1904600"/>
                </a:cubicBezTo>
                <a:cubicBezTo>
                  <a:pt x="1380461" y="1854981"/>
                  <a:pt x="1063256" y="1739796"/>
                  <a:pt x="871870" y="1574991"/>
                </a:cubicBezTo>
                <a:cubicBezTo>
                  <a:pt x="680484" y="1410186"/>
                  <a:pt x="529856" y="1140828"/>
                  <a:pt x="446568" y="915772"/>
                </a:cubicBezTo>
                <a:cubicBezTo>
                  <a:pt x="363280" y="690716"/>
                  <a:pt x="407582" y="371740"/>
                  <a:pt x="372140" y="224656"/>
                </a:cubicBezTo>
                <a:cubicBezTo>
                  <a:pt x="336698" y="77572"/>
                  <a:pt x="295939" y="70484"/>
                  <a:pt x="233916" y="33270"/>
                </a:cubicBezTo>
                <a:cubicBezTo>
                  <a:pt x="171893" y="-3944"/>
                  <a:pt x="85946" y="-1286"/>
                  <a:pt x="0" y="137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CE12229-D86A-4DE1-AE84-815F714AF234}"/>
              </a:ext>
            </a:extLst>
          </p:cNvPr>
          <p:cNvSpPr txBox="1"/>
          <p:nvPr/>
        </p:nvSpPr>
        <p:spPr>
          <a:xfrm>
            <a:off x="4688957" y="1158947"/>
            <a:ext cx="4455043" cy="523220"/>
          </a:xfrm>
          <a:prstGeom prst="rect">
            <a:avLst/>
          </a:prstGeom>
          <a:noFill/>
        </p:spPr>
        <p:txBody>
          <a:bodyPr wrap="square" rtlCol="0">
            <a:spAutoFit/>
          </a:bodyPr>
          <a:lstStyle/>
          <a:p>
            <a:pPr algn="ctr"/>
            <a:r>
              <a:rPr lang="en-US" sz="2800" dirty="0"/>
              <a:t>Plastic bottle (full of water)</a:t>
            </a:r>
            <a:endParaRPr lang="en-GB" sz="2800" dirty="0"/>
          </a:p>
        </p:txBody>
      </p:sp>
      <p:sp>
        <p:nvSpPr>
          <p:cNvPr id="31" name="TextBox 30">
            <a:extLst>
              <a:ext uri="{FF2B5EF4-FFF2-40B4-BE49-F238E27FC236}">
                <a16:creationId xmlns:a16="http://schemas.microsoft.com/office/drawing/2014/main" id="{B9747A90-2391-4215-BCC4-D8581A309FC0}"/>
              </a:ext>
            </a:extLst>
          </p:cNvPr>
          <p:cNvSpPr txBox="1"/>
          <p:nvPr/>
        </p:nvSpPr>
        <p:spPr>
          <a:xfrm>
            <a:off x="4766929" y="6106631"/>
            <a:ext cx="3934047" cy="523220"/>
          </a:xfrm>
          <a:prstGeom prst="rect">
            <a:avLst/>
          </a:prstGeom>
          <a:noFill/>
        </p:spPr>
        <p:txBody>
          <a:bodyPr wrap="square" rtlCol="0">
            <a:spAutoFit/>
          </a:bodyPr>
          <a:lstStyle/>
          <a:p>
            <a:pPr algn="ctr"/>
            <a:r>
              <a:rPr lang="en-US" sz="2800" dirty="0"/>
              <a:t>Tank with water</a:t>
            </a:r>
            <a:endParaRPr lang="en-GB" sz="2800" dirty="0"/>
          </a:p>
        </p:txBody>
      </p:sp>
      <p:cxnSp>
        <p:nvCxnSpPr>
          <p:cNvPr id="30" name="Straight Arrow Connector 29">
            <a:extLst>
              <a:ext uri="{FF2B5EF4-FFF2-40B4-BE49-F238E27FC236}">
                <a16:creationId xmlns:a16="http://schemas.microsoft.com/office/drawing/2014/main" id="{46F4A55D-2085-4A59-80CC-BE8793002838}"/>
              </a:ext>
            </a:extLst>
          </p:cNvPr>
          <p:cNvCxnSpPr/>
          <p:nvPr/>
        </p:nvCxnSpPr>
        <p:spPr>
          <a:xfrm flipV="1">
            <a:off x="7134446" y="5433237"/>
            <a:ext cx="393405" cy="6698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3CEF7F-499B-4568-901D-63CC69FBF74D}"/>
              </a:ext>
            </a:extLst>
          </p:cNvPr>
          <p:cNvCxnSpPr>
            <a:cxnSpLocks/>
          </p:cNvCxnSpPr>
          <p:nvPr/>
        </p:nvCxnSpPr>
        <p:spPr>
          <a:xfrm>
            <a:off x="6138529" y="1694121"/>
            <a:ext cx="496187" cy="7832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4A78EBA-6164-403A-8839-D5EF3618175D}"/>
              </a:ext>
            </a:extLst>
          </p:cNvPr>
          <p:cNvCxnSpPr>
            <a:cxnSpLocks/>
          </p:cNvCxnSpPr>
          <p:nvPr/>
        </p:nvCxnSpPr>
        <p:spPr>
          <a:xfrm flipH="1">
            <a:off x="5022112" y="2626241"/>
            <a:ext cx="262269" cy="6627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4D47D61-F66B-4438-AA2C-656E3BCFFB59}"/>
              </a:ext>
            </a:extLst>
          </p:cNvPr>
          <p:cNvSpPr txBox="1"/>
          <p:nvPr/>
        </p:nvSpPr>
        <p:spPr>
          <a:xfrm>
            <a:off x="4288466" y="2108789"/>
            <a:ext cx="2006010" cy="523220"/>
          </a:xfrm>
          <a:prstGeom prst="rect">
            <a:avLst/>
          </a:prstGeom>
          <a:noFill/>
        </p:spPr>
        <p:txBody>
          <a:bodyPr wrap="square" rtlCol="0">
            <a:spAutoFit/>
          </a:bodyPr>
          <a:lstStyle/>
          <a:p>
            <a:pPr algn="ctr"/>
            <a:r>
              <a:rPr lang="en-US" sz="2800" dirty="0"/>
              <a:t>Plastic tube</a:t>
            </a:r>
            <a:endParaRPr lang="en-GB" sz="2800" dirty="0"/>
          </a:p>
        </p:txBody>
      </p:sp>
      <p:sp>
        <p:nvSpPr>
          <p:cNvPr id="35" name="TextBox 34">
            <a:extLst>
              <a:ext uri="{FF2B5EF4-FFF2-40B4-BE49-F238E27FC236}">
                <a16:creationId xmlns:a16="http://schemas.microsoft.com/office/drawing/2014/main" id="{4260A1EF-4055-43FB-B9D7-5C18ABF31E1E}"/>
              </a:ext>
            </a:extLst>
          </p:cNvPr>
          <p:cNvSpPr txBox="1"/>
          <p:nvPr/>
        </p:nvSpPr>
        <p:spPr>
          <a:xfrm>
            <a:off x="212651" y="1116418"/>
            <a:ext cx="4221126" cy="5401479"/>
          </a:xfrm>
          <a:prstGeom prst="rect">
            <a:avLst/>
          </a:prstGeom>
          <a:noFill/>
        </p:spPr>
        <p:txBody>
          <a:bodyPr wrap="square" rtlCol="0">
            <a:spAutoFit/>
          </a:bodyPr>
          <a:lstStyle/>
          <a:p>
            <a:pPr algn="ctr"/>
            <a:r>
              <a:rPr lang="en-US" sz="2300" dirty="0">
                <a:latin typeface="Comic Sans MS" panose="030F0702030302020204" pitchFamily="66" charset="0"/>
              </a:rPr>
              <a:t>You can measure your lung volume using the apparatus shown here.</a:t>
            </a:r>
          </a:p>
          <a:p>
            <a:pPr algn="ctr"/>
            <a:endParaRPr lang="en-US" sz="2300" dirty="0">
              <a:latin typeface="Comic Sans MS" panose="030F0702030302020204" pitchFamily="66" charset="0"/>
            </a:endParaRPr>
          </a:p>
          <a:p>
            <a:pPr algn="ctr"/>
            <a:r>
              <a:rPr lang="en-US" sz="2300" dirty="0">
                <a:latin typeface="Comic Sans MS" panose="030F0702030302020204" pitchFamily="66" charset="0"/>
              </a:rPr>
              <a:t>By breathing out fully into the plastic tube you can measure your total lung volume.</a:t>
            </a:r>
          </a:p>
          <a:p>
            <a:pPr algn="ctr"/>
            <a:endParaRPr lang="en-US" sz="2300" dirty="0">
              <a:latin typeface="Comic Sans MS" panose="030F0702030302020204" pitchFamily="66" charset="0"/>
            </a:endParaRPr>
          </a:p>
          <a:p>
            <a:pPr algn="ctr"/>
            <a:r>
              <a:rPr lang="en-US" sz="2300" dirty="0">
                <a:latin typeface="Comic Sans MS" panose="030F0702030302020204" pitchFamily="66" charset="0"/>
              </a:rPr>
              <a:t>As the air flows into the plastic bottle it will displace water, the total volume of water pushed out of the bottle is equal to how much air your lungs can hold!!</a:t>
            </a:r>
          </a:p>
        </p:txBody>
      </p:sp>
    </p:spTree>
    <p:extLst>
      <p:ext uri="{BB962C8B-B14F-4D97-AF65-F5344CB8AC3E}">
        <p14:creationId xmlns:p14="http://schemas.microsoft.com/office/powerpoint/2010/main" val="138397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ECCE4-EF71-4ED6-941E-5985495130D2}"/>
              </a:ext>
            </a:extLst>
          </p:cNvPr>
          <p:cNvPicPr>
            <a:picLocks noChangeAspect="1"/>
          </p:cNvPicPr>
          <p:nvPr/>
        </p:nvPicPr>
        <p:blipFill>
          <a:blip r:embed="rId2"/>
          <a:stretch>
            <a:fillRect/>
          </a:stretch>
        </p:blipFill>
        <p:spPr>
          <a:xfrm>
            <a:off x="4282263" y="2289655"/>
            <a:ext cx="4343400" cy="4086225"/>
          </a:xfrm>
          <a:prstGeom prst="rect">
            <a:avLst/>
          </a:prstGeom>
        </p:spPr>
      </p:pic>
      <p:sp>
        <p:nvSpPr>
          <p:cNvPr id="5" name="TextBox 4">
            <a:extLst>
              <a:ext uri="{FF2B5EF4-FFF2-40B4-BE49-F238E27FC236}">
                <a16:creationId xmlns:a16="http://schemas.microsoft.com/office/drawing/2014/main" id="{E53581A7-4BA3-4597-8C37-8C85CCE41CB7}"/>
              </a:ext>
            </a:extLst>
          </p:cNvPr>
          <p:cNvSpPr txBox="1"/>
          <p:nvPr/>
        </p:nvSpPr>
        <p:spPr>
          <a:xfrm>
            <a:off x="255181" y="287079"/>
            <a:ext cx="5879805"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Plenary ~ </a:t>
            </a:r>
            <a:r>
              <a:rPr lang="en-US" sz="4000" dirty="0">
                <a:latin typeface="Comic Sans MS" panose="030F0702030302020204" pitchFamily="66" charset="0"/>
              </a:rPr>
              <a:t>Word search</a:t>
            </a:r>
            <a:endParaRPr lang="en-GB" sz="4000" dirty="0">
              <a:latin typeface="Comic Sans MS" panose="030F0702030302020204" pitchFamily="66" charset="0"/>
            </a:endParaRPr>
          </a:p>
        </p:txBody>
      </p:sp>
      <p:sp>
        <p:nvSpPr>
          <p:cNvPr id="6" name="TextBox 5">
            <a:extLst>
              <a:ext uri="{FF2B5EF4-FFF2-40B4-BE49-F238E27FC236}">
                <a16:creationId xmlns:a16="http://schemas.microsoft.com/office/drawing/2014/main" id="{E367FFC0-4E77-4125-9749-DB7B11FA7E4F}"/>
              </a:ext>
            </a:extLst>
          </p:cNvPr>
          <p:cNvSpPr txBox="1"/>
          <p:nvPr/>
        </p:nvSpPr>
        <p:spPr>
          <a:xfrm>
            <a:off x="350873" y="1275907"/>
            <a:ext cx="7666076" cy="4493538"/>
          </a:xfrm>
          <a:prstGeom prst="rect">
            <a:avLst/>
          </a:prstGeom>
          <a:noFill/>
        </p:spPr>
        <p:txBody>
          <a:bodyPr wrap="square" rtlCol="0">
            <a:spAutoFit/>
          </a:bodyPr>
          <a:lstStyle/>
          <a:p>
            <a:r>
              <a:rPr lang="en-US" sz="2800" dirty="0">
                <a:latin typeface="Comic Sans MS" panose="030F0702030302020204" pitchFamily="66" charset="0"/>
              </a:rPr>
              <a:t>Find the following words in the word search:</a:t>
            </a:r>
          </a:p>
          <a:p>
            <a:pPr marL="342900" indent="-342900">
              <a:buFont typeface="Arial" panose="020B0604020202020204" pitchFamily="34" charset="0"/>
              <a:buChar char="•"/>
            </a:pPr>
            <a:endParaRPr lang="en-US" sz="2400" dirty="0">
              <a:latin typeface="Comic Sans MS" panose="030F0702030302020204" pitchFamily="66" charset="0"/>
            </a:endParaRPr>
          </a:p>
          <a:p>
            <a:pPr marL="342900" indent="-342900">
              <a:buFont typeface="Arial" panose="020B0604020202020204" pitchFamily="34" charset="0"/>
              <a:buChar char="•"/>
            </a:pPr>
            <a:r>
              <a:rPr lang="en-US" sz="2400" dirty="0">
                <a:latin typeface="Comic Sans MS" panose="030F0702030302020204" pitchFamily="66" charset="0"/>
              </a:rPr>
              <a:t>Alveoli</a:t>
            </a:r>
          </a:p>
          <a:p>
            <a:pPr marL="342900" indent="-342900">
              <a:buFont typeface="Arial" panose="020B0604020202020204" pitchFamily="34" charset="0"/>
              <a:buChar char="•"/>
            </a:pPr>
            <a:r>
              <a:rPr lang="en-US" sz="2400" dirty="0">
                <a:latin typeface="Comic Sans MS" panose="030F0702030302020204" pitchFamily="66" charset="0"/>
              </a:rPr>
              <a:t>Breathing</a:t>
            </a:r>
          </a:p>
          <a:p>
            <a:pPr marL="342900" indent="-342900">
              <a:buFont typeface="Arial" panose="020B0604020202020204" pitchFamily="34" charset="0"/>
              <a:buChar char="•"/>
            </a:pPr>
            <a:r>
              <a:rPr lang="en-US" sz="2400" dirty="0">
                <a:latin typeface="Comic Sans MS" panose="030F0702030302020204" pitchFamily="66" charset="0"/>
              </a:rPr>
              <a:t>Oxygen</a:t>
            </a:r>
          </a:p>
          <a:p>
            <a:pPr marL="342900" indent="-342900">
              <a:buFont typeface="Arial" panose="020B0604020202020204" pitchFamily="34" charset="0"/>
              <a:buChar char="•"/>
            </a:pPr>
            <a:r>
              <a:rPr lang="en-US" sz="2400" dirty="0">
                <a:latin typeface="Comic Sans MS" panose="030F0702030302020204" pitchFamily="66" charset="0"/>
              </a:rPr>
              <a:t>Trachea</a:t>
            </a:r>
          </a:p>
          <a:p>
            <a:pPr marL="342900" indent="-342900">
              <a:buFont typeface="Arial" panose="020B0604020202020204" pitchFamily="34" charset="0"/>
              <a:buChar char="•"/>
            </a:pPr>
            <a:r>
              <a:rPr lang="en-US" sz="2400" dirty="0">
                <a:latin typeface="Comic Sans MS" panose="030F0702030302020204" pitchFamily="66" charset="0"/>
              </a:rPr>
              <a:t>Bronchus</a:t>
            </a:r>
          </a:p>
          <a:p>
            <a:pPr marL="342900" indent="-342900">
              <a:buFont typeface="Arial" panose="020B0604020202020204" pitchFamily="34" charset="0"/>
              <a:buChar char="•"/>
            </a:pPr>
            <a:r>
              <a:rPr lang="en-US" sz="2400" dirty="0">
                <a:latin typeface="Comic Sans MS" panose="030F0702030302020204" pitchFamily="66" charset="0"/>
              </a:rPr>
              <a:t>Bronchiole</a:t>
            </a:r>
          </a:p>
          <a:p>
            <a:pPr marL="342900" indent="-342900">
              <a:buFont typeface="Arial" panose="020B0604020202020204" pitchFamily="34" charset="0"/>
              <a:buChar char="•"/>
            </a:pPr>
            <a:r>
              <a:rPr lang="en-US" sz="2400" dirty="0">
                <a:latin typeface="Comic Sans MS" panose="030F0702030302020204" pitchFamily="66" charset="0"/>
              </a:rPr>
              <a:t>Exhalation</a:t>
            </a:r>
          </a:p>
          <a:p>
            <a:pPr marL="342900" indent="-342900">
              <a:buFont typeface="Arial" panose="020B0604020202020204" pitchFamily="34" charset="0"/>
              <a:buChar char="•"/>
            </a:pPr>
            <a:r>
              <a:rPr lang="en-US" sz="2400" dirty="0">
                <a:latin typeface="Comic Sans MS" panose="030F0702030302020204" pitchFamily="66" charset="0"/>
              </a:rPr>
              <a:t>Inhalation</a:t>
            </a:r>
          </a:p>
          <a:p>
            <a:pPr marL="342900" indent="-342900">
              <a:buFont typeface="Arial" panose="020B0604020202020204" pitchFamily="34" charset="0"/>
              <a:buChar char="•"/>
            </a:pPr>
            <a:r>
              <a:rPr lang="en-US" sz="2400" dirty="0">
                <a:latin typeface="Comic Sans MS" panose="030F0702030302020204" pitchFamily="66" charset="0"/>
              </a:rPr>
              <a:t>Lungs</a:t>
            </a:r>
          </a:p>
          <a:p>
            <a:endParaRPr lang="en-GB" dirty="0"/>
          </a:p>
        </p:txBody>
      </p:sp>
      <p:pic>
        <p:nvPicPr>
          <p:cNvPr id="7" name="Picture 6">
            <a:extLst>
              <a:ext uri="{FF2B5EF4-FFF2-40B4-BE49-F238E27FC236}">
                <a16:creationId xmlns:a16="http://schemas.microsoft.com/office/drawing/2014/main" id="{5F197169-E92A-4E17-8CF9-4B8E59A100CC}"/>
              </a:ext>
            </a:extLst>
          </p:cNvPr>
          <p:cNvPicPr>
            <a:picLocks noChangeAspect="1"/>
          </p:cNvPicPr>
          <p:nvPr/>
        </p:nvPicPr>
        <p:blipFill>
          <a:blip r:embed="rId3"/>
          <a:stretch>
            <a:fillRect/>
          </a:stretch>
        </p:blipFill>
        <p:spPr>
          <a:xfrm>
            <a:off x="2662479" y="4874651"/>
            <a:ext cx="973856" cy="1703336"/>
          </a:xfrm>
          <a:prstGeom prst="rect">
            <a:avLst/>
          </a:prstGeom>
        </p:spPr>
      </p:pic>
      <p:pic>
        <p:nvPicPr>
          <p:cNvPr id="10242" name="Picture 2" descr="Lungs, Lung Icon, Respiration, Anatomical, Pulmonary">
            <a:extLst>
              <a:ext uri="{FF2B5EF4-FFF2-40B4-BE49-F238E27FC236}">
                <a16:creationId xmlns:a16="http://schemas.microsoft.com/office/drawing/2014/main" id="{0DCB0728-CFA0-4DBA-B242-8F71F383B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64805"/>
            <a:ext cx="1121735" cy="11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3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FB7-DD25-45C4-9ABD-B505CAC77ABF}"/>
              </a:ext>
            </a:extLst>
          </p:cNvPr>
          <p:cNvSpPr>
            <a:spLocks noGrp="1"/>
          </p:cNvSpPr>
          <p:nvPr>
            <p:ph type="title"/>
          </p:nvPr>
        </p:nvSpPr>
        <p:spPr/>
        <p:txBody>
          <a:bodyPr>
            <a:normAutofit/>
          </a:bodyPr>
          <a:lstStyle/>
          <a:p>
            <a:pPr algn="ctr"/>
            <a:r>
              <a:rPr lang="en-US" sz="6000" b="1" dirty="0"/>
              <a:t>Resources</a:t>
            </a:r>
            <a:endParaRPr lang="en-GB" sz="6000" b="1" dirty="0"/>
          </a:p>
        </p:txBody>
      </p:sp>
    </p:spTree>
    <p:extLst>
      <p:ext uri="{BB962C8B-B14F-4D97-AF65-F5344CB8AC3E}">
        <p14:creationId xmlns:p14="http://schemas.microsoft.com/office/powerpoint/2010/main" val="171274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557DAF30-0B83-4E16-AF73-9CD858C814FB}"/>
              </a:ext>
            </a:extLst>
          </p:cNvPr>
          <p:cNvSpPr/>
          <p:nvPr/>
        </p:nvSpPr>
        <p:spPr>
          <a:xfrm flipH="1">
            <a:off x="1325978" y="1031132"/>
            <a:ext cx="522071"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6C881EE-0673-4FD4-8230-2F72543E9068}"/>
              </a:ext>
            </a:extLst>
          </p:cNvPr>
          <p:cNvSpPr/>
          <p:nvPr/>
        </p:nvSpPr>
        <p:spPr>
          <a:xfrm>
            <a:off x="774781" y="1042362"/>
            <a:ext cx="533552"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2665988-7BA4-4D41-BA30-DA980C2EB5C7}"/>
              </a:ext>
            </a:extLst>
          </p:cNvPr>
          <p:cNvPicPr>
            <a:picLocks noChangeAspect="1"/>
          </p:cNvPicPr>
          <p:nvPr/>
        </p:nvPicPr>
        <p:blipFill>
          <a:blip r:embed="rId3"/>
          <a:stretch>
            <a:fillRect/>
          </a:stretch>
        </p:blipFill>
        <p:spPr>
          <a:xfrm>
            <a:off x="269507" y="554386"/>
            <a:ext cx="8585735" cy="2741164"/>
          </a:xfrm>
          <a:prstGeom prst="rect">
            <a:avLst/>
          </a:prstGeom>
        </p:spPr>
      </p:pic>
      <p:pic>
        <p:nvPicPr>
          <p:cNvPr id="14" name="Picture 13">
            <a:extLst>
              <a:ext uri="{FF2B5EF4-FFF2-40B4-BE49-F238E27FC236}">
                <a16:creationId xmlns:a16="http://schemas.microsoft.com/office/drawing/2014/main" id="{DB2FC70F-8095-459F-BB5F-509554F45854}"/>
              </a:ext>
            </a:extLst>
          </p:cNvPr>
          <p:cNvPicPr>
            <a:picLocks noChangeAspect="1"/>
          </p:cNvPicPr>
          <p:nvPr/>
        </p:nvPicPr>
        <p:blipFill>
          <a:blip r:embed="rId3"/>
          <a:stretch>
            <a:fillRect/>
          </a:stretch>
        </p:blipFill>
        <p:spPr>
          <a:xfrm>
            <a:off x="229402" y="3806121"/>
            <a:ext cx="8585735" cy="2741164"/>
          </a:xfrm>
          <a:prstGeom prst="rect">
            <a:avLst/>
          </a:prstGeom>
        </p:spPr>
      </p:pic>
      <p:sp>
        <p:nvSpPr>
          <p:cNvPr id="15" name="TextBox 14">
            <a:extLst>
              <a:ext uri="{FF2B5EF4-FFF2-40B4-BE49-F238E27FC236}">
                <a16:creationId xmlns:a16="http://schemas.microsoft.com/office/drawing/2014/main" id="{8B305B51-1872-40F0-8703-41C81582B42D}"/>
              </a:ext>
            </a:extLst>
          </p:cNvPr>
          <p:cNvSpPr txBox="1"/>
          <p:nvPr/>
        </p:nvSpPr>
        <p:spPr>
          <a:xfrm>
            <a:off x="154005" y="86628"/>
            <a:ext cx="2011680" cy="461665"/>
          </a:xfrm>
          <a:prstGeom prst="rect">
            <a:avLst/>
          </a:prstGeom>
          <a:noFill/>
        </p:spPr>
        <p:txBody>
          <a:bodyPr wrap="square" rtlCol="0">
            <a:spAutoFit/>
          </a:bodyPr>
          <a:lstStyle/>
          <a:p>
            <a:r>
              <a:rPr lang="en-US" sz="2400" b="1" dirty="0">
                <a:solidFill>
                  <a:srgbClr val="0070C0"/>
                </a:solidFill>
              </a:rPr>
              <a:t>Inhalation</a:t>
            </a:r>
            <a:endParaRPr lang="en-GB" sz="2400" b="1" dirty="0">
              <a:solidFill>
                <a:srgbClr val="0070C0"/>
              </a:solidFill>
            </a:endParaRPr>
          </a:p>
        </p:txBody>
      </p:sp>
      <p:sp>
        <p:nvSpPr>
          <p:cNvPr id="16" name="TextBox 15">
            <a:extLst>
              <a:ext uri="{FF2B5EF4-FFF2-40B4-BE49-F238E27FC236}">
                <a16:creationId xmlns:a16="http://schemas.microsoft.com/office/drawing/2014/main" id="{9C4B781E-C48E-43D0-A0E6-A82266E498F4}"/>
              </a:ext>
            </a:extLst>
          </p:cNvPr>
          <p:cNvSpPr txBox="1"/>
          <p:nvPr/>
        </p:nvSpPr>
        <p:spPr>
          <a:xfrm>
            <a:off x="162026" y="3357613"/>
            <a:ext cx="2011680" cy="461665"/>
          </a:xfrm>
          <a:prstGeom prst="rect">
            <a:avLst/>
          </a:prstGeom>
          <a:noFill/>
        </p:spPr>
        <p:txBody>
          <a:bodyPr wrap="square" rtlCol="0">
            <a:spAutoFit/>
          </a:bodyPr>
          <a:lstStyle/>
          <a:p>
            <a:r>
              <a:rPr lang="en-US" sz="2400" b="1" dirty="0">
                <a:solidFill>
                  <a:srgbClr val="0070C0"/>
                </a:solidFill>
              </a:rPr>
              <a:t>Exhalation</a:t>
            </a:r>
            <a:endParaRPr lang="en-GB" sz="2400" b="1" dirty="0">
              <a:solidFill>
                <a:srgbClr val="0070C0"/>
              </a:solidFill>
            </a:endParaRPr>
          </a:p>
        </p:txBody>
      </p:sp>
      <p:sp>
        <p:nvSpPr>
          <p:cNvPr id="25" name="Freeform: Shape 24">
            <a:extLst>
              <a:ext uri="{FF2B5EF4-FFF2-40B4-BE49-F238E27FC236}">
                <a16:creationId xmlns:a16="http://schemas.microsoft.com/office/drawing/2014/main" id="{EF41DF2F-2BFE-4BD8-8E55-B5403DB9E61A}"/>
              </a:ext>
            </a:extLst>
          </p:cNvPr>
          <p:cNvSpPr/>
          <p:nvPr/>
        </p:nvSpPr>
        <p:spPr>
          <a:xfrm>
            <a:off x="1064592" y="779646"/>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A4E2F210-EF47-47DF-8AA3-E1E53AF8D387}"/>
              </a:ext>
            </a:extLst>
          </p:cNvPr>
          <p:cNvPicPr>
            <a:picLocks noChangeAspect="1"/>
          </p:cNvPicPr>
          <p:nvPr/>
        </p:nvPicPr>
        <p:blipFill>
          <a:blip r:embed="rId4"/>
          <a:stretch>
            <a:fillRect/>
          </a:stretch>
        </p:blipFill>
        <p:spPr>
          <a:xfrm rot="21382202">
            <a:off x="1563600" y="974195"/>
            <a:ext cx="399953" cy="963251"/>
          </a:xfrm>
          <a:prstGeom prst="rect">
            <a:avLst/>
          </a:prstGeom>
        </p:spPr>
      </p:pic>
      <p:pic>
        <p:nvPicPr>
          <p:cNvPr id="33" name="Picture 32">
            <a:extLst>
              <a:ext uri="{FF2B5EF4-FFF2-40B4-BE49-F238E27FC236}">
                <a16:creationId xmlns:a16="http://schemas.microsoft.com/office/drawing/2014/main" id="{904722B0-790E-4F3C-A77B-B0D92B019BA0}"/>
              </a:ext>
            </a:extLst>
          </p:cNvPr>
          <p:cNvPicPr>
            <a:picLocks noChangeAspect="1"/>
          </p:cNvPicPr>
          <p:nvPr/>
        </p:nvPicPr>
        <p:blipFill>
          <a:blip r:embed="rId4"/>
          <a:stretch>
            <a:fillRect/>
          </a:stretch>
        </p:blipFill>
        <p:spPr>
          <a:xfrm rot="463564" flipH="1">
            <a:off x="691385" y="949475"/>
            <a:ext cx="390141" cy="963251"/>
          </a:xfrm>
          <a:prstGeom prst="rect">
            <a:avLst/>
          </a:prstGeom>
        </p:spPr>
      </p:pic>
      <p:sp>
        <p:nvSpPr>
          <p:cNvPr id="34" name="Moon 33">
            <a:extLst>
              <a:ext uri="{FF2B5EF4-FFF2-40B4-BE49-F238E27FC236}">
                <a16:creationId xmlns:a16="http://schemas.microsoft.com/office/drawing/2014/main" id="{4D618621-25F2-4D6D-B379-39F17D59C22A}"/>
              </a:ext>
            </a:extLst>
          </p:cNvPr>
          <p:cNvSpPr/>
          <p:nvPr/>
        </p:nvSpPr>
        <p:spPr>
          <a:xfrm rot="5400000">
            <a:off x="1179093" y="1342725"/>
            <a:ext cx="255072"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E00D229F-57D3-457F-A183-EB5F9A62382A}"/>
              </a:ext>
            </a:extLst>
          </p:cNvPr>
          <p:cNvCxnSpPr>
            <a:cxnSpLocks/>
          </p:cNvCxnSpPr>
          <p:nvPr/>
        </p:nvCxnSpPr>
        <p:spPr>
          <a:xfrm flipV="1">
            <a:off x="1828801" y="808522"/>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3790BB1-AF0D-4ED0-9152-8F304E7167D5}"/>
              </a:ext>
            </a:extLst>
          </p:cNvPr>
          <p:cNvCxnSpPr>
            <a:cxnSpLocks/>
          </p:cNvCxnSpPr>
          <p:nvPr/>
        </p:nvCxnSpPr>
        <p:spPr>
          <a:xfrm flipV="1">
            <a:off x="1933074" y="970548"/>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BE5BFD-2D06-47E1-8306-7ABCF1B2EDB6}"/>
              </a:ext>
            </a:extLst>
          </p:cNvPr>
          <p:cNvCxnSpPr>
            <a:cxnSpLocks/>
          </p:cNvCxnSpPr>
          <p:nvPr/>
        </p:nvCxnSpPr>
        <p:spPr>
          <a:xfrm flipV="1">
            <a:off x="1989222" y="1199949"/>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34C5ECC-FBE7-45EC-8E6D-BCEB4710D1BC}"/>
              </a:ext>
            </a:extLst>
          </p:cNvPr>
          <p:cNvCxnSpPr>
            <a:cxnSpLocks/>
          </p:cNvCxnSpPr>
          <p:nvPr/>
        </p:nvCxnSpPr>
        <p:spPr>
          <a:xfrm flipV="1">
            <a:off x="1997243" y="1506354"/>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4491092-D5E1-4506-8F34-791162E966A6}"/>
              </a:ext>
            </a:extLst>
          </p:cNvPr>
          <p:cNvCxnSpPr>
            <a:cxnSpLocks/>
          </p:cNvCxnSpPr>
          <p:nvPr/>
        </p:nvCxnSpPr>
        <p:spPr>
          <a:xfrm flipH="1" flipV="1">
            <a:off x="548640" y="827772"/>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D4838DD-9CEA-4A5E-AC98-B5A46CCF013D}"/>
              </a:ext>
            </a:extLst>
          </p:cNvPr>
          <p:cNvCxnSpPr>
            <a:cxnSpLocks/>
          </p:cNvCxnSpPr>
          <p:nvPr/>
        </p:nvCxnSpPr>
        <p:spPr>
          <a:xfrm flipH="1" flipV="1">
            <a:off x="431532" y="999423"/>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5FB4E1C-BD59-4F1F-B27C-3B301043EF62}"/>
              </a:ext>
            </a:extLst>
          </p:cNvPr>
          <p:cNvCxnSpPr>
            <a:cxnSpLocks/>
          </p:cNvCxnSpPr>
          <p:nvPr/>
        </p:nvCxnSpPr>
        <p:spPr>
          <a:xfrm flipH="1" flipV="1">
            <a:off x="343301" y="1305826"/>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446F518-654B-450F-B5B1-34FD89767F24}"/>
              </a:ext>
            </a:extLst>
          </p:cNvPr>
          <p:cNvCxnSpPr>
            <a:cxnSpLocks/>
          </p:cNvCxnSpPr>
          <p:nvPr/>
        </p:nvCxnSpPr>
        <p:spPr>
          <a:xfrm flipH="1" flipV="1">
            <a:off x="303196" y="1621856"/>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933CDBA-3711-4512-A63A-A38D12F7B72E}"/>
              </a:ext>
            </a:extLst>
          </p:cNvPr>
          <p:cNvSpPr txBox="1"/>
          <p:nvPr/>
        </p:nvSpPr>
        <p:spPr>
          <a:xfrm>
            <a:off x="259883" y="2464068"/>
            <a:ext cx="2136808" cy="830997"/>
          </a:xfrm>
          <a:prstGeom prst="rect">
            <a:avLst/>
          </a:prstGeom>
          <a:noFill/>
        </p:spPr>
        <p:txBody>
          <a:bodyPr wrap="square" rtlCol="0">
            <a:spAutoFit/>
          </a:bodyPr>
          <a:lstStyle/>
          <a:p>
            <a:pPr algn="ctr"/>
            <a:r>
              <a:rPr lang="en-US" sz="1200" dirty="0"/>
              <a:t>The _________ muscle between your rib's contracts, this pulls your ribcage _____ &amp; ______</a:t>
            </a:r>
            <a:endParaRPr lang="en-GB" sz="1200" dirty="0"/>
          </a:p>
        </p:txBody>
      </p:sp>
      <p:sp>
        <p:nvSpPr>
          <p:cNvPr id="50" name="Freeform: Shape 49">
            <a:extLst>
              <a:ext uri="{FF2B5EF4-FFF2-40B4-BE49-F238E27FC236}">
                <a16:creationId xmlns:a16="http://schemas.microsoft.com/office/drawing/2014/main" id="{AA874136-CEA3-4782-9010-611C4A00715E}"/>
              </a:ext>
            </a:extLst>
          </p:cNvPr>
          <p:cNvSpPr/>
          <p:nvPr/>
        </p:nvSpPr>
        <p:spPr>
          <a:xfrm flipH="1">
            <a:off x="3509309" y="1019903"/>
            <a:ext cx="522071"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A340F37-284A-4434-A7C9-50BD034FFF0E}"/>
              </a:ext>
            </a:extLst>
          </p:cNvPr>
          <p:cNvSpPr/>
          <p:nvPr/>
        </p:nvSpPr>
        <p:spPr>
          <a:xfrm>
            <a:off x="2958112" y="1031133"/>
            <a:ext cx="533552"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19D92CBD-87A1-4165-86D4-BCFAF5883068}"/>
              </a:ext>
            </a:extLst>
          </p:cNvPr>
          <p:cNvSpPr/>
          <p:nvPr/>
        </p:nvSpPr>
        <p:spPr>
          <a:xfrm>
            <a:off x="3247923" y="768417"/>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16A3F60D-8DF3-468E-85F2-DC8C9196B2B7}"/>
              </a:ext>
            </a:extLst>
          </p:cNvPr>
          <p:cNvPicPr>
            <a:picLocks noChangeAspect="1"/>
          </p:cNvPicPr>
          <p:nvPr/>
        </p:nvPicPr>
        <p:blipFill>
          <a:blip r:embed="rId4"/>
          <a:stretch>
            <a:fillRect/>
          </a:stretch>
        </p:blipFill>
        <p:spPr>
          <a:xfrm rot="21382202">
            <a:off x="3814309" y="924465"/>
            <a:ext cx="399953" cy="963251"/>
          </a:xfrm>
          <a:prstGeom prst="rect">
            <a:avLst/>
          </a:prstGeom>
        </p:spPr>
      </p:pic>
      <p:pic>
        <p:nvPicPr>
          <p:cNvPr id="54" name="Picture 53">
            <a:extLst>
              <a:ext uri="{FF2B5EF4-FFF2-40B4-BE49-F238E27FC236}">
                <a16:creationId xmlns:a16="http://schemas.microsoft.com/office/drawing/2014/main" id="{29B31B73-3371-4D6C-9226-9F3267A331C2}"/>
              </a:ext>
            </a:extLst>
          </p:cNvPr>
          <p:cNvPicPr>
            <a:picLocks noChangeAspect="1"/>
          </p:cNvPicPr>
          <p:nvPr/>
        </p:nvPicPr>
        <p:blipFill>
          <a:blip r:embed="rId4"/>
          <a:stretch>
            <a:fillRect/>
          </a:stretch>
        </p:blipFill>
        <p:spPr>
          <a:xfrm rot="463564" flipH="1">
            <a:off x="2807339" y="928621"/>
            <a:ext cx="390141" cy="963251"/>
          </a:xfrm>
          <a:prstGeom prst="rect">
            <a:avLst/>
          </a:prstGeom>
        </p:spPr>
      </p:pic>
      <p:sp>
        <p:nvSpPr>
          <p:cNvPr id="55" name="Moon 54">
            <a:extLst>
              <a:ext uri="{FF2B5EF4-FFF2-40B4-BE49-F238E27FC236}">
                <a16:creationId xmlns:a16="http://schemas.microsoft.com/office/drawing/2014/main" id="{058D4311-2756-4C43-BECD-9EBA4CEAC083}"/>
              </a:ext>
            </a:extLst>
          </p:cNvPr>
          <p:cNvSpPr/>
          <p:nvPr/>
        </p:nvSpPr>
        <p:spPr>
          <a:xfrm rot="5400000">
            <a:off x="3368040" y="1337113"/>
            <a:ext cx="243840"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Arrow Connector 59">
            <a:extLst>
              <a:ext uri="{FF2B5EF4-FFF2-40B4-BE49-F238E27FC236}">
                <a16:creationId xmlns:a16="http://schemas.microsoft.com/office/drawing/2014/main" id="{42E77A02-76BC-42CA-A57A-67FDFAA8CAED}"/>
              </a:ext>
            </a:extLst>
          </p:cNvPr>
          <p:cNvCxnSpPr>
            <a:cxnSpLocks/>
          </p:cNvCxnSpPr>
          <p:nvPr/>
        </p:nvCxnSpPr>
        <p:spPr>
          <a:xfrm>
            <a:off x="3171525" y="2006870"/>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309A83E-BC85-45A2-AE67-E839F0251438}"/>
              </a:ext>
            </a:extLst>
          </p:cNvPr>
          <p:cNvCxnSpPr>
            <a:cxnSpLocks/>
          </p:cNvCxnSpPr>
          <p:nvPr/>
        </p:nvCxnSpPr>
        <p:spPr>
          <a:xfrm>
            <a:off x="3400927" y="2014891"/>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AFB7DAF-57F2-44B7-848A-C6A6BB4E9A11}"/>
              </a:ext>
            </a:extLst>
          </p:cNvPr>
          <p:cNvCxnSpPr>
            <a:cxnSpLocks/>
          </p:cNvCxnSpPr>
          <p:nvPr/>
        </p:nvCxnSpPr>
        <p:spPr>
          <a:xfrm>
            <a:off x="3880586" y="2042163"/>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AC6A4AE-A7C0-414A-86AE-97D91A89D1DC}"/>
              </a:ext>
            </a:extLst>
          </p:cNvPr>
          <p:cNvCxnSpPr>
            <a:cxnSpLocks/>
          </p:cNvCxnSpPr>
          <p:nvPr/>
        </p:nvCxnSpPr>
        <p:spPr>
          <a:xfrm>
            <a:off x="3639954" y="2022913"/>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24811ED-FE6F-4497-9909-311CCCE98494}"/>
              </a:ext>
            </a:extLst>
          </p:cNvPr>
          <p:cNvSpPr txBox="1"/>
          <p:nvPr/>
        </p:nvSpPr>
        <p:spPr>
          <a:xfrm>
            <a:off x="2404712" y="2443214"/>
            <a:ext cx="2136808" cy="461665"/>
          </a:xfrm>
          <a:prstGeom prst="rect">
            <a:avLst/>
          </a:prstGeom>
          <a:noFill/>
        </p:spPr>
        <p:txBody>
          <a:bodyPr wrap="square" rtlCol="0">
            <a:spAutoFit/>
          </a:bodyPr>
          <a:lstStyle/>
          <a:p>
            <a:pPr algn="ctr"/>
            <a:r>
              <a:rPr lang="en-US" sz="1200" dirty="0"/>
              <a:t>The _________ contracts, this causes it to lie flat.</a:t>
            </a:r>
            <a:endParaRPr lang="en-GB" sz="1200" dirty="0"/>
          </a:p>
        </p:txBody>
      </p:sp>
      <p:sp>
        <p:nvSpPr>
          <p:cNvPr id="69" name="Freeform: Shape 68">
            <a:extLst>
              <a:ext uri="{FF2B5EF4-FFF2-40B4-BE49-F238E27FC236}">
                <a16:creationId xmlns:a16="http://schemas.microsoft.com/office/drawing/2014/main" id="{94C857F1-0C5F-4F69-AD4B-FA302EA06134}"/>
              </a:ext>
            </a:extLst>
          </p:cNvPr>
          <p:cNvSpPr/>
          <p:nvPr/>
        </p:nvSpPr>
        <p:spPr>
          <a:xfrm flipH="1">
            <a:off x="5615638" y="989423"/>
            <a:ext cx="522071"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E08ED1FD-CC27-4B30-9D04-19BCF96E6EA2}"/>
              </a:ext>
            </a:extLst>
          </p:cNvPr>
          <p:cNvSpPr/>
          <p:nvPr/>
        </p:nvSpPr>
        <p:spPr>
          <a:xfrm>
            <a:off x="5064441" y="1000653"/>
            <a:ext cx="533552"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4EF2D235-0532-4AB5-BF02-D4F6CB5D7E69}"/>
              </a:ext>
            </a:extLst>
          </p:cNvPr>
          <p:cNvSpPr/>
          <p:nvPr/>
        </p:nvSpPr>
        <p:spPr>
          <a:xfrm>
            <a:off x="5354252" y="737937"/>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a:extLst>
              <a:ext uri="{FF2B5EF4-FFF2-40B4-BE49-F238E27FC236}">
                <a16:creationId xmlns:a16="http://schemas.microsoft.com/office/drawing/2014/main" id="{2646B369-AA97-43AD-B632-5ED782882641}"/>
              </a:ext>
            </a:extLst>
          </p:cNvPr>
          <p:cNvPicPr>
            <a:picLocks noChangeAspect="1"/>
          </p:cNvPicPr>
          <p:nvPr/>
        </p:nvPicPr>
        <p:blipFill>
          <a:blip r:embed="rId4"/>
          <a:stretch>
            <a:fillRect/>
          </a:stretch>
        </p:blipFill>
        <p:spPr>
          <a:xfrm rot="21382202">
            <a:off x="5920638" y="893985"/>
            <a:ext cx="399953" cy="963251"/>
          </a:xfrm>
          <a:prstGeom prst="rect">
            <a:avLst/>
          </a:prstGeom>
        </p:spPr>
      </p:pic>
      <p:pic>
        <p:nvPicPr>
          <p:cNvPr id="73" name="Picture 72">
            <a:extLst>
              <a:ext uri="{FF2B5EF4-FFF2-40B4-BE49-F238E27FC236}">
                <a16:creationId xmlns:a16="http://schemas.microsoft.com/office/drawing/2014/main" id="{570CACF4-B369-43BB-B0C4-3FC22ADF509F}"/>
              </a:ext>
            </a:extLst>
          </p:cNvPr>
          <p:cNvPicPr>
            <a:picLocks noChangeAspect="1"/>
          </p:cNvPicPr>
          <p:nvPr/>
        </p:nvPicPr>
        <p:blipFill>
          <a:blip r:embed="rId4"/>
          <a:stretch>
            <a:fillRect/>
          </a:stretch>
        </p:blipFill>
        <p:spPr>
          <a:xfrm rot="463564" flipH="1">
            <a:off x="4913668" y="898141"/>
            <a:ext cx="390141" cy="963251"/>
          </a:xfrm>
          <a:prstGeom prst="rect">
            <a:avLst/>
          </a:prstGeom>
        </p:spPr>
      </p:pic>
      <p:sp>
        <p:nvSpPr>
          <p:cNvPr id="74" name="Moon 73">
            <a:extLst>
              <a:ext uri="{FF2B5EF4-FFF2-40B4-BE49-F238E27FC236}">
                <a16:creationId xmlns:a16="http://schemas.microsoft.com/office/drawing/2014/main" id="{593FEFF6-39D4-4084-8135-FC1D8D927752}"/>
              </a:ext>
            </a:extLst>
          </p:cNvPr>
          <p:cNvSpPr/>
          <p:nvPr/>
        </p:nvSpPr>
        <p:spPr>
          <a:xfrm rot="5400000">
            <a:off x="5527306" y="1359569"/>
            <a:ext cx="137965"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6B27FAD5-D160-4811-A05A-75057189409B}"/>
              </a:ext>
            </a:extLst>
          </p:cNvPr>
          <p:cNvSpPr txBox="1"/>
          <p:nvPr/>
        </p:nvSpPr>
        <p:spPr>
          <a:xfrm>
            <a:off x="4530291" y="2470485"/>
            <a:ext cx="2136808" cy="646331"/>
          </a:xfrm>
          <a:prstGeom prst="rect">
            <a:avLst/>
          </a:prstGeom>
          <a:noFill/>
        </p:spPr>
        <p:txBody>
          <a:bodyPr wrap="square" rtlCol="0">
            <a:spAutoFit/>
          </a:bodyPr>
          <a:lstStyle/>
          <a:p>
            <a:pPr algn="ctr"/>
            <a:r>
              <a:rPr lang="en-US" sz="1200" dirty="0"/>
              <a:t>The _______ of the thorax (inside your chest) has now increased.</a:t>
            </a:r>
            <a:endParaRPr lang="en-GB" sz="1200" dirty="0"/>
          </a:p>
        </p:txBody>
      </p:sp>
      <p:sp>
        <p:nvSpPr>
          <p:cNvPr id="76" name="Freeform: Shape 75">
            <a:extLst>
              <a:ext uri="{FF2B5EF4-FFF2-40B4-BE49-F238E27FC236}">
                <a16:creationId xmlns:a16="http://schemas.microsoft.com/office/drawing/2014/main" id="{7B3474C5-4216-4E5A-81A9-B820382FC55D}"/>
              </a:ext>
            </a:extLst>
          </p:cNvPr>
          <p:cNvSpPr/>
          <p:nvPr/>
        </p:nvSpPr>
        <p:spPr>
          <a:xfrm flipH="1">
            <a:off x="7760466" y="1170698"/>
            <a:ext cx="603887" cy="889107"/>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ADEEBE7B-3779-4BDE-952A-4DE3F6D8E641}"/>
              </a:ext>
            </a:extLst>
          </p:cNvPr>
          <p:cNvSpPr/>
          <p:nvPr/>
        </p:nvSpPr>
        <p:spPr>
          <a:xfrm>
            <a:off x="7132320" y="1181929"/>
            <a:ext cx="610503" cy="86825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E43C63AF-809B-4C5D-88D6-0E1F676A3B91}"/>
              </a:ext>
            </a:extLst>
          </p:cNvPr>
          <p:cNvSpPr/>
          <p:nvPr/>
        </p:nvSpPr>
        <p:spPr>
          <a:xfrm>
            <a:off x="7499082" y="919213"/>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78">
            <a:extLst>
              <a:ext uri="{FF2B5EF4-FFF2-40B4-BE49-F238E27FC236}">
                <a16:creationId xmlns:a16="http://schemas.microsoft.com/office/drawing/2014/main" id="{EC0A0F04-F2D6-4182-AD8F-0E65F7A7842F}"/>
              </a:ext>
            </a:extLst>
          </p:cNvPr>
          <p:cNvPicPr>
            <a:picLocks noChangeAspect="1"/>
          </p:cNvPicPr>
          <p:nvPr/>
        </p:nvPicPr>
        <p:blipFill>
          <a:blip r:embed="rId4"/>
          <a:stretch>
            <a:fillRect/>
          </a:stretch>
        </p:blipFill>
        <p:spPr>
          <a:xfrm rot="20966609">
            <a:off x="8065468" y="1075261"/>
            <a:ext cx="399953" cy="963251"/>
          </a:xfrm>
          <a:prstGeom prst="rect">
            <a:avLst/>
          </a:prstGeom>
        </p:spPr>
      </p:pic>
      <p:pic>
        <p:nvPicPr>
          <p:cNvPr id="80" name="Picture 79">
            <a:extLst>
              <a:ext uri="{FF2B5EF4-FFF2-40B4-BE49-F238E27FC236}">
                <a16:creationId xmlns:a16="http://schemas.microsoft.com/office/drawing/2014/main" id="{D09E530B-D619-4474-95F6-20E9457FDDF0}"/>
              </a:ext>
            </a:extLst>
          </p:cNvPr>
          <p:cNvPicPr>
            <a:picLocks noChangeAspect="1"/>
          </p:cNvPicPr>
          <p:nvPr/>
        </p:nvPicPr>
        <p:blipFill>
          <a:blip r:embed="rId4"/>
          <a:stretch>
            <a:fillRect/>
          </a:stretch>
        </p:blipFill>
        <p:spPr>
          <a:xfrm rot="463564" flipH="1">
            <a:off x="7058498" y="1079417"/>
            <a:ext cx="390141" cy="963251"/>
          </a:xfrm>
          <a:prstGeom prst="rect">
            <a:avLst/>
          </a:prstGeom>
        </p:spPr>
      </p:pic>
      <p:sp>
        <p:nvSpPr>
          <p:cNvPr id="81" name="Moon 80">
            <a:extLst>
              <a:ext uri="{FF2B5EF4-FFF2-40B4-BE49-F238E27FC236}">
                <a16:creationId xmlns:a16="http://schemas.microsoft.com/office/drawing/2014/main" id="{1C1779BC-34D0-4210-A578-751BF190B101}"/>
              </a:ext>
            </a:extLst>
          </p:cNvPr>
          <p:cNvSpPr/>
          <p:nvPr/>
        </p:nvSpPr>
        <p:spPr>
          <a:xfrm rot="5400000">
            <a:off x="7672136" y="1540845"/>
            <a:ext cx="137965"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a:extLst>
              <a:ext uri="{FF2B5EF4-FFF2-40B4-BE49-F238E27FC236}">
                <a16:creationId xmlns:a16="http://schemas.microsoft.com/office/drawing/2014/main" id="{C1E34FE4-3E39-4E7F-86EB-33B7D52DF37A}"/>
              </a:ext>
            </a:extLst>
          </p:cNvPr>
          <p:cNvCxnSpPr>
            <a:endCxn id="78" idx="4"/>
          </p:cNvCxnSpPr>
          <p:nvPr/>
        </p:nvCxnSpPr>
        <p:spPr>
          <a:xfrm flipH="1">
            <a:off x="7782027" y="731520"/>
            <a:ext cx="4811" cy="428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1F4AD8E-3CCB-4FE0-9228-A468C5176DFF}"/>
              </a:ext>
            </a:extLst>
          </p:cNvPr>
          <p:cNvSpPr txBox="1"/>
          <p:nvPr/>
        </p:nvSpPr>
        <p:spPr>
          <a:xfrm>
            <a:off x="6684745" y="2449630"/>
            <a:ext cx="2136808" cy="830997"/>
          </a:xfrm>
          <a:prstGeom prst="rect">
            <a:avLst/>
          </a:prstGeom>
          <a:noFill/>
        </p:spPr>
        <p:txBody>
          <a:bodyPr wrap="square" rtlCol="0">
            <a:spAutoFit/>
          </a:bodyPr>
          <a:lstStyle/>
          <a:p>
            <a:pPr algn="ctr"/>
            <a:r>
              <a:rPr lang="en-US" sz="1200" dirty="0"/>
              <a:t>The pressure inside the chest __________.  Air is drawn into the lungs down a pressure gradient.</a:t>
            </a:r>
            <a:endParaRPr lang="en-GB" sz="1200" dirty="0"/>
          </a:p>
        </p:txBody>
      </p:sp>
      <p:cxnSp>
        <p:nvCxnSpPr>
          <p:cNvPr id="85" name="Straight Arrow Connector 84">
            <a:extLst>
              <a:ext uri="{FF2B5EF4-FFF2-40B4-BE49-F238E27FC236}">
                <a16:creationId xmlns:a16="http://schemas.microsoft.com/office/drawing/2014/main" id="{84F983EB-DAFB-437D-BA64-C6FDCFC43C4C}"/>
              </a:ext>
            </a:extLst>
          </p:cNvPr>
          <p:cNvCxnSpPr>
            <a:cxnSpLocks/>
          </p:cNvCxnSpPr>
          <p:nvPr/>
        </p:nvCxnSpPr>
        <p:spPr>
          <a:xfrm flipH="1">
            <a:off x="7437242" y="1284974"/>
            <a:ext cx="219656" cy="360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41CAA0B-6599-4257-9DD9-B0659CA03026}"/>
              </a:ext>
            </a:extLst>
          </p:cNvPr>
          <p:cNvCxnSpPr>
            <a:cxnSpLocks/>
          </p:cNvCxnSpPr>
          <p:nvPr/>
        </p:nvCxnSpPr>
        <p:spPr>
          <a:xfrm>
            <a:off x="7870257" y="1238452"/>
            <a:ext cx="186088" cy="397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Freeform: Shape 95">
            <a:extLst>
              <a:ext uri="{FF2B5EF4-FFF2-40B4-BE49-F238E27FC236}">
                <a16:creationId xmlns:a16="http://schemas.microsoft.com/office/drawing/2014/main" id="{F8A94A56-C764-47A7-8011-3CABC2544E18}"/>
              </a:ext>
            </a:extLst>
          </p:cNvPr>
          <p:cNvSpPr/>
          <p:nvPr/>
        </p:nvSpPr>
        <p:spPr>
          <a:xfrm flipH="1">
            <a:off x="1285871" y="4292491"/>
            <a:ext cx="475551" cy="722271"/>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95808A91-3208-4384-83F3-953B4B7F8327}"/>
              </a:ext>
            </a:extLst>
          </p:cNvPr>
          <p:cNvSpPr/>
          <p:nvPr/>
        </p:nvSpPr>
        <p:spPr>
          <a:xfrm>
            <a:off x="770021" y="4303721"/>
            <a:ext cx="498206" cy="711041"/>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33F5551-FC28-49FF-BAF8-0B96BAEC18E5}"/>
              </a:ext>
            </a:extLst>
          </p:cNvPr>
          <p:cNvSpPr/>
          <p:nvPr/>
        </p:nvSpPr>
        <p:spPr>
          <a:xfrm>
            <a:off x="1024486" y="4041005"/>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 name="Picture 98">
            <a:extLst>
              <a:ext uri="{FF2B5EF4-FFF2-40B4-BE49-F238E27FC236}">
                <a16:creationId xmlns:a16="http://schemas.microsoft.com/office/drawing/2014/main" id="{81A62BEF-59AC-49D4-9282-173EDCEA7678}"/>
              </a:ext>
            </a:extLst>
          </p:cNvPr>
          <p:cNvPicPr>
            <a:picLocks noChangeAspect="1"/>
          </p:cNvPicPr>
          <p:nvPr/>
        </p:nvPicPr>
        <p:blipFill>
          <a:blip r:embed="rId4"/>
          <a:stretch>
            <a:fillRect/>
          </a:stretch>
        </p:blipFill>
        <p:spPr>
          <a:xfrm rot="21382202">
            <a:off x="1465741" y="4177802"/>
            <a:ext cx="399953" cy="963251"/>
          </a:xfrm>
          <a:prstGeom prst="rect">
            <a:avLst/>
          </a:prstGeom>
        </p:spPr>
      </p:pic>
      <p:pic>
        <p:nvPicPr>
          <p:cNvPr id="100" name="Picture 99">
            <a:extLst>
              <a:ext uri="{FF2B5EF4-FFF2-40B4-BE49-F238E27FC236}">
                <a16:creationId xmlns:a16="http://schemas.microsoft.com/office/drawing/2014/main" id="{F8EAD368-4FFD-48CB-A3ED-9D4079CB02B0}"/>
              </a:ext>
            </a:extLst>
          </p:cNvPr>
          <p:cNvPicPr>
            <a:picLocks noChangeAspect="1"/>
          </p:cNvPicPr>
          <p:nvPr/>
        </p:nvPicPr>
        <p:blipFill>
          <a:blip r:embed="rId4"/>
          <a:stretch>
            <a:fillRect/>
          </a:stretch>
        </p:blipFill>
        <p:spPr>
          <a:xfrm rot="463564" flipH="1">
            <a:off x="662770" y="4160235"/>
            <a:ext cx="421683" cy="1041128"/>
          </a:xfrm>
          <a:prstGeom prst="rect">
            <a:avLst/>
          </a:prstGeom>
        </p:spPr>
      </p:pic>
      <p:sp>
        <p:nvSpPr>
          <p:cNvPr id="101" name="Moon 100">
            <a:extLst>
              <a:ext uri="{FF2B5EF4-FFF2-40B4-BE49-F238E27FC236}">
                <a16:creationId xmlns:a16="http://schemas.microsoft.com/office/drawing/2014/main" id="{C564EC85-18AC-4353-9208-E8E9C27B73F0}"/>
              </a:ext>
            </a:extLst>
          </p:cNvPr>
          <p:cNvSpPr/>
          <p:nvPr/>
        </p:nvSpPr>
        <p:spPr>
          <a:xfrm rot="5400000">
            <a:off x="1187916" y="4653013"/>
            <a:ext cx="157214"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Arrow Connector 105">
            <a:extLst>
              <a:ext uri="{FF2B5EF4-FFF2-40B4-BE49-F238E27FC236}">
                <a16:creationId xmlns:a16="http://schemas.microsoft.com/office/drawing/2014/main" id="{E77CE4D6-1D17-4708-B5CE-D661CB61C391}"/>
              </a:ext>
            </a:extLst>
          </p:cNvPr>
          <p:cNvCxnSpPr>
            <a:cxnSpLocks/>
          </p:cNvCxnSpPr>
          <p:nvPr/>
        </p:nvCxnSpPr>
        <p:spPr>
          <a:xfrm>
            <a:off x="413886" y="3975233"/>
            <a:ext cx="335279" cy="306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27C07D9F-CF3A-41BB-A3D4-DCFF5AF335C4}"/>
              </a:ext>
            </a:extLst>
          </p:cNvPr>
          <p:cNvSpPr/>
          <p:nvPr/>
        </p:nvSpPr>
        <p:spPr>
          <a:xfrm flipH="1">
            <a:off x="3469202" y="4281262"/>
            <a:ext cx="496405" cy="72387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CF286E42-F52F-4250-A5FD-55B9BBFBCE38}"/>
              </a:ext>
            </a:extLst>
          </p:cNvPr>
          <p:cNvSpPr/>
          <p:nvPr/>
        </p:nvSpPr>
        <p:spPr>
          <a:xfrm>
            <a:off x="2954956" y="4292492"/>
            <a:ext cx="496602" cy="71264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67F1B416-3E67-491D-A9C3-CBB09B3C7ED1}"/>
              </a:ext>
            </a:extLst>
          </p:cNvPr>
          <p:cNvSpPr/>
          <p:nvPr/>
        </p:nvSpPr>
        <p:spPr>
          <a:xfrm>
            <a:off x="3207817" y="4029776"/>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112">
            <a:extLst>
              <a:ext uri="{FF2B5EF4-FFF2-40B4-BE49-F238E27FC236}">
                <a16:creationId xmlns:a16="http://schemas.microsoft.com/office/drawing/2014/main" id="{DD857BCD-C62B-4887-8CF3-C3788F96F697}"/>
              </a:ext>
            </a:extLst>
          </p:cNvPr>
          <p:cNvPicPr>
            <a:picLocks noChangeAspect="1"/>
          </p:cNvPicPr>
          <p:nvPr/>
        </p:nvPicPr>
        <p:blipFill>
          <a:blip r:embed="rId4"/>
          <a:stretch>
            <a:fillRect/>
          </a:stretch>
        </p:blipFill>
        <p:spPr>
          <a:xfrm rot="21382202">
            <a:off x="3677952" y="4185824"/>
            <a:ext cx="399953" cy="963251"/>
          </a:xfrm>
          <a:prstGeom prst="rect">
            <a:avLst/>
          </a:prstGeom>
        </p:spPr>
      </p:pic>
      <p:pic>
        <p:nvPicPr>
          <p:cNvPr id="114" name="Picture 113">
            <a:extLst>
              <a:ext uri="{FF2B5EF4-FFF2-40B4-BE49-F238E27FC236}">
                <a16:creationId xmlns:a16="http://schemas.microsoft.com/office/drawing/2014/main" id="{1DAC68F3-3B8E-48CA-BFB5-F58F7C1E68BF}"/>
              </a:ext>
            </a:extLst>
          </p:cNvPr>
          <p:cNvPicPr>
            <a:picLocks noChangeAspect="1"/>
          </p:cNvPicPr>
          <p:nvPr/>
        </p:nvPicPr>
        <p:blipFill>
          <a:blip r:embed="rId4"/>
          <a:stretch>
            <a:fillRect/>
          </a:stretch>
        </p:blipFill>
        <p:spPr>
          <a:xfrm rot="463564" flipH="1">
            <a:off x="2891057" y="4170641"/>
            <a:ext cx="391266" cy="966029"/>
          </a:xfrm>
          <a:prstGeom prst="rect">
            <a:avLst/>
          </a:prstGeom>
        </p:spPr>
      </p:pic>
      <p:sp>
        <p:nvSpPr>
          <p:cNvPr id="115" name="Moon 114">
            <a:extLst>
              <a:ext uri="{FF2B5EF4-FFF2-40B4-BE49-F238E27FC236}">
                <a16:creationId xmlns:a16="http://schemas.microsoft.com/office/drawing/2014/main" id="{2C326103-6546-4A66-B4AA-D4B832539BD7}"/>
              </a:ext>
            </a:extLst>
          </p:cNvPr>
          <p:cNvSpPr/>
          <p:nvPr/>
        </p:nvSpPr>
        <p:spPr>
          <a:xfrm rot="5400000">
            <a:off x="3396112" y="4589647"/>
            <a:ext cx="145986"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Arrow Connector 136">
            <a:extLst>
              <a:ext uri="{FF2B5EF4-FFF2-40B4-BE49-F238E27FC236}">
                <a16:creationId xmlns:a16="http://schemas.microsoft.com/office/drawing/2014/main" id="{3A0939F1-BD87-4C95-8738-F533C8FB1F14}"/>
              </a:ext>
            </a:extLst>
          </p:cNvPr>
          <p:cNvCxnSpPr>
            <a:cxnSpLocks/>
          </p:cNvCxnSpPr>
          <p:nvPr/>
        </p:nvCxnSpPr>
        <p:spPr>
          <a:xfrm>
            <a:off x="344905" y="4175759"/>
            <a:ext cx="335279" cy="306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35B8C15-1CCD-488B-952A-22062F4B677A}"/>
              </a:ext>
            </a:extLst>
          </p:cNvPr>
          <p:cNvCxnSpPr>
            <a:cxnSpLocks/>
          </p:cNvCxnSpPr>
          <p:nvPr/>
        </p:nvCxnSpPr>
        <p:spPr>
          <a:xfrm>
            <a:off x="275924" y="4414786"/>
            <a:ext cx="335279" cy="306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CBC8F58-2CD8-4F7B-B98A-04F838769C1D}"/>
              </a:ext>
            </a:extLst>
          </p:cNvPr>
          <p:cNvCxnSpPr>
            <a:cxnSpLocks/>
          </p:cNvCxnSpPr>
          <p:nvPr/>
        </p:nvCxnSpPr>
        <p:spPr>
          <a:xfrm flipH="1">
            <a:off x="1774256" y="3994484"/>
            <a:ext cx="247049" cy="29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6133C06-ED98-4F8C-9338-D79E24F5D5A1}"/>
              </a:ext>
            </a:extLst>
          </p:cNvPr>
          <p:cNvCxnSpPr>
            <a:cxnSpLocks/>
          </p:cNvCxnSpPr>
          <p:nvPr/>
        </p:nvCxnSpPr>
        <p:spPr>
          <a:xfrm flipH="1">
            <a:off x="1907405" y="4195011"/>
            <a:ext cx="247049" cy="29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92538A6-A633-4E0B-82FE-F237534E7C75}"/>
              </a:ext>
            </a:extLst>
          </p:cNvPr>
          <p:cNvCxnSpPr>
            <a:cxnSpLocks/>
          </p:cNvCxnSpPr>
          <p:nvPr/>
        </p:nvCxnSpPr>
        <p:spPr>
          <a:xfrm flipH="1">
            <a:off x="1992428" y="4443663"/>
            <a:ext cx="247049" cy="29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5BDD5DB-5C41-4B8B-B2BC-1E87EBBC5507}"/>
              </a:ext>
            </a:extLst>
          </p:cNvPr>
          <p:cNvCxnSpPr>
            <a:cxnSpLocks/>
          </p:cNvCxnSpPr>
          <p:nvPr/>
        </p:nvCxnSpPr>
        <p:spPr>
          <a:xfrm flipV="1">
            <a:off x="3182753" y="5261810"/>
            <a:ext cx="0" cy="388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B7306D68-54E1-46A7-B419-6D1A6F6A032C}"/>
              </a:ext>
            </a:extLst>
          </p:cNvPr>
          <p:cNvCxnSpPr>
            <a:cxnSpLocks/>
          </p:cNvCxnSpPr>
          <p:nvPr/>
        </p:nvCxnSpPr>
        <p:spPr>
          <a:xfrm flipV="1">
            <a:off x="3421780" y="5260206"/>
            <a:ext cx="0" cy="388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6ACEEB2-546A-4EA5-9025-5385FC7F4FDD}"/>
              </a:ext>
            </a:extLst>
          </p:cNvPr>
          <p:cNvCxnSpPr>
            <a:cxnSpLocks/>
          </p:cNvCxnSpPr>
          <p:nvPr/>
        </p:nvCxnSpPr>
        <p:spPr>
          <a:xfrm flipV="1">
            <a:off x="3728185" y="5268227"/>
            <a:ext cx="0" cy="388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Freeform: Shape 149">
            <a:extLst>
              <a:ext uri="{FF2B5EF4-FFF2-40B4-BE49-F238E27FC236}">
                <a16:creationId xmlns:a16="http://schemas.microsoft.com/office/drawing/2014/main" id="{322A2CB5-0ED3-4DCB-B235-3A7C1C118691}"/>
              </a:ext>
            </a:extLst>
          </p:cNvPr>
          <p:cNvSpPr/>
          <p:nvPr/>
        </p:nvSpPr>
        <p:spPr>
          <a:xfrm flipH="1">
            <a:off x="5594781" y="4241157"/>
            <a:ext cx="496405" cy="72387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BB45A9C6-B2A7-4EA5-966F-76FBDE5C698D}"/>
              </a:ext>
            </a:extLst>
          </p:cNvPr>
          <p:cNvSpPr/>
          <p:nvPr/>
        </p:nvSpPr>
        <p:spPr>
          <a:xfrm>
            <a:off x="5080535" y="4252387"/>
            <a:ext cx="496602" cy="71264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19986C87-C982-4599-AA4A-119D79A5CEFF}"/>
              </a:ext>
            </a:extLst>
          </p:cNvPr>
          <p:cNvSpPr/>
          <p:nvPr/>
        </p:nvSpPr>
        <p:spPr>
          <a:xfrm>
            <a:off x="5333396" y="3989671"/>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 name="Picture 152">
            <a:extLst>
              <a:ext uri="{FF2B5EF4-FFF2-40B4-BE49-F238E27FC236}">
                <a16:creationId xmlns:a16="http://schemas.microsoft.com/office/drawing/2014/main" id="{68C198CA-8405-4C37-A879-D92F91081AC5}"/>
              </a:ext>
            </a:extLst>
          </p:cNvPr>
          <p:cNvPicPr>
            <a:picLocks noChangeAspect="1"/>
          </p:cNvPicPr>
          <p:nvPr/>
        </p:nvPicPr>
        <p:blipFill>
          <a:blip r:embed="rId4"/>
          <a:stretch>
            <a:fillRect/>
          </a:stretch>
        </p:blipFill>
        <p:spPr>
          <a:xfrm rot="21382202">
            <a:off x="5793905" y="4145719"/>
            <a:ext cx="399953" cy="963251"/>
          </a:xfrm>
          <a:prstGeom prst="rect">
            <a:avLst/>
          </a:prstGeom>
        </p:spPr>
      </p:pic>
      <p:pic>
        <p:nvPicPr>
          <p:cNvPr id="154" name="Picture 153">
            <a:extLst>
              <a:ext uri="{FF2B5EF4-FFF2-40B4-BE49-F238E27FC236}">
                <a16:creationId xmlns:a16="http://schemas.microsoft.com/office/drawing/2014/main" id="{89F27F4F-1E07-4BF5-BD33-7AF6993A0E51}"/>
              </a:ext>
            </a:extLst>
          </p:cNvPr>
          <p:cNvPicPr>
            <a:picLocks noChangeAspect="1"/>
          </p:cNvPicPr>
          <p:nvPr/>
        </p:nvPicPr>
        <p:blipFill>
          <a:blip r:embed="rId4"/>
          <a:stretch>
            <a:fillRect/>
          </a:stretch>
        </p:blipFill>
        <p:spPr>
          <a:xfrm rot="463564" flipH="1">
            <a:off x="4997385" y="4120911"/>
            <a:ext cx="391266" cy="966029"/>
          </a:xfrm>
          <a:prstGeom prst="rect">
            <a:avLst/>
          </a:prstGeom>
        </p:spPr>
      </p:pic>
      <p:sp>
        <p:nvSpPr>
          <p:cNvPr id="155" name="Moon 154">
            <a:extLst>
              <a:ext uri="{FF2B5EF4-FFF2-40B4-BE49-F238E27FC236}">
                <a16:creationId xmlns:a16="http://schemas.microsoft.com/office/drawing/2014/main" id="{D561FCF9-354A-4B07-B7D8-1050A5288668}"/>
              </a:ext>
            </a:extLst>
          </p:cNvPr>
          <p:cNvSpPr/>
          <p:nvPr/>
        </p:nvSpPr>
        <p:spPr>
          <a:xfrm rot="5400000">
            <a:off x="5472764" y="4500615"/>
            <a:ext cx="243840"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Shape 155">
            <a:extLst>
              <a:ext uri="{FF2B5EF4-FFF2-40B4-BE49-F238E27FC236}">
                <a16:creationId xmlns:a16="http://schemas.microsoft.com/office/drawing/2014/main" id="{B44B3C91-8EC6-431E-A394-4D1C13C62EF8}"/>
              </a:ext>
            </a:extLst>
          </p:cNvPr>
          <p:cNvSpPr/>
          <p:nvPr/>
        </p:nvSpPr>
        <p:spPr>
          <a:xfrm flipH="1">
            <a:off x="7749236" y="4306929"/>
            <a:ext cx="496405" cy="72387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Shape 156">
            <a:extLst>
              <a:ext uri="{FF2B5EF4-FFF2-40B4-BE49-F238E27FC236}">
                <a16:creationId xmlns:a16="http://schemas.microsoft.com/office/drawing/2014/main" id="{E5306B82-A5B8-49B3-B60C-80D130BE72E8}"/>
              </a:ext>
            </a:extLst>
          </p:cNvPr>
          <p:cNvSpPr/>
          <p:nvPr/>
        </p:nvSpPr>
        <p:spPr>
          <a:xfrm>
            <a:off x="7234990" y="4318159"/>
            <a:ext cx="496602" cy="71264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D03FE80E-6F2B-484B-9AE7-2D3FF58384E0}"/>
              </a:ext>
            </a:extLst>
          </p:cNvPr>
          <p:cNvSpPr/>
          <p:nvPr/>
        </p:nvSpPr>
        <p:spPr>
          <a:xfrm>
            <a:off x="7487851" y="4055443"/>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9" name="Picture 158">
            <a:extLst>
              <a:ext uri="{FF2B5EF4-FFF2-40B4-BE49-F238E27FC236}">
                <a16:creationId xmlns:a16="http://schemas.microsoft.com/office/drawing/2014/main" id="{5A4E5ABA-22C7-47B7-BFC9-4C3D8550FF8C}"/>
              </a:ext>
            </a:extLst>
          </p:cNvPr>
          <p:cNvPicPr>
            <a:picLocks noChangeAspect="1"/>
          </p:cNvPicPr>
          <p:nvPr/>
        </p:nvPicPr>
        <p:blipFill>
          <a:blip r:embed="rId4"/>
          <a:stretch>
            <a:fillRect/>
          </a:stretch>
        </p:blipFill>
        <p:spPr>
          <a:xfrm rot="21382202">
            <a:off x="7948360" y="4211491"/>
            <a:ext cx="399953" cy="963251"/>
          </a:xfrm>
          <a:prstGeom prst="rect">
            <a:avLst/>
          </a:prstGeom>
        </p:spPr>
      </p:pic>
      <p:pic>
        <p:nvPicPr>
          <p:cNvPr id="160" name="Picture 159">
            <a:extLst>
              <a:ext uri="{FF2B5EF4-FFF2-40B4-BE49-F238E27FC236}">
                <a16:creationId xmlns:a16="http://schemas.microsoft.com/office/drawing/2014/main" id="{C50CAEAF-06E5-442A-BC84-E9141E5A5170}"/>
              </a:ext>
            </a:extLst>
          </p:cNvPr>
          <p:cNvPicPr>
            <a:picLocks noChangeAspect="1"/>
          </p:cNvPicPr>
          <p:nvPr/>
        </p:nvPicPr>
        <p:blipFill>
          <a:blip r:embed="rId4"/>
          <a:stretch>
            <a:fillRect/>
          </a:stretch>
        </p:blipFill>
        <p:spPr>
          <a:xfrm rot="463564" flipH="1">
            <a:off x="7151840" y="4186683"/>
            <a:ext cx="391266" cy="966029"/>
          </a:xfrm>
          <a:prstGeom prst="rect">
            <a:avLst/>
          </a:prstGeom>
        </p:spPr>
      </p:pic>
      <p:sp>
        <p:nvSpPr>
          <p:cNvPr id="161" name="Moon 160">
            <a:extLst>
              <a:ext uri="{FF2B5EF4-FFF2-40B4-BE49-F238E27FC236}">
                <a16:creationId xmlns:a16="http://schemas.microsoft.com/office/drawing/2014/main" id="{61BB67F2-1762-40E1-B97C-179E4B8DA214}"/>
              </a:ext>
            </a:extLst>
          </p:cNvPr>
          <p:cNvSpPr/>
          <p:nvPr/>
        </p:nvSpPr>
        <p:spPr>
          <a:xfrm rot="5400000">
            <a:off x="7627219" y="4566387"/>
            <a:ext cx="243840"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2" name="Straight Arrow Connector 161">
            <a:extLst>
              <a:ext uri="{FF2B5EF4-FFF2-40B4-BE49-F238E27FC236}">
                <a16:creationId xmlns:a16="http://schemas.microsoft.com/office/drawing/2014/main" id="{8CABAE1E-A8A9-47DE-9D2E-8A4F6593B341}"/>
              </a:ext>
            </a:extLst>
          </p:cNvPr>
          <p:cNvCxnSpPr>
            <a:cxnSpLocks/>
          </p:cNvCxnSpPr>
          <p:nvPr/>
        </p:nvCxnSpPr>
        <p:spPr>
          <a:xfrm flipV="1">
            <a:off x="7353701" y="4475747"/>
            <a:ext cx="250256" cy="3753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25D2344-0979-4360-911B-FD45BE2FC28D}"/>
              </a:ext>
            </a:extLst>
          </p:cNvPr>
          <p:cNvCxnSpPr>
            <a:cxnSpLocks/>
          </p:cNvCxnSpPr>
          <p:nvPr/>
        </p:nvCxnSpPr>
        <p:spPr>
          <a:xfrm flipH="1" flipV="1">
            <a:off x="7881486" y="4454892"/>
            <a:ext cx="165234" cy="367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E3630FB-1359-496F-B4B9-6481CBF5817E}"/>
              </a:ext>
            </a:extLst>
          </p:cNvPr>
          <p:cNvCxnSpPr>
            <a:cxnSpLocks/>
          </p:cNvCxnSpPr>
          <p:nvPr/>
        </p:nvCxnSpPr>
        <p:spPr>
          <a:xfrm flipV="1">
            <a:off x="7785234" y="3888606"/>
            <a:ext cx="0" cy="373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F9273DD2-C6B4-47FE-ACFD-DEE5704B1E78}"/>
              </a:ext>
            </a:extLst>
          </p:cNvPr>
          <p:cNvSpPr txBox="1"/>
          <p:nvPr/>
        </p:nvSpPr>
        <p:spPr>
          <a:xfrm>
            <a:off x="210153" y="5706178"/>
            <a:ext cx="2136808" cy="830997"/>
          </a:xfrm>
          <a:prstGeom prst="rect">
            <a:avLst/>
          </a:prstGeom>
          <a:noFill/>
        </p:spPr>
        <p:txBody>
          <a:bodyPr wrap="square" rtlCol="0">
            <a:spAutoFit/>
          </a:bodyPr>
          <a:lstStyle/>
          <a:p>
            <a:pPr algn="ctr"/>
            <a:r>
              <a:rPr lang="en-US" sz="1200" dirty="0"/>
              <a:t>The _________ muscle between your rib’s _______, this pulls your ribcage _____ &amp; ______</a:t>
            </a:r>
            <a:endParaRPr lang="en-GB" sz="1200" dirty="0"/>
          </a:p>
        </p:txBody>
      </p:sp>
      <p:sp>
        <p:nvSpPr>
          <p:cNvPr id="172" name="TextBox 171">
            <a:extLst>
              <a:ext uri="{FF2B5EF4-FFF2-40B4-BE49-F238E27FC236}">
                <a16:creationId xmlns:a16="http://schemas.microsoft.com/office/drawing/2014/main" id="{94CE104F-9E46-4554-9161-A92B2DF47D04}"/>
              </a:ext>
            </a:extLst>
          </p:cNvPr>
          <p:cNvSpPr txBox="1"/>
          <p:nvPr/>
        </p:nvSpPr>
        <p:spPr>
          <a:xfrm>
            <a:off x="2354982" y="5685324"/>
            <a:ext cx="2136808" cy="646331"/>
          </a:xfrm>
          <a:prstGeom prst="rect">
            <a:avLst/>
          </a:prstGeom>
          <a:noFill/>
        </p:spPr>
        <p:txBody>
          <a:bodyPr wrap="square" rtlCol="0">
            <a:spAutoFit/>
          </a:bodyPr>
          <a:lstStyle/>
          <a:p>
            <a:pPr algn="ctr"/>
            <a:r>
              <a:rPr lang="en-US" sz="1200" dirty="0"/>
              <a:t>The _________ relaxes, this causes it to return to it’s dome shape.</a:t>
            </a:r>
            <a:endParaRPr lang="en-GB" sz="1200" dirty="0"/>
          </a:p>
        </p:txBody>
      </p:sp>
      <p:sp>
        <p:nvSpPr>
          <p:cNvPr id="173" name="TextBox 172">
            <a:extLst>
              <a:ext uri="{FF2B5EF4-FFF2-40B4-BE49-F238E27FC236}">
                <a16:creationId xmlns:a16="http://schemas.microsoft.com/office/drawing/2014/main" id="{C45C6615-0D8F-4C6E-B61B-C0F95EA5A8DC}"/>
              </a:ext>
            </a:extLst>
          </p:cNvPr>
          <p:cNvSpPr txBox="1"/>
          <p:nvPr/>
        </p:nvSpPr>
        <p:spPr>
          <a:xfrm>
            <a:off x="4480561" y="5712595"/>
            <a:ext cx="2136808" cy="646331"/>
          </a:xfrm>
          <a:prstGeom prst="rect">
            <a:avLst/>
          </a:prstGeom>
          <a:noFill/>
        </p:spPr>
        <p:txBody>
          <a:bodyPr wrap="square" rtlCol="0">
            <a:spAutoFit/>
          </a:bodyPr>
          <a:lstStyle/>
          <a:p>
            <a:pPr algn="ctr"/>
            <a:r>
              <a:rPr lang="en-US" sz="1200" dirty="0"/>
              <a:t>The _______ of the thorax (inside your chest) has now decreased.</a:t>
            </a:r>
            <a:endParaRPr lang="en-GB" sz="1200" dirty="0"/>
          </a:p>
        </p:txBody>
      </p:sp>
      <p:sp>
        <p:nvSpPr>
          <p:cNvPr id="174" name="TextBox 173">
            <a:extLst>
              <a:ext uri="{FF2B5EF4-FFF2-40B4-BE49-F238E27FC236}">
                <a16:creationId xmlns:a16="http://schemas.microsoft.com/office/drawing/2014/main" id="{952AA19B-5F90-41F8-BA4B-5F61B3FCDE21}"/>
              </a:ext>
            </a:extLst>
          </p:cNvPr>
          <p:cNvSpPr txBox="1"/>
          <p:nvPr/>
        </p:nvSpPr>
        <p:spPr>
          <a:xfrm>
            <a:off x="6635015" y="5691740"/>
            <a:ext cx="2136808" cy="830997"/>
          </a:xfrm>
          <a:prstGeom prst="rect">
            <a:avLst/>
          </a:prstGeom>
          <a:noFill/>
        </p:spPr>
        <p:txBody>
          <a:bodyPr wrap="square" rtlCol="0">
            <a:spAutoFit/>
          </a:bodyPr>
          <a:lstStyle/>
          <a:p>
            <a:pPr algn="ctr"/>
            <a:r>
              <a:rPr lang="en-US" sz="1200" dirty="0"/>
              <a:t>The pressure inside the chest __________.  Air is forced out of the lungs down a pressure gradient.</a:t>
            </a:r>
            <a:endParaRPr lang="en-GB" sz="1200" dirty="0"/>
          </a:p>
        </p:txBody>
      </p:sp>
    </p:spTree>
    <p:extLst>
      <p:ext uri="{BB962C8B-B14F-4D97-AF65-F5344CB8AC3E}">
        <p14:creationId xmlns:p14="http://schemas.microsoft.com/office/powerpoint/2010/main" val="288714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557DAF30-0B83-4E16-AF73-9CD858C814FB}"/>
              </a:ext>
            </a:extLst>
          </p:cNvPr>
          <p:cNvSpPr/>
          <p:nvPr/>
        </p:nvSpPr>
        <p:spPr>
          <a:xfrm flipH="1">
            <a:off x="1325978" y="1031132"/>
            <a:ext cx="522071"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6C881EE-0673-4FD4-8230-2F72543E9068}"/>
              </a:ext>
            </a:extLst>
          </p:cNvPr>
          <p:cNvSpPr/>
          <p:nvPr/>
        </p:nvSpPr>
        <p:spPr>
          <a:xfrm>
            <a:off x="774781" y="1042362"/>
            <a:ext cx="533552"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2665988-7BA4-4D41-BA30-DA980C2EB5C7}"/>
              </a:ext>
            </a:extLst>
          </p:cNvPr>
          <p:cNvPicPr>
            <a:picLocks noChangeAspect="1"/>
          </p:cNvPicPr>
          <p:nvPr/>
        </p:nvPicPr>
        <p:blipFill>
          <a:blip r:embed="rId3"/>
          <a:stretch>
            <a:fillRect/>
          </a:stretch>
        </p:blipFill>
        <p:spPr>
          <a:xfrm>
            <a:off x="269507" y="554386"/>
            <a:ext cx="8585735" cy="2741164"/>
          </a:xfrm>
          <a:prstGeom prst="rect">
            <a:avLst/>
          </a:prstGeom>
        </p:spPr>
      </p:pic>
      <p:pic>
        <p:nvPicPr>
          <p:cNvPr id="14" name="Picture 13">
            <a:extLst>
              <a:ext uri="{FF2B5EF4-FFF2-40B4-BE49-F238E27FC236}">
                <a16:creationId xmlns:a16="http://schemas.microsoft.com/office/drawing/2014/main" id="{DB2FC70F-8095-459F-BB5F-509554F45854}"/>
              </a:ext>
            </a:extLst>
          </p:cNvPr>
          <p:cNvPicPr>
            <a:picLocks noChangeAspect="1"/>
          </p:cNvPicPr>
          <p:nvPr/>
        </p:nvPicPr>
        <p:blipFill>
          <a:blip r:embed="rId3"/>
          <a:stretch>
            <a:fillRect/>
          </a:stretch>
        </p:blipFill>
        <p:spPr>
          <a:xfrm>
            <a:off x="229402" y="3806121"/>
            <a:ext cx="8585735" cy="2741164"/>
          </a:xfrm>
          <a:prstGeom prst="rect">
            <a:avLst/>
          </a:prstGeom>
        </p:spPr>
      </p:pic>
      <p:sp>
        <p:nvSpPr>
          <p:cNvPr id="15" name="TextBox 14">
            <a:extLst>
              <a:ext uri="{FF2B5EF4-FFF2-40B4-BE49-F238E27FC236}">
                <a16:creationId xmlns:a16="http://schemas.microsoft.com/office/drawing/2014/main" id="{8B305B51-1872-40F0-8703-41C81582B42D}"/>
              </a:ext>
            </a:extLst>
          </p:cNvPr>
          <p:cNvSpPr txBox="1"/>
          <p:nvPr/>
        </p:nvSpPr>
        <p:spPr>
          <a:xfrm>
            <a:off x="154005" y="86628"/>
            <a:ext cx="2011680" cy="461665"/>
          </a:xfrm>
          <a:prstGeom prst="rect">
            <a:avLst/>
          </a:prstGeom>
          <a:noFill/>
        </p:spPr>
        <p:txBody>
          <a:bodyPr wrap="square" rtlCol="0">
            <a:spAutoFit/>
          </a:bodyPr>
          <a:lstStyle/>
          <a:p>
            <a:r>
              <a:rPr lang="en-US" sz="2400" b="1" dirty="0">
                <a:solidFill>
                  <a:srgbClr val="0070C0"/>
                </a:solidFill>
              </a:rPr>
              <a:t>Inhalation</a:t>
            </a:r>
            <a:endParaRPr lang="en-GB" sz="2400" b="1" dirty="0">
              <a:solidFill>
                <a:srgbClr val="0070C0"/>
              </a:solidFill>
            </a:endParaRPr>
          </a:p>
        </p:txBody>
      </p:sp>
      <p:sp>
        <p:nvSpPr>
          <p:cNvPr id="16" name="TextBox 15">
            <a:extLst>
              <a:ext uri="{FF2B5EF4-FFF2-40B4-BE49-F238E27FC236}">
                <a16:creationId xmlns:a16="http://schemas.microsoft.com/office/drawing/2014/main" id="{9C4B781E-C48E-43D0-A0E6-A82266E498F4}"/>
              </a:ext>
            </a:extLst>
          </p:cNvPr>
          <p:cNvSpPr txBox="1"/>
          <p:nvPr/>
        </p:nvSpPr>
        <p:spPr>
          <a:xfrm>
            <a:off x="162026" y="3357613"/>
            <a:ext cx="2011680" cy="461665"/>
          </a:xfrm>
          <a:prstGeom prst="rect">
            <a:avLst/>
          </a:prstGeom>
          <a:noFill/>
        </p:spPr>
        <p:txBody>
          <a:bodyPr wrap="square" rtlCol="0">
            <a:spAutoFit/>
          </a:bodyPr>
          <a:lstStyle/>
          <a:p>
            <a:r>
              <a:rPr lang="en-US" sz="2400" b="1" dirty="0">
                <a:solidFill>
                  <a:srgbClr val="0070C0"/>
                </a:solidFill>
              </a:rPr>
              <a:t>Exhalation</a:t>
            </a:r>
            <a:endParaRPr lang="en-GB" sz="2400" b="1" dirty="0">
              <a:solidFill>
                <a:srgbClr val="0070C0"/>
              </a:solidFill>
            </a:endParaRPr>
          </a:p>
        </p:txBody>
      </p:sp>
      <p:sp>
        <p:nvSpPr>
          <p:cNvPr id="25" name="Freeform: Shape 24">
            <a:extLst>
              <a:ext uri="{FF2B5EF4-FFF2-40B4-BE49-F238E27FC236}">
                <a16:creationId xmlns:a16="http://schemas.microsoft.com/office/drawing/2014/main" id="{EF41DF2F-2BFE-4BD8-8E55-B5403DB9E61A}"/>
              </a:ext>
            </a:extLst>
          </p:cNvPr>
          <p:cNvSpPr/>
          <p:nvPr/>
        </p:nvSpPr>
        <p:spPr>
          <a:xfrm>
            <a:off x="1064592" y="779646"/>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A4E2F210-EF47-47DF-8AA3-E1E53AF8D387}"/>
              </a:ext>
            </a:extLst>
          </p:cNvPr>
          <p:cNvPicPr>
            <a:picLocks noChangeAspect="1"/>
          </p:cNvPicPr>
          <p:nvPr/>
        </p:nvPicPr>
        <p:blipFill>
          <a:blip r:embed="rId4"/>
          <a:stretch>
            <a:fillRect/>
          </a:stretch>
        </p:blipFill>
        <p:spPr>
          <a:xfrm rot="21382202">
            <a:off x="1563600" y="974195"/>
            <a:ext cx="399953" cy="963251"/>
          </a:xfrm>
          <a:prstGeom prst="rect">
            <a:avLst/>
          </a:prstGeom>
        </p:spPr>
      </p:pic>
      <p:pic>
        <p:nvPicPr>
          <p:cNvPr id="33" name="Picture 32">
            <a:extLst>
              <a:ext uri="{FF2B5EF4-FFF2-40B4-BE49-F238E27FC236}">
                <a16:creationId xmlns:a16="http://schemas.microsoft.com/office/drawing/2014/main" id="{904722B0-790E-4F3C-A77B-B0D92B019BA0}"/>
              </a:ext>
            </a:extLst>
          </p:cNvPr>
          <p:cNvPicPr>
            <a:picLocks noChangeAspect="1"/>
          </p:cNvPicPr>
          <p:nvPr/>
        </p:nvPicPr>
        <p:blipFill>
          <a:blip r:embed="rId4"/>
          <a:stretch>
            <a:fillRect/>
          </a:stretch>
        </p:blipFill>
        <p:spPr>
          <a:xfrm rot="463564" flipH="1">
            <a:off x="691385" y="949475"/>
            <a:ext cx="390141" cy="963251"/>
          </a:xfrm>
          <a:prstGeom prst="rect">
            <a:avLst/>
          </a:prstGeom>
        </p:spPr>
      </p:pic>
      <p:sp>
        <p:nvSpPr>
          <p:cNvPr id="34" name="Moon 33">
            <a:extLst>
              <a:ext uri="{FF2B5EF4-FFF2-40B4-BE49-F238E27FC236}">
                <a16:creationId xmlns:a16="http://schemas.microsoft.com/office/drawing/2014/main" id="{4D618621-25F2-4D6D-B379-39F17D59C22A}"/>
              </a:ext>
            </a:extLst>
          </p:cNvPr>
          <p:cNvSpPr/>
          <p:nvPr/>
        </p:nvSpPr>
        <p:spPr>
          <a:xfrm rot="5400000">
            <a:off x="1179093" y="1342725"/>
            <a:ext cx="255072"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E00D229F-57D3-457F-A183-EB5F9A62382A}"/>
              </a:ext>
            </a:extLst>
          </p:cNvPr>
          <p:cNvCxnSpPr>
            <a:cxnSpLocks/>
          </p:cNvCxnSpPr>
          <p:nvPr/>
        </p:nvCxnSpPr>
        <p:spPr>
          <a:xfrm flipV="1">
            <a:off x="1828801" y="808522"/>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3790BB1-AF0D-4ED0-9152-8F304E7167D5}"/>
              </a:ext>
            </a:extLst>
          </p:cNvPr>
          <p:cNvCxnSpPr>
            <a:cxnSpLocks/>
          </p:cNvCxnSpPr>
          <p:nvPr/>
        </p:nvCxnSpPr>
        <p:spPr>
          <a:xfrm flipV="1">
            <a:off x="1933074" y="970548"/>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BE5BFD-2D06-47E1-8306-7ABCF1B2EDB6}"/>
              </a:ext>
            </a:extLst>
          </p:cNvPr>
          <p:cNvCxnSpPr>
            <a:cxnSpLocks/>
          </p:cNvCxnSpPr>
          <p:nvPr/>
        </p:nvCxnSpPr>
        <p:spPr>
          <a:xfrm flipV="1">
            <a:off x="1989222" y="1199949"/>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34C5ECC-FBE7-45EC-8E6D-BCEB4710D1BC}"/>
              </a:ext>
            </a:extLst>
          </p:cNvPr>
          <p:cNvCxnSpPr>
            <a:cxnSpLocks/>
          </p:cNvCxnSpPr>
          <p:nvPr/>
        </p:nvCxnSpPr>
        <p:spPr>
          <a:xfrm flipV="1">
            <a:off x="1997243" y="1506354"/>
            <a:ext cx="288758" cy="23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4491092-D5E1-4506-8F34-791162E966A6}"/>
              </a:ext>
            </a:extLst>
          </p:cNvPr>
          <p:cNvCxnSpPr>
            <a:cxnSpLocks/>
          </p:cNvCxnSpPr>
          <p:nvPr/>
        </p:nvCxnSpPr>
        <p:spPr>
          <a:xfrm flipH="1" flipV="1">
            <a:off x="548640" y="827772"/>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D4838DD-9CEA-4A5E-AC98-B5A46CCF013D}"/>
              </a:ext>
            </a:extLst>
          </p:cNvPr>
          <p:cNvCxnSpPr>
            <a:cxnSpLocks/>
          </p:cNvCxnSpPr>
          <p:nvPr/>
        </p:nvCxnSpPr>
        <p:spPr>
          <a:xfrm flipH="1" flipV="1">
            <a:off x="431532" y="999423"/>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5FB4E1C-BD59-4F1F-B27C-3B301043EF62}"/>
              </a:ext>
            </a:extLst>
          </p:cNvPr>
          <p:cNvCxnSpPr>
            <a:cxnSpLocks/>
          </p:cNvCxnSpPr>
          <p:nvPr/>
        </p:nvCxnSpPr>
        <p:spPr>
          <a:xfrm flipH="1" flipV="1">
            <a:off x="343301" y="1305826"/>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446F518-654B-450F-B5B1-34FD89767F24}"/>
              </a:ext>
            </a:extLst>
          </p:cNvPr>
          <p:cNvCxnSpPr>
            <a:cxnSpLocks/>
          </p:cNvCxnSpPr>
          <p:nvPr/>
        </p:nvCxnSpPr>
        <p:spPr>
          <a:xfrm flipH="1" flipV="1">
            <a:off x="303196" y="1621856"/>
            <a:ext cx="314426" cy="170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AA874136-CEA3-4782-9010-611C4A00715E}"/>
              </a:ext>
            </a:extLst>
          </p:cNvPr>
          <p:cNvSpPr/>
          <p:nvPr/>
        </p:nvSpPr>
        <p:spPr>
          <a:xfrm flipH="1">
            <a:off x="3509309" y="1019903"/>
            <a:ext cx="522071"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A340F37-284A-4434-A7C9-50BD034FFF0E}"/>
              </a:ext>
            </a:extLst>
          </p:cNvPr>
          <p:cNvSpPr/>
          <p:nvPr/>
        </p:nvSpPr>
        <p:spPr>
          <a:xfrm>
            <a:off x="2958112" y="1031133"/>
            <a:ext cx="533552"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19D92CBD-87A1-4165-86D4-BCFAF5883068}"/>
              </a:ext>
            </a:extLst>
          </p:cNvPr>
          <p:cNvSpPr/>
          <p:nvPr/>
        </p:nvSpPr>
        <p:spPr>
          <a:xfrm>
            <a:off x="3247923" y="768417"/>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16A3F60D-8DF3-468E-85F2-DC8C9196B2B7}"/>
              </a:ext>
            </a:extLst>
          </p:cNvPr>
          <p:cNvPicPr>
            <a:picLocks noChangeAspect="1"/>
          </p:cNvPicPr>
          <p:nvPr/>
        </p:nvPicPr>
        <p:blipFill>
          <a:blip r:embed="rId4"/>
          <a:stretch>
            <a:fillRect/>
          </a:stretch>
        </p:blipFill>
        <p:spPr>
          <a:xfrm rot="21382202">
            <a:off x="3814309" y="924465"/>
            <a:ext cx="399953" cy="963251"/>
          </a:xfrm>
          <a:prstGeom prst="rect">
            <a:avLst/>
          </a:prstGeom>
        </p:spPr>
      </p:pic>
      <p:pic>
        <p:nvPicPr>
          <p:cNvPr id="54" name="Picture 53">
            <a:extLst>
              <a:ext uri="{FF2B5EF4-FFF2-40B4-BE49-F238E27FC236}">
                <a16:creationId xmlns:a16="http://schemas.microsoft.com/office/drawing/2014/main" id="{29B31B73-3371-4D6C-9226-9F3267A331C2}"/>
              </a:ext>
            </a:extLst>
          </p:cNvPr>
          <p:cNvPicPr>
            <a:picLocks noChangeAspect="1"/>
          </p:cNvPicPr>
          <p:nvPr/>
        </p:nvPicPr>
        <p:blipFill>
          <a:blip r:embed="rId4"/>
          <a:stretch>
            <a:fillRect/>
          </a:stretch>
        </p:blipFill>
        <p:spPr>
          <a:xfrm rot="463564" flipH="1">
            <a:off x="2807339" y="928621"/>
            <a:ext cx="390141" cy="963251"/>
          </a:xfrm>
          <a:prstGeom prst="rect">
            <a:avLst/>
          </a:prstGeom>
        </p:spPr>
      </p:pic>
      <p:sp>
        <p:nvSpPr>
          <p:cNvPr id="55" name="Moon 54">
            <a:extLst>
              <a:ext uri="{FF2B5EF4-FFF2-40B4-BE49-F238E27FC236}">
                <a16:creationId xmlns:a16="http://schemas.microsoft.com/office/drawing/2014/main" id="{058D4311-2756-4C43-BECD-9EBA4CEAC083}"/>
              </a:ext>
            </a:extLst>
          </p:cNvPr>
          <p:cNvSpPr/>
          <p:nvPr/>
        </p:nvSpPr>
        <p:spPr>
          <a:xfrm rot="5400000">
            <a:off x="3368040" y="1337113"/>
            <a:ext cx="243840"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Arrow Connector 59">
            <a:extLst>
              <a:ext uri="{FF2B5EF4-FFF2-40B4-BE49-F238E27FC236}">
                <a16:creationId xmlns:a16="http://schemas.microsoft.com/office/drawing/2014/main" id="{42E77A02-76BC-42CA-A57A-67FDFAA8CAED}"/>
              </a:ext>
            </a:extLst>
          </p:cNvPr>
          <p:cNvCxnSpPr>
            <a:cxnSpLocks/>
          </p:cNvCxnSpPr>
          <p:nvPr/>
        </p:nvCxnSpPr>
        <p:spPr>
          <a:xfrm>
            <a:off x="3171525" y="2006870"/>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309A83E-BC85-45A2-AE67-E839F0251438}"/>
              </a:ext>
            </a:extLst>
          </p:cNvPr>
          <p:cNvCxnSpPr>
            <a:cxnSpLocks/>
          </p:cNvCxnSpPr>
          <p:nvPr/>
        </p:nvCxnSpPr>
        <p:spPr>
          <a:xfrm>
            <a:off x="3400927" y="2014891"/>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AFB7DAF-57F2-44B7-848A-C6A6BB4E9A11}"/>
              </a:ext>
            </a:extLst>
          </p:cNvPr>
          <p:cNvCxnSpPr>
            <a:cxnSpLocks/>
          </p:cNvCxnSpPr>
          <p:nvPr/>
        </p:nvCxnSpPr>
        <p:spPr>
          <a:xfrm>
            <a:off x="3880586" y="2042163"/>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AC6A4AE-A7C0-414A-86AE-97D91A89D1DC}"/>
              </a:ext>
            </a:extLst>
          </p:cNvPr>
          <p:cNvCxnSpPr>
            <a:cxnSpLocks/>
          </p:cNvCxnSpPr>
          <p:nvPr/>
        </p:nvCxnSpPr>
        <p:spPr>
          <a:xfrm>
            <a:off x="3639954" y="2022913"/>
            <a:ext cx="0" cy="312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94C857F1-0C5F-4F69-AD4B-FA302EA06134}"/>
              </a:ext>
            </a:extLst>
          </p:cNvPr>
          <p:cNvSpPr/>
          <p:nvPr/>
        </p:nvSpPr>
        <p:spPr>
          <a:xfrm flipH="1">
            <a:off x="5615638" y="989423"/>
            <a:ext cx="522071"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E08ED1FD-CC27-4B30-9D04-19BCF96E6EA2}"/>
              </a:ext>
            </a:extLst>
          </p:cNvPr>
          <p:cNvSpPr/>
          <p:nvPr/>
        </p:nvSpPr>
        <p:spPr>
          <a:xfrm>
            <a:off x="5064441" y="1000653"/>
            <a:ext cx="533552" cy="78134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4EF2D235-0532-4AB5-BF02-D4F6CB5D7E69}"/>
              </a:ext>
            </a:extLst>
          </p:cNvPr>
          <p:cNvSpPr/>
          <p:nvPr/>
        </p:nvSpPr>
        <p:spPr>
          <a:xfrm>
            <a:off x="5354252" y="737937"/>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a:extLst>
              <a:ext uri="{FF2B5EF4-FFF2-40B4-BE49-F238E27FC236}">
                <a16:creationId xmlns:a16="http://schemas.microsoft.com/office/drawing/2014/main" id="{2646B369-AA97-43AD-B632-5ED782882641}"/>
              </a:ext>
            </a:extLst>
          </p:cNvPr>
          <p:cNvPicPr>
            <a:picLocks noChangeAspect="1"/>
          </p:cNvPicPr>
          <p:nvPr/>
        </p:nvPicPr>
        <p:blipFill>
          <a:blip r:embed="rId4"/>
          <a:stretch>
            <a:fillRect/>
          </a:stretch>
        </p:blipFill>
        <p:spPr>
          <a:xfrm rot="21382202">
            <a:off x="5920638" y="893985"/>
            <a:ext cx="399953" cy="963251"/>
          </a:xfrm>
          <a:prstGeom prst="rect">
            <a:avLst/>
          </a:prstGeom>
        </p:spPr>
      </p:pic>
      <p:pic>
        <p:nvPicPr>
          <p:cNvPr id="73" name="Picture 72">
            <a:extLst>
              <a:ext uri="{FF2B5EF4-FFF2-40B4-BE49-F238E27FC236}">
                <a16:creationId xmlns:a16="http://schemas.microsoft.com/office/drawing/2014/main" id="{570CACF4-B369-43BB-B0C4-3FC22ADF509F}"/>
              </a:ext>
            </a:extLst>
          </p:cNvPr>
          <p:cNvPicPr>
            <a:picLocks noChangeAspect="1"/>
          </p:cNvPicPr>
          <p:nvPr/>
        </p:nvPicPr>
        <p:blipFill>
          <a:blip r:embed="rId4"/>
          <a:stretch>
            <a:fillRect/>
          </a:stretch>
        </p:blipFill>
        <p:spPr>
          <a:xfrm rot="463564" flipH="1">
            <a:off x="4913668" y="898141"/>
            <a:ext cx="390141" cy="963251"/>
          </a:xfrm>
          <a:prstGeom prst="rect">
            <a:avLst/>
          </a:prstGeom>
        </p:spPr>
      </p:pic>
      <p:sp>
        <p:nvSpPr>
          <p:cNvPr id="74" name="Moon 73">
            <a:extLst>
              <a:ext uri="{FF2B5EF4-FFF2-40B4-BE49-F238E27FC236}">
                <a16:creationId xmlns:a16="http://schemas.microsoft.com/office/drawing/2014/main" id="{593FEFF6-39D4-4084-8135-FC1D8D927752}"/>
              </a:ext>
            </a:extLst>
          </p:cNvPr>
          <p:cNvSpPr/>
          <p:nvPr/>
        </p:nvSpPr>
        <p:spPr>
          <a:xfrm rot="5400000">
            <a:off x="5527306" y="1359569"/>
            <a:ext cx="137965"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7B3474C5-4216-4E5A-81A9-B820382FC55D}"/>
              </a:ext>
            </a:extLst>
          </p:cNvPr>
          <p:cNvSpPr/>
          <p:nvPr/>
        </p:nvSpPr>
        <p:spPr>
          <a:xfrm flipH="1">
            <a:off x="7760466" y="1170698"/>
            <a:ext cx="603887" cy="889107"/>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ADEEBE7B-3779-4BDE-952A-4DE3F6D8E641}"/>
              </a:ext>
            </a:extLst>
          </p:cNvPr>
          <p:cNvSpPr/>
          <p:nvPr/>
        </p:nvSpPr>
        <p:spPr>
          <a:xfrm>
            <a:off x="7132320" y="1181929"/>
            <a:ext cx="610503" cy="868252"/>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E43C63AF-809B-4C5D-88D6-0E1F676A3B91}"/>
              </a:ext>
            </a:extLst>
          </p:cNvPr>
          <p:cNvSpPr/>
          <p:nvPr/>
        </p:nvSpPr>
        <p:spPr>
          <a:xfrm>
            <a:off x="7499082" y="919213"/>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78">
            <a:extLst>
              <a:ext uri="{FF2B5EF4-FFF2-40B4-BE49-F238E27FC236}">
                <a16:creationId xmlns:a16="http://schemas.microsoft.com/office/drawing/2014/main" id="{EC0A0F04-F2D6-4182-AD8F-0E65F7A7842F}"/>
              </a:ext>
            </a:extLst>
          </p:cNvPr>
          <p:cNvPicPr>
            <a:picLocks noChangeAspect="1"/>
          </p:cNvPicPr>
          <p:nvPr/>
        </p:nvPicPr>
        <p:blipFill>
          <a:blip r:embed="rId4"/>
          <a:stretch>
            <a:fillRect/>
          </a:stretch>
        </p:blipFill>
        <p:spPr>
          <a:xfrm rot="20966609">
            <a:off x="8065468" y="1075261"/>
            <a:ext cx="399953" cy="963251"/>
          </a:xfrm>
          <a:prstGeom prst="rect">
            <a:avLst/>
          </a:prstGeom>
        </p:spPr>
      </p:pic>
      <p:pic>
        <p:nvPicPr>
          <p:cNvPr id="80" name="Picture 79">
            <a:extLst>
              <a:ext uri="{FF2B5EF4-FFF2-40B4-BE49-F238E27FC236}">
                <a16:creationId xmlns:a16="http://schemas.microsoft.com/office/drawing/2014/main" id="{D09E530B-D619-4474-95F6-20E9457FDDF0}"/>
              </a:ext>
            </a:extLst>
          </p:cNvPr>
          <p:cNvPicPr>
            <a:picLocks noChangeAspect="1"/>
          </p:cNvPicPr>
          <p:nvPr/>
        </p:nvPicPr>
        <p:blipFill>
          <a:blip r:embed="rId4"/>
          <a:stretch>
            <a:fillRect/>
          </a:stretch>
        </p:blipFill>
        <p:spPr>
          <a:xfrm rot="463564" flipH="1">
            <a:off x="7058498" y="1079417"/>
            <a:ext cx="390141" cy="963251"/>
          </a:xfrm>
          <a:prstGeom prst="rect">
            <a:avLst/>
          </a:prstGeom>
        </p:spPr>
      </p:pic>
      <p:sp>
        <p:nvSpPr>
          <p:cNvPr id="81" name="Moon 80">
            <a:extLst>
              <a:ext uri="{FF2B5EF4-FFF2-40B4-BE49-F238E27FC236}">
                <a16:creationId xmlns:a16="http://schemas.microsoft.com/office/drawing/2014/main" id="{1C1779BC-34D0-4210-A578-751BF190B101}"/>
              </a:ext>
            </a:extLst>
          </p:cNvPr>
          <p:cNvSpPr/>
          <p:nvPr/>
        </p:nvSpPr>
        <p:spPr>
          <a:xfrm rot="5400000">
            <a:off x="7672136" y="1540845"/>
            <a:ext cx="137965"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a:extLst>
              <a:ext uri="{FF2B5EF4-FFF2-40B4-BE49-F238E27FC236}">
                <a16:creationId xmlns:a16="http://schemas.microsoft.com/office/drawing/2014/main" id="{C1E34FE4-3E39-4E7F-86EB-33B7D52DF37A}"/>
              </a:ext>
            </a:extLst>
          </p:cNvPr>
          <p:cNvCxnSpPr>
            <a:endCxn id="78" idx="4"/>
          </p:cNvCxnSpPr>
          <p:nvPr/>
        </p:nvCxnSpPr>
        <p:spPr>
          <a:xfrm flipH="1">
            <a:off x="7782027" y="731520"/>
            <a:ext cx="4811" cy="428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4F983EB-DAFB-437D-BA64-C6FDCFC43C4C}"/>
              </a:ext>
            </a:extLst>
          </p:cNvPr>
          <p:cNvCxnSpPr>
            <a:cxnSpLocks/>
          </p:cNvCxnSpPr>
          <p:nvPr/>
        </p:nvCxnSpPr>
        <p:spPr>
          <a:xfrm flipH="1">
            <a:off x="7437242" y="1284974"/>
            <a:ext cx="219656" cy="360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41CAA0B-6599-4257-9DD9-B0659CA03026}"/>
              </a:ext>
            </a:extLst>
          </p:cNvPr>
          <p:cNvCxnSpPr>
            <a:cxnSpLocks/>
          </p:cNvCxnSpPr>
          <p:nvPr/>
        </p:nvCxnSpPr>
        <p:spPr>
          <a:xfrm>
            <a:off x="7870257" y="1238452"/>
            <a:ext cx="186088" cy="397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Freeform: Shape 95">
            <a:extLst>
              <a:ext uri="{FF2B5EF4-FFF2-40B4-BE49-F238E27FC236}">
                <a16:creationId xmlns:a16="http://schemas.microsoft.com/office/drawing/2014/main" id="{F8A94A56-C764-47A7-8011-3CABC2544E18}"/>
              </a:ext>
            </a:extLst>
          </p:cNvPr>
          <p:cNvSpPr/>
          <p:nvPr/>
        </p:nvSpPr>
        <p:spPr>
          <a:xfrm flipH="1">
            <a:off x="1285871" y="4292491"/>
            <a:ext cx="475551" cy="722271"/>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95808A91-3208-4384-83F3-953B4B7F8327}"/>
              </a:ext>
            </a:extLst>
          </p:cNvPr>
          <p:cNvSpPr/>
          <p:nvPr/>
        </p:nvSpPr>
        <p:spPr>
          <a:xfrm>
            <a:off x="770021" y="4303721"/>
            <a:ext cx="498206" cy="711041"/>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33F5551-FC28-49FF-BAF8-0B96BAEC18E5}"/>
              </a:ext>
            </a:extLst>
          </p:cNvPr>
          <p:cNvSpPr/>
          <p:nvPr/>
        </p:nvSpPr>
        <p:spPr>
          <a:xfrm>
            <a:off x="1024486" y="4041005"/>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 name="Picture 98">
            <a:extLst>
              <a:ext uri="{FF2B5EF4-FFF2-40B4-BE49-F238E27FC236}">
                <a16:creationId xmlns:a16="http://schemas.microsoft.com/office/drawing/2014/main" id="{81A62BEF-59AC-49D4-9282-173EDCEA7678}"/>
              </a:ext>
            </a:extLst>
          </p:cNvPr>
          <p:cNvPicPr>
            <a:picLocks noChangeAspect="1"/>
          </p:cNvPicPr>
          <p:nvPr/>
        </p:nvPicPr>
        <p:blipFill>
          <a:blip r:embed="rId4"/>
          <a:stretch>
            <a:fillRect/>
          </a:stretch>
        </p:blipFill>
        <p:spPr>
          <a:xfrm rot="21382202">
            <a:off x="1465741" y="4177802"/>
            <a:ext cx="399953" cy="963251"/>
          </a:xfrm>
          <a:prstGeom prst="rect">
            <a:avLst/>
          </a:prstGeom>
        </p:spPr>
      </p:pic>
      <p:pic>
        <p:nvPicPr>
          <p:cNvPr id="100" name="Picture 99">
            <a:extLst>
              <a:ext uri="{FF2B5EF4-FFF2-40B4-BE49-F238E27FC236}">
                <a16:creationId xmlns:a16="http://schemas.microsoft.com/office/drawing/2014/main" id="{F8EAD368-4FFD-48CB-A3ED-9D4079CB02B0}"/>
              </a:ext>
            </a:extLst>
          </p:cNvPr>
          <p:cNvPicPr>
            <a:picLocks noChangeAspect="1"/>
          </p:cNvPicPr>
          <p:nvPr/>
        </p:nvPicPr>
        <p:blipFill>
          <a:blip r:embed="rId4"/>
          <a:stretch>
            <a:fillRect/>
          </a:stretch>
        </p:blipFill>
        <p:spPr>
          <a:xfrm rot="463564" flipH="1">
            <a:off x="662770" y="4160235"/>
            <a:ext cx="421683" cy="1041128"/>
          </a:xfrm>
          <a:prstGeom prst="rect">
            <a:avLst/>
          </a:prstGeom>
        </p:spPr>
      </p:pic>
      <p:sp>
        <p:nvSpPr>
          <p:cNvPr id="101" name="Moon 100">
            <a:extLst>
              <a:ext uri="{FF2B5EF4-FFF2-40B4-BE49-F238E27FC236}">
                <a16:creationId xmlns:a16="http://schemas.microsoft.com/office/drawing/2014/main" id="{C564EC85-18AC-4353-9208-E8E9C27B73F0}"/>
              </a:ext>
            </a:extLst>
          </p:cNvPr>
          <p:cNvSpPr/>
          <p:nvPr/>
        </p:nvSpPr>
        <p:spPr>
          <a:xfrm rot="5400000">
            <a:off x="1187916" y="4653013"/>
            <a:ext cx="157214"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Arrow Connector 105">
            <a:extLst>
              <a:ext uri="{FF2B5EF4-FFF2-40B4-BE49-F238E27FC236}">
                <a16:creationId xmlns:a16="http://schemas.microsoft.com/office/drawing/2014/main" id="{E77CE4D6-1D17-4708-B5CE-D661CB61C391}"/>
              </a:ext>
            </a:extLst>
          </p:cNvPr>
          <p:cNvCxnSpPr>
            <a:cxnSpLocks/>
          </p:cNvCxnSpPr>
          <p:nvPr/>
        </p:nvCxnSpPr>
        <p:spPr>
          <a:xfrm>
            <a:off x="413886" y="3975233"/>
            <a:ext cx="335279" cy="306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27C07D9F-CF3A-41BB-A3D4-DCFF5AF335C4}"/>
              </a:ext>
            </a:extLst>
          </p:cNvPr>
          <p:cNvSpPr/>
          <p:nvPr/>
        </p:nvSpPr>
        <p:spPr>
          <a:xfrm flipH="1">
            <a:off x="3469202" y="4281262"/>
            <a:ext cx="496405" cy="72387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CF286E42-F52F-4250-A5FD-55B9BBFBCE38}"/>
              </a:ext>
            </a:extLst>
          </p:cNvPr>
          <p:cNvSpPr/>
          <p:nvPr/>
        </p:nvSpPr>
        <p:spPr>
          <a:xfrm>
            <a:off x="2954956" y="4292492"/>
            <a:ext cx="496602" cy="71264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67F1B416-3E67-491D-A9C3-CBB09B3C7ED1}"/>
              </a:ext>
            </a:extLst>
          </p:cNvPr>
          <p:cNvSpPr/>
          <p:nvPr/>
        </p:nvSpPr>
        <p:spPr>
          <a:xfrm>
            <a:off x="3207817" y="4029776"/>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112">
            <a:extLst>
              <a:ext uri="{FF2B5EF4-FFF2-40B4-BE49-F238E27FC236}">
                <a16:creationId xmlns:a16="http://schemas.microsoft.com/office/drawing/2014/main" id="{DD857BCD-C62B-4887-8CF3-C3788F96F697}"/>
              </a:ext>
            </a:extLst>
          </p:cNvPr>
          <p:cNvPicPr>
            <a:picLocks noChangeAspect="1"/>
          </p:cNvPicPr>
          <p:nvPr/>
        </p:nvPicPr>
        <p:blipFill>
          <a:blip r:embed="rId4"/>
          <a:stretch>
            <a:fillRect/>
          </a:stretch>
        </p:blipFill>
        <p:spPr>
          <a:xfrm rot="21382202">
            <a:off x="3677952" y="4185824"/>
            <a:ext cx="399953" cy="963251"/>
          </a:xfrm>
          <a:prstGeom prst="rect">
            <a:avLst/>
          </a:prstGeom>
        </p:spPr>
      </p:pic>
      <p:pic>
        <p:nvPicPr>
          <p:cNvPr id="114" name="Picture 113">
            <a:extLst>
              <a:ext uri="{FF2B5EF4-FFF2-40B4-BE49-F238E27FC236}">
                <a16:creationId xmlns:a16="http://schemas.microsoft.com/office/drawing/2014/main" id="{1DAC68F3-3B8E-48CA-BFB5-F58F7C1E68BF}"/>
              </a:ext>
            </a:extLst>
          </p:cNvPr>
          <p:cNvPicPr>
            <a:picLocks noChangeAspect="1"/>
          </p:cNvPicPr>
          <p:nvPr/>
        </p:nvPicPr>
        <p:blipFill>
          <a:blip r:embed="rId4"/>
          <a:stretch>
            <a:fillRect/>
          </a:stretch>
        </p:blipFill>
        <p:spPr>
          <a:xfrm rot="463564" flipH="1">
            <a:off x="2891057" y="4170641"/>
            <a:ext cx="391266" cy="966029"/>
          </a:xfrm>
          <a:prstGeom prst="rect">
            <a:avLst/>
          </a:prstGeom>
        </p:spPr>
      </p:pic>
      <p:sp>
        <p:nvSpPr>
          <p:cNvPr id="115" name="Moon 114">
            <a:extLst>
              <a:ext uri="{FF2B5EF4-FFF2-40B4-BE49-F238E27FC236}">
                <a16:creationId xmlns:a16="http://schemas.microsoft.com/office/drawing/2014/main" id="{2C326103-6546-4A66-B4AA-D4B832539BD7}"/>
              </a:ext>
            </a:extLst>
          </p:cNvPr>
          <p:cNvSpPr/>
          <p:nvPr/>
        </p:nvSpPr>
        <p:spPr>
          <a:xfrm rot="5400000">
            <a:off x="3396112" y="4589647"/>
            <a:ext cx="145986"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Arrow Connector 136">
            <a:extLst>
              <a:ext uri="{FF2B5EF4-FFF2-40B4-BE49-F238E27FC236}">
                <a16:creationId xmlns:a16="http://schemas.microsoft.com/office/drawing/2014/main" id="{3A0939F1-BD87-4C95-8738-F533C8FB1F14}"/>
              </a:ext>
            </a:extLst>
          </p:cNvPr>
          <p:cNvCxnSpPr>
            <a:cxnSpLocks/>
          </p:cNvCxnSpPr>
          <p:nvPr/>
        </p:nvCxnSpPr>
        <p:spPr>
          <a:xfrm>
            <a:off x="344905" y="4175759"/>
            <a:ext cx="335279" cy="306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35B8C15-1CCD-488B-952A-22062F4B677A}"/>
              </a:ext>
            </a:extLst>
          </p:cNvPr>
          <p:cNvCxnSpPr>
            <a:cxnSpLocks/>
          </p:cNvCxnSpPr>
          <p:nvPr/>
        </p:nvCxnSpPr>
        <p:spPr>
          <a:xfrm>
            <a:off x="275924" y="4414786"/>
            <a:ext cx="335279" cy="306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CBC8F58-2CD8-4F7B-B98A-04F838769C1D}"/>
              </a:ext>
            </a:extLst>
          </p:cNvPr>
          <p:cNvCxnSpPr>
            <a:cxnSpLocks/>
          </p:cNvCxnSpPr>
          <p:nvPr/>
        </p:nvCxnSpPr>
        <p:spPr>
          <a:xfrm flipH="1">
            <a:off x="1774256" y="3994484"/>
            <a:ext cx="247049" cy="29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6133C06-ED98-4F8C-9338-D79E24F5D5A1}"/>
              </a:ext>
            </a:extLst>
          </p:cNvPr>
          <p:cNvCxnSpPr>
            <a:cxnSpLocks/>
          </p:cNvCxnSpPr>
          <p:nvPr/>
        </p:nvCxnSpPr>
        <p:spPr>
          <a:xfrm flipH="1">
            <a:off x="1907405" y="4195011"/>
            <a:ext cx="247049" cy="29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92538A6-A633-4E0B-82FE-F237534E7C75}"/>
              </a:ext>
            </a:extLst>
          </p:cNvPr>
          <p:cNvCxnSpPr>
            <a:cxnSpLocks/>
          </p:cNvCxnSpPr>
          <p:nvPr/>
        </p:nvCxnSpPr>
        <p:spPr>
          <a:xfrm flipH="1">
            <a:off x="1992428" y="4443663"/>
            <a:ext cx="247049" cy="29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5BDD5DB-5C41-4B8B-B2BC-1E87EBBC5507}"/>
              </a:ext>
            </a:extLst>
          </p:cNvPr>
          <p:cNvCxnSpPr>
            <a:cxnSpLocks/>
          </p:cNvCxnSpPr>
          <p:nvPr/>
        </p:nvCxnSpPr>
        <p:spPr>
          <a:xfrm flipV="1">
            <a:off x="3182753" y="5261810"/>
            <a:ext cx="0" cy="388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B7306D68-54E1-46A7-B419-6D1A6F6A032C}"/>
              </a:ext>
            </a:extLst>
          </p:cNvPr>
          <p:cNvCxnSpPr>
            <a:cxnSpLocks/>
          </p:cNvCxnSpPr>
          <p:nvPr/>
        </p:nvCxnSpPr>
        <p:spPr>
          <a:xfrm flipV="1">
            <a:off x="3421780" y="5260206"/>
            <a:ext cx="0" cy="388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6ACEEB2-546A-4EA5-9025-5385FC7F4FDD}"/>
              </a:ext>
            </a:extLst>
          </p:cNvPr>
          <p:cNvCxnSpPr>
            <a:cxnSpLocks/>
          </p:cNvCxnSpPr>
          <p:nvPr/>
        </p:nvCxnSpPr>
        <p:spPr>
          <a:xfrm flipV="1">
            <a:off x="3728185" y="5268227"/>
            <a:ext cx="0" cy="388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Freeform: Shape 149">
            <a:extLst>
              <a:ext uri="{FF2B5EF4-FFF2-40B4-BE49-F238E27FC236}">
                <a16:creationId xmlns:a16="http://schemas.microsoft.com/office/drawing/2014/main" id="{322A2CB5-0ED3-4DCB-B235-3A7C1C118691}"/>
              </a:ext>
            </a:extLst>
          </p:cNvPr>
          <p:cNvSpPr/>
          <p:nvPr/>
        </p:nvSpPr>
        <p:spPr>
          <a:xfrm flipH="1">
            <a:off x="5594781" y="4241157"/>
            <a:ext cx="496405" cy="72387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BB45A9C6-B2A7-4EA5-966F-76FBDE5C698D}"/>
              </a:ext>
            </a:extLst>
          </p:cNvPr>
          <p:cNvSpPr/>
          <p:nvPr/>
        </p:nvSpPr>
        <p:spPr>
          <a:xfrm>
            <a:off x="5080535" y="4252387"/>
            <a:ext cx="496602" cy="71264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19986C87-C982-4599-AA4A-119D79A5CEFF}"/>
              </a:ext>
            </a:extLst>
          </p:cNvPr>
          <p:cNvSpPr/>
          <p:nvPr/>
        </p:nvSpPr>
        <p:spPr>
          <a:xfrm>
            <a:off x="5333396" y="3989671"/>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 name="Picture 152">
            <a:extLst>
              <a:ext uri="{FF2B5EF4-FFF2-40B4-BE49-F238E27FC236}">
                <a16:creationId xmlns:a16="http://schemas.microsoft.com/office/drawing/2014/main" id="{68C198CA-8405-4C37-A879-D92F91081AC5}"/>
              </a:ext>
            </a:extLst>
          </p:cNvPr>
          <p:cNvPicPr>
            <a:picLocks noChangeAspect="1"/>
          </p:cNvPicPr>
          <p:nvPr/>
        </p:nvPicPr>
        <p:blipFill>
          <a:blip r:embed="rId4"/>
          <a:stretch>
            <a:fillRect/>
          </a:stretch>
        </p:blipFill>
        <p:spPr>
          <a:xfrm rot="21382202">
            <a:off x="5793905" y="4145719"/>
            <a:ext cx="399953" cy="963251"/>
          </a:xfrm>
          <a:prstGeom prst="rect">
            <a:avLst/>
          </a:prstGeom>
        </p:spPr>
      </p:pic>
      <p:pic>
        <p:nvPicPr>
          <p:cNvPr id="154" name="Picture 153">
            <a:extLst>
              <a:ext uri="{FF2B5EF4-FFF2-40B4-BE49-F238E27FC236}">
                <a16:creationId xmlns:a16="http://schemas.microsoft.com/office/drawing/2014/main" id="{89F27F4F-1E07-4BF5-BD33-7AF6993A0E51}"/>
              </a:ext>
            </a:extLst>
          </p:cNvPr>
          <p:cNvPicPr>
            <a:picLocks noChangeAspect="1"/>
          </p:cNvPicPr>
          <p:nvPr/>
        </p:nvPicPr>
        <p:blipFill>
          <a:blip r:embed="rId4"/>
          <a:stretch>
            <a:fillRect/>
          </a:stretch>
        </p:blipFill>
        <p:spPr>
          <a:xfrm rot="463564" flipH="1">
            <a:off x="4997385" y="4120911"/>
            <a:ext cx="391266" cy="966029"/>
          </a:xfrm>
          <a:prstGeom prst="rect">
            <a:avLst/>
          </a:prstGeom>
        </p:spPr>
      </p:pic>
      <p:sp>
        <p:nvSpPr>
          <p:cNvPr id="155" name="Moon 154">
            <a:extLst>
              <a:ext uri="{FF2B5EF4-FFF2-40B4-BE49-F238E27FC236}">
                <a16:creationId xmlns:a16="http://schemas.microsoft.com/office/drawing/2014/main" id="{D561FCF9-354A-4B07-B7D8-1050A5288668}"/>
              </a:ext>
            </a:extLst>
          </p:cNvPr>
          <p:cNvSpPr/>
          <p:nvPr/>
        </p:nvSpPr>
        <p:spPr>
          <a:xfrm rot="5400000">
            <a:off x="5472764" y="4500615"/>
            <a:ext cx="243840"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Shape 155">
            <a:extLst>
              <a:ext uri="{FF2B5EF4-FFF2-40B4-BE49-F238E27FC236}">
                <a16:creationId xmlns:a16="http://schemas.microsoft.com/office/drawing/2014/main" id="{B44B3C91-8EC6-431E-A394-4D1C13C62EF8}"/>
              </a:ext>
            </a:extLst>
          </p:cNvPr>
          <p:cNvSpPr/>
          <p:nvPr/>
        </p:nvSpPr>
        <p:spPr>
          <a:xfrm flipH="1">
            <a:off x="7749236" y="4306929"/>
            <a:ext cx="496405" cy="72387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Shape 156">
            <a:extLst>
              <a:ext uri="{FF2B5EF4-FFF2-40B4-BE49-F238E27FC236}">
                <a16:creationId xmlns:a16="http://schemas.microsoft.com/office/drawing/2014/main" id="{E5306B82-A5B8-49B3-B60C-80D130BE72E8}"/>
              </a:ext>
            </a:extLst>
          </p:cNvPr>
          <p:cNvSpPr/>
          <p:nvPr/>
        </p:nvSpPr>
        <p:spPr>
          <a:xfrm>
            <a:off x="7234990" y="4318159"/>
            <a:ext cx="496602" cy="712645"/>
          </a:xfrm>
          <a:custGeom>
            <a:avLst/>
            <a:gdLst>
              <a:gd name="connsiteX0" fmla="*/ 389876 w 533552"/>
              <a:gd name="connsiteY0" fmla="*/ 35668 h 781342"/>
              <a:gd name="connsiteX1" fmla="*/ 158869 w 533552"/>
              <a:gd name="connsiteY1" fmla="*/ 151171 h 781342"/>
              <a:gd name="connsiteX2" fmla="*/ 33741 w 533552"/>
              <a:gd name="connsiteY2" fmla="*/ 439929 h 781342"/>
              <a:gd name="connsiteX3" fmla="*/ 33741 w 533552"/>
              <a:gd name="connsiteY3" fmla="*/ 767188 h 781342"/>
              <a:gd name="connsiteX4" fmla="*/ 418752 w 533552"/>
              <a:gd name="connsiteY4" fmla="*/ 709437 h 781342"/>
              <a:gd name="connsiteX5" fmla="*/ 515004 w 533552"/>
              <a:gd name="connsiteY5" fmla="*/ 593933 h 781342"/>
              <a:gd name="connsiteX6" fmla="*/ 524629 w 533552"/>
              <a:gd name="connsiteY6" fmla="*/ 237799 h 781342"/>
              <a:gd name="connsiteX7" fmla="*/ 524629 w 533552"/>
              <a:gd name="connsiteY7" fmla="*/ 16418 h 781342"/>
              <a:gd name="connsiteX8" fmla="*/ 389876 w 533552"/>
              <a:gd name="connsiteY8" fmla="*/ 35668 h 7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52" h="781342">
                <a:moveTo>
                  <a:pt x="389876" y="35668"/>
                </a:moveTo>
                <a:cubicBezTo>
                  <a:pt x="328916" y="58127"/>
                  <a:pt x="218225" y="83794"/>
                  <a:pt x="158869" y="151171"/>
                </a:cubicBezTo>
                <a:cubicBezTo>
                  <a:pt x="99513" y="218548"/>
                  <a:pt x="54596" y="337260"/>
                  <a:pt x="33741" y="439929"/>
                </a:cubicBezTo>
                <a:cubicBezTo>
                  <a:pt x="12886" y="542598"/>
                  <a:pt x="-30428" y="722270"/>
                  <a:pt x="33741" y="767188"/>
                </a:cubicBezTo>
                <a:cubicBezTo>
                  <a:pt x="97909" y="812106"/>
                  <a:pt x="338541" y="738313"/>
                  <a:pt x="418752" y="709437"/>
                </a:cubicBezTo>
                <a:cubicBezTo>
                  <a:pt x="498963" y="680561"/>
                  <a:pt x="497358" y="672539"/>
                  <a:pt x="515004" y="593933"/>
                </a:cubicBezTo>
                <a:cubicBezTo>
                  <a:pt x="532650" y="515327"/>
                  <a:pt x="523025" y="334051"/>
                  <a:pt x="524629" y="237799"/>
                </a:cubicBezTo>
                <a:cubicBezTo>
                  <a:pt x="526233" y="141547"/>
                  <a:pt x="543879" y="53315"/>
                  <a:pt x="524629" y="16418"/>
                </a:cubicBezTo>
                <a:cubicBezTo>
                  <a:pt x="505379" y="-20479"/>
                  <a:pt x="450836" y="13209"/>
                  <a:pt x="389876" y="35668"/>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D03FE80E-6F2B-484B-9AE7-2D3FF58384E0}"/>
              </a:ext>
            </a:extLst>
          </p:cNvPr>
          <p:cNvSpPr/>
          <p:nvPr/>
        </p:nvSpPr>
        <p:spPr>
          <a:xfrm>
            <a:off x="7487851" y="4055443"/>
            <a:ext cx="495562" cy="571390"/>
          </a:xfrm>
          <a:custGeom>
            <a:avLst/>
            <a:gdLst>
              <a:gd name="connsiteX0" fmla="*/ 254069 w 495562"/>
              <a:gd name="connsiteY0" fmla="*/ 0 h 571390"/>
              <a:gd name="connsiteX1" fmla="*/ 167442 w 495562"/>
              <a:gd name="connsiteY1" fmla="*/ 308009 h 571390"/>
              <a:gd name="connsiteX2" fmla="*/ 3812 w 495562"/>
              <a:gd name="connsiteY2" fmla="*/ 490889 h 571390"/>
              <a:gd name="connsiteX3" fmla="*/ 71189 w 495562"/>
              <a:gd name="connsiteY3" fmla="*/ 558266 h 571390"/>
              <a:gd name="connsiteX4" fmla="*/ 282945 w 495562"/>
              <a:gd name="connsiteY4" fmla="*/ 240632 h 571390"/>
              <a:gd name="connsiteX5" fmla="*/ 417699 w 495562"/>
              <a:gd name="connsiteY5" fmla="*/ 548640 h 571390"/>
              <a:gd name="connsiteX6" fmla="*/ 494701 w 495562"/>
              <a:gd name="connsiteY6" fmla="*/ 490889 h 571390"/>
              <a:gd name="connsiteX7" fmla="*/ 369572 w 495562"/>
              <a:gd name="connsiteY7" fmla="*/ 221381 h 571390"/>
              <a:gd name="connsiteX8" fmla="*/ 359947 w 495562"/>
              <a:gd name="connsiteY8" fmla="*/ 0 h 5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62" h="571390">
                <a:moveTo>
                  <a:pt x="254069" y="0"/>
                </a:moveTo>
                <a:cubicBezTo>
                  <a:pt x="231610" y="113097"/>
                  <a:pt x="209151" y="226194"/>
                  <a:pt x="167442" y="308009"/>
                </a:cubicBezTo>
                <a:cubicBezTo>
                  <a:pt x="125733" y="389824"/>
                  <a:pt x="19854" y="449180"/>
                  <a:pt x="3812" y="490889"/>
                </a:cubicBezTo>
                <a:cubicBezTo>
                  <a:pt x="-12230" y="532598"/>
                  <a:pt x="24667" y="599976"/>
                  <a:pt x="71189" y="558266"/>
                </a:cubicBezTo>
                <a:cubicBezTo>
                  <a:pt x="117711" y="516557"/>
                  <a:pt x="225193" y="242236"/>
                  <a:pt x="282945" y="240632"/>
                </a:cubicBezTo>
                <a:cubicBezTo>
                  <a:pt x="340697" y="239028"/>
                  <a:pt x="382406" y="506931"/>
                  <a:pt x="417699" y="548640"/>
                </a:cubicBezTo>
                <a:cubicBezTo>
                  <a:pt x="452992" y="590349"/>
                  <a:pt x="502722" y="545432"/>
                  <a:pt x="494701" y="490889"/>
                </a:cubicBezTo>
                <a:cubicBezTo>
                  <a:pt x="486680" y="436346"/>
                  <a:pt x="392031" y="303196"/>
                  <a:pt x="369572" y="221381"/>
                </a:cubicBezTo>
                <a:cubicBezTo>
                  <a:pt x="347113" y="139566"/>
                  <a:pt x="353530" y="69783"/>
                  <a:pt x="359947" y="0"/>
                </a:cubicBezTo>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9" name="Picture 158">
            <a:extLst>
              <a:ext uri="{FF2B5EF4-FFF2-40B4-BE49-F238E27FC236}">
                <a16:creationId xmlns:a16="http://schemas.microsoft.com/office/drawing/2014/main" id="{5A4E5ABA-22C7-47B7-BFC9-4C3D8550FF8C}"/>
              </a:ext>
            </a:extLst>
          </p:cNvPr>
          <p:cNvPicPr>
            <a:picLocks noChangeAspect="1"/>
          </p:cNvPicPr>
          <p:nvPr/>
        </p:nvPicPr>
        <p:blipFill>
          <a:blip r:embed="rId4"/>
          <a:stretch>
            <a:fillRect/>
          </a:stretch>
        </p:blipFill>
        <p:spPr>
          <a:xfrm rot="21382202">
            <a:off x="7948360" y="4211491"/>
            <a:ext cx="399953" cy="963251"/>
          </a:xfrm>
          <a:prstGeom prst="rect">
            <a:avLst/>
          </a:prstGeom>
        </p:spPr>
      </p:pic>
      <p:pic>
        <p:nvPicPr>
          <p:cNvPr id="160" name="Picture 159">
            <a:extLst>
              <a:ext uri="{FF2B5EF4-FFF2-40B4-BE49-F238E27FC236}">
                <a16:creationId xmlns:a16="http://schemas.microsoft.com/office/drawing/2014/main" id="{C50CAEAF-06E5-442A-BC84-E9141E5A5170}"/>
              </a:ext>
            </a:extLst>
          </p:cNvPr>
          <p:cNvPicPr>
            <a:picLocks noChangeAspect="1"/>
          </p:cNvPicPr>
          <p:nvPr/>
        </p:nvPicPr>
        <p:blipFill>
          <a:blip r:embed="rId4"/>
          <a:stretch>
            <a:fillRect/>
          </a:stretch>
        </p:blipFill>
        <p:spPr>
          <a:xfrm rot="463564" flipH="1">
            <a:off x="7151840" y="4186683"/>
            <a:ext cx="391266" cy="966029"/>
          </a:xfrm>
          <a:prstGeom prst="rect">
            <a:avLst/>
          </a:prstGeom>
        </p:spPr>
      </p:pic>
      <p:sp>
        <p:nvSpPr>
          <p:cNvPr id="161" name="Moon 160">
            <a:extLst>
              <a:ext uri="{FF2B5EF4-FFF2-40B4-BE49-F238E27FC236}">
                <a16:creationId xmlns:a16="http://schemas.microsoft.com/office/drawing/2014/main" id="{61BB67F2-1762-40E1-B97C-179E4B8DA214}"/>
              </a:ext>
            </a:extLst>
          </p:cNvPr>
          <p:cNvSpPr/>
          <p:nvPr/>
        </p:nvSpPr>
        <p:spPr>
          <a:xfrm rot="5400000">
            <a:off x="7627219" y="4566387"/>
            <a:ext cx="243840" cy="1150220"/>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2" name="Straight Arrow Connector 161">
            <a:extLst>
              <a:ext uri="{FF2B5EF4-FFF2-40B4-BE49-F238E27FC236}">
                <a16:creationId xmlns:a16="http://schemas.microsoft.com/office/drawing/2014/main" id="{8CABAE1E-A8A9-47DE-9D2E-8A4F6593B341}"/>
              </a:ext>
            </a:extLst>
          </p:cNvPr>
          <p:cNvCxnSpPr>
            <a:cxnSpLocks/>
          </p:cNvCxnSpPr>
          <p:nvPr/>
        </p:nvCxnSpPr>
        <p:spPr>
          <a:xfrm flipV="1">
            <a:off x="7353701" y="4475747"/>
            <a:ext cx="250256" cy="3753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25D2344-0979-4360-911B-FD45BE2FC28D}"/>
              </a:ext>
            </a:extLst>
          </p:cNvPr>
          <p:cNvCxnSpPr>
            <a:cxnSpLocks/>
          </p:cNvCxnSpPr>
          <p:nvPr/>
        </p:nvCxnSpPr>
        <p:spPr>
          <a:xfrm flipH="1" flipV="1">
            <a:off x="7881486" y="4454892"/>
            <a:ext cx="165234" cy="3673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E3630FB-1359-496F-B4B9-6481CBF5817E}"/>
              </a:ext>
            </a:extLst>
          </p:cNvPr>
          <p:cNvCxnSpPr>
            <a:cxnSpLocks/>
          </p:cNvCxnSpPr>
          <p:nvPr/>
        </p:nvCxnSpPr>
        <p:spPr>
          <a:xfrm flipV="1">
            <a:off x="7785234" y="3888606"/>
            <a:ext cx="0" cy="373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06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A612A8-D9B6-4F3C-BE3D-6A274B0D1AEB}"/>
              </a:ext>
            </a:extLst>
          </p:cNvPr>
          <p:cNvPicPr>
            <a:picLocks noChangeAspect="1"/>
          </p:cNvPicPr>
          <p:nvPr/>
        </p:nvPicPr>
        <p:blipFill>
          <a:blip r:embed="rId2"/>
          <a:stretch>
            <a:fillRect/>
          </a:stretch>
        </p:blipFill>
        <p:spPr>
          <a:xfrm>
            <a:off x="220626" y="141879"/>
            <a:ext cx="3320016" cy="3123436"/>
          </a:xfrm>
          <a:prstGeom prst="rect">
            <a:avLst/>
          </a:prstGeom>
        </p:spPr>
      </p:pic>
      <p:pic>
        <p:nvPicPr>
          <p:cNvPr id="5" name="Picture 4">
            <a:extLst>
              <a:ext uri="{FF2B5EF4-FFF2-40B4-BE49-F238E27FC236}">
                <a16:creationId xmlns:a16="http://schemas.microsoft.com/office/drawing/2014/main" id="{E9AD0CBA-F3F9-4831-9FF0-C9A5ED9AB321}"/>
              </a:ext>
            </a:extLst>
          </p:cNvPr>
          <p:cNvPicPr>
            <a:picLocks noChangeAspect="1"/>
          </p:cNvPicPr>
          <p:nvPr/>
        </p:nvPicPr>
        <p:blipFill>
          <a:blip r:embed="rId2"/>
          <a:stretch>
            <a:fillRect/>
          </a:stretch>
        </p:blipFill>
        <p:spPr>
          <a:xfrm>
            <a:off x="277333" y="3515944"/>
            <a:ext cx="3320016" cy="3123436"/>
          </a:xfrm>
          <a:prstGeom prst="rect">
            <a:avLst/>
          </a:prstGeom>
        </p:spPr>
      </p:pic>
      <p:pic>
        <p:nvPicPr>
          <p:cNvPr id="6" name="Picture 5">
            <a:extLst>
              <a:ext uri="{FF2B5EF4-FFF2-40B4-BE49-F238E27FC236}">
                <a16:creationId xmlns:a16="http://schemas.microsoft.com/office/drawing/2014/main" id="{968664EF-F1B6-40A4-A617-CC9DA959E386}"/>
              </a:ext>
            </a:extLst>
          </p:cNvPr>
          <p:cNvPicPr>
            <a:picLocks noChangeAspect="1"/>
          </p:cNvPicPr>
          <p:nvPr/>
        </p:nvPicPr>
        <p:blipFill>
          <a:blip r:embed="rId2"/>
          <a:stretch>
            <a:fillRect/>
          </a:stretch>
        </p:blipFill>
        <p:spPr>
          <a:xfrm>
            <a:off x="4115686" y="145424"/>
            <a:ext cx="3320016" cy="3123436"/>
          </a:xfrm>
          <a:prstGeom prst="rect">
            <a:avLst/>
          </a:prstGeom>
        </p:spPr>
      </p:pic>
      <p:pic>
        <p:nvPicPr>
          <p:cNvPr id="7" name="Picture 6">
            <a:extLst>
              <a:ext uri="{FF2B5EF4-FFF2-40B4-BE49-F238E27FC236}">
                <a16:creationId xmlns:a16="http://schemas.microsoft.com/office/drawing/2014/main" id="{A6BC3F10-5F47-4A37-804C-CB94CD233C91}"/>
              </a:ext>
            </a:extLst>
          </p:cNvPr>
          <p:cNvPicPr>
            <a:picLocks noChangeAspect="1"/>
          </p:cNvPicPr>
          <p:nvPr/>
        </p:nvPicPr>
        <p:blipFill>
          <a:blip r:embed="rId2"/>
          <a:stretch>
            <a:fillRect/>
          </a:stretch>
        </p:blipFill>
        <p:spPr>
          <a:xfrm>
            <a:off x="4172393" y="3519489"/>
            <a:ext cx="3320016" cy="3123436"/>
          </a:xfrm>
          <a:prstGeom prst="rect">
            <a:avLst/>
          </a:prstGeom>
        </p:spPr>
      </p:pic>
    </p:spTree>
    <p:extLst>
      <p:ext uri="{BB962C8B-B14F-4D97-AF65-F5344CB8AC3E}">
        <p14:creationId xmlns:p14="http://schemas.microsoft.com/office/powerpoint/2010/main" val="169610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19E907F5-C309-412C-AC39-2112231A4487}"/>
              </a:ext>
            </a:extLst>
          </p:cNvPr>
          <p:cNvSpPr/>
          <p:nvPr/>
        </p:nvSpPr>
        <p:spPr>
          <a:xfrm>
            <a:off x="1892596" y="446567"/>
            <a:ext cx="255181" cy="606056"/>
          </a:xfrm>
          <a:prstGeom prst="ca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Jar, Open, Empty, Clear, Glass, Container">
            <a:extLst>
              <a:ext uri="{FF2B5EF4-FFF2-40B4-BE49-F238E27FC236}">
                <a16:creationId xmlns:a16="http://schemas.microsoft.com/office/drawing/2014/main" id="{FED98B1D-5D86-4FB2-A8AF-A4F952624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75" y="1010093"/>
            <a:ext cx="3077195" cy="4369981"/>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9954F791-2352-492A-A37D-7CF3B9917144}"/>
              </a:ext>
            </a:extLst>
          </p:cNvPr>
          <p:cNvSpPr/>
          <p:nvPr/>
        </p:nvSpPr>
        <p:spPr>
          <a:xfrm rot="10800000">
            <a:off x="925031" y="903766"/>
            <a:ext cx="2264735" cy="42530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ylinder 6">
            <a:extLst>
              <a:ext uri="{FF2B5EF4-FFF2-40B4-BE49-F238E27FC236}">
                <a16:creationId xmlns:a16="http://schemas.microsoft.com/office/drawing/2014/main" id="{199801C9-9B48-43DF-A520-DEEB00D4E0E9}"/>
              </a:ext>
            </a:extLst>
          </p:cNvPr>
          <p:cNvSpPr/>
          <p:nvPr/>
        </p:nvSpPr>
        <p:spPr>
          <a:xfrm rot="10800000">
            <a:off x="1874876" y="1566529"/>
            <a:ext cx="262268" cy="1187303"/>
          </a:xfrm>
          <a:prstGeom prst="can">
            <a:avLst>
              <a:gd name="adj" fmla="val 25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ylinder 7">
            <a:extLst>
              <a:ext uri="{FF2B5EF4-FFF2-40B4-BE49-F238E27FC236}">
                <a16:creationId xmlns:a16="http://schemas.microsoft.com/office/drawing/2014/main" id="{B18FA5E1-5FF6-4645-89BE-B6048C8DE952}"/>
              </a:ext>
            </a:extLst>
          </p:cNvPr>
          <p:cNvSpPr/>
          <p:nvPr/>
        </p:nvSpPr>
        <p:spPr>
          <a:xfrm rot="12727238">
            <a:off x="1704226" y="2534242"/>
            <a:ext cx="237571" cy="756598"/>
          </a:xfrm>
          <a:prstGeom prst="can">
            <a:avLst>
              <a:gd name="adj" fmla="val 25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ylinder 8">
            <a:extLst>
              <a:ext uri="{FF2B5EF4-FFF2-40B4-BE49-F238E27FC236}">
                <a16:creationId xmlns:a16="http://schemas.microsoft.com/office/drawing/2014/main" id="{A7B1FC42-6AAA-4040-87FF-037173F2E97F}"/>
              </a:ext>
            </a:extLst>
          </p:cNvPr>
          <p:cNvSpPr/>
          <p:nvPr/>
        </p:nvSpPr>
        <p:spPr>
          <a:xfrm rot="8986573">
            <a:off x="2054692" y="2444054"/>
            <a:ext cx="231098" cy="908130"/>
          </a:xfrm>
          <a:prstGeom prst="can">
            <a:avLst>
              <a:gd name="adj" fmla="val 25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3E5E7837-833B-4A08-947E-3B17D0575875}"/>
              </a:ext>
            </a:extLst>
          </p:cNvPr>
          <p:cNvSpPr/>
          <p:nvPr/>
        </p:nvSpPr>
        <p:spPr>
          <a:xfrm>
            <a:off x="1000351" y="2955852"/>
            <a:ext cx="881680" cy="946570"/>
          </a:xfrm>
          <a:custGeom>
            <a:avLst/>
            <a:gdLst>
              <a:gd name="connsiteX0" fmla="*/ 594532 w 881680"/>
              <a:gd name="connsiteY0" fmla="*/ 0 h 946570"/>
              <a:gd name="connsiteX1" fmla="*/ 477574 w 881680"/>
              <a:gd name="connsiteY1" fmla="*/ 202018 h 946570"/>
              <a:gd name="connsiteX2" fmla="*/ 222393 w 881680"/>
              <a:gd name="connsiteY2" fmla="*/ 212651 h 946570"/>
              <a:gd name="connsiteX3" fmla="*/ 9742 w 881680"/>
              <a:gd name="connsiteY3" fmla="*/ 467832 h 946570"/>
              <a:gd name="connsiteX4" fmla="*/ 73537 w 881680"/>
              <a:gd name="connsiteY4" fmla="*/ 871870 h 946570"/>
              <a:gd name="connsiteX5" fmla="*/ 403146 w 881680"/>
              <a:gd name="connsiteY5" fmla="*/ 946298 h 946570"/>
              <a:gd name="connsiteX6" fmla="*/ 722123 w 881680"/>
              <a:gd name="connsiteY6" fmla="*/ 882502 h 946570"/>
              <a:gd name="connsiteX7" fmla="*/ 881612 w 881680"/>
              <a:gd name="connsiteY7" fmla="*/ 584791 h 946570"/>
              <a:gd name="connsiteX8" fmla="*/ 743388 w 881680"/>
              <a:gd name="connsiteY8" fmla="*/ 297711 h 946570"/>
              <a:gd name="connsiteX9" fmla="*/ 839081 w 881680"/>
              <a:gd name="connsiteY9" fmla="*/ 180753 h 94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680" h="946570">
                <a:moveTo>
                  <a:pt x="594532" y="0"/>
                </a:moveTo>
                <a:cubicBezTo>
                  <a:pt x="567064" y="83288"/>
                  <a:pt x="539597" y="166576"/>
                  <a:pt x="477574" y="202018"/>
                </a:cubicBezTo>
                <a:cubicBezTo>
                  <a:pt x="415551" y="237460"/>
                  <a:pt x="300365" y="168349"/>
                  <a:pt x="222393" y="212651"/>
                </a:cubicBezTo>
                <a:cubicBezTo>
                  <a:pt x="144421" y="256953"/>
                  <a:pt x="34551" y="357962"/>
                  <a:pt x="9742" y="467832"/>
                </a:cubicBezTo>
                <a:cubicBezTo>
                  <a:pt x="-15067" y="577702"/>
                  <a:pt x="7970" y="792126"/>
                  <a:pt x="73537" y="871870"/>
                </a:cubicBezTo>
                <a:cubicBezTo>
                  <a:pt x="139104" y="951614"/>
                  <a:pt x="295048" y="944526"/>
                  <a:pt x="403146" y="946298"/>
                </a:cubicBezTo>
                <a:cubicBezTo>
                  <a:pt x="511244" y="948070"/>
                  <a:pt x="642379" y="942753"/>
                  <a:pt x="722123" y="882502"/>
                </a:cubicBezTo>
                <a:cubicBezTo>
                  <a:pt x="801867" y="822251"/>
                  <a:pt x="878068" y="682256"/>
                  <a:pt x="881612" y="584791"/>
                </a:cubicBezTo>
                <a:cubicBezTo>
                  <a:pt x="885156" y="487326"/>
                  <a:pt x="750477" y="365051"/>
                  <a:pt x="743388" y="297711"/>
                </a:cubicBezTo>
                <a:cubicBezTo>
                  <a:pt x="736300" y="230371"/>
                  <a:pt x="787690" y="205562"/>
                  <a:pt x="839081" y="180753"/>
                </a:cubicBezTo>
              </a:path>
            </a:pathLst>
          </a:custGeom>
          <a:solidFill>
            <a:srgbClr val="EB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1978A29-D3B5-48AB-80F5-3AA9891DD76F}"/>
              </a:ext>
            </a:extLst>
          </p:cNvPr>
          <p:cNvSpPr/>
          <p:nvPr/>
        </p:nvSpPr>
        <p:spPr>
          <a:xfrm rot="17310097">
            <a:off x="2162844" y="3086987"/>
            <a:ext cx="881680" cy="946570"/>
          </a:xfrm>
          <a:custGeom>
            <a:avLst/>
            <a:gdLst>
              <a:gd name="connsiteX0" fmla="*/ 594532 w 881680"/>
              <a:gd name="connsiteY0" fmla="*/ 0 h 946570"/>
              <a:gd name="connsiteX1" fmla="*/ 477574 w 881680"/>
              <a:gd name="connsiteY1" fmla="*/ 202018 h 946570"/>
              <a:gd name="connsiteX2" fmla="*/ 222393 w 881680"/>
              <a:gd name="connsiteY2" fmla="*/ 212651 h 946570"/>
              <a:gd name="connsiteX3" fmla="*/ 9742 w 881680"/>
              <a:gd name="connsiteY3" fmla="*/ 467832 h 946570"/>
              <a:gd name="connsiteX4" fmla="*/ 73537 w 881680"/>
              <a:gd name="connsiteY4" fmla="*/ 871870 h 946570"/>
              <a:gd name="connsiteX5" fmla="*/ 403146 w 881680"/>
              <a:gd name="connsiteY5" fmla="*/ 946298 h 946570"/>
              <a:gd name="connsiteX6" fmla="*/ 722123 w 881680"/>
              <a:gd name="connsiteY6" fmla="*/ 882502 h 946570"/>
              <a:gd name="connsiteX7" fmla="*/ 881612 w 881680"/>
              <a:gd name="connsiteY7" fmla="*/ 584791 h 946570"/>
              <a:gd name="connsiteX8" fmla="*/ 743388 w 881680"/>
              <a:gd name="connsiteY8" fmla="*/ 297711 h 946570"/>
              <a:gd name="connsiteX9" fmla="*/ 839081 w 881680"/>
              <a:gd name="connsiteY9" fmla="*/ 180753 h 94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680" h="946570">
                <a:moveTo>
                  <a:pt x="594532" y="0"/>
                </a:moveTo>
                <a:cubicBezTo>
                  <a:pt x="567064" y="83288"/>
                  <a:pt x="539597" y="166576"/>
                  <a:pt x="477574" y="202018"/>
                </a:cubicBezTo>
                <a:cubicBezTo>
                  <a:pt x="415551" y="237460"/>
                  <a:pt x="300365" y="168349"/>
                  <a:pt x="222393" y="212651"/>
                </a:cubicBezTo>
                <a:cubicBezTo>
                  <a:pt x="144421" y="256953"/>
                  <a:pt x="34551" y="357962"/>
                  <a:pt x="9742" y="467832"/>
                </a:cubicBezTo>
                <a:cubicBezTo>
                  <a:pt x="-15067" y="577702"/>
                  <a:pt x="7970" y="792126"/>
                  <a:pt x="73537" y="871870"/>
                </a:cubicBezTo>
                <a:cubicBezTo>
                  <a:pt x="139104" y="951614"/>
                  <a:pt x="295048" y="944526"/>
                  <a:pt x="403146" y="946298"/>
                </a:cubicBezTo>
                <a:cubicBezTo>
                  <a:pt x="511244" y="948070"/>
                  <a:pt x="642379" y="942753"/>
                  <a:pt x="722123" y="882502"/>
                </a:cubicBezTo>
                <a:cubicBezTo>
                  <a:pt x="801867" y="822251"/>
                  <a:pt x="878068" y="682256"/>
                  <a:pt x="881612" y="584791"/>
                </a:cubicBezTo>
                <a:cubicBezTo>
                  <a:pt x="885156" y="487326"/>
                  <a:pt x="750477" y="365051"/>
                  <a:pt x="743388" y="297711"/>
                </a:cubicBezTo>
                <a:cubicBezTo>
                  <a:pt x="736300" y="230371"/>
                  <a:pt x="787690" y="205562"/>
                  <a:pt x="839081" y="180753"/>
                </a:cubicBezTo>
              </a:path>
            </a:pathLst>
          </a:custGeom>
          <a:solidFill>
            <a:srgbClr val="EB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DFD3F2A9-8175-40F6-9ED9-B4E16E5D038A}"/>
              </a:ext>
            </a:extLst>
          </p:cNvPr>
          <p:cNvSpPr/>
          <p:nvPr/>
        </p:nvSpPr>
        <p:spPr>
          <a:xfrm>
            <a:off x="433798" y="4401679"/>
            <a:ext cx="3225318" cy="1725964"/>
          </a:xfrm>
          <a:custGeom>
            <a:avLst/>
            <a:gdLst>
              <a:gd name="connsiteX0" fmla="*/ 108462 w 3225318"/>
              <a:gd name="connsiteY0" fmla="*/ 223485 h 1725964"/>
              <a:gd name="connsiteX1" fmla="*/ 374276 w 3225318"/>
              <a:gd name="connsiteY1" fmla="*/ 201 h 1725964"/>
              <a:gd name="connsiteX2" fmla="*/ 703885 w 3225318"/>
              <a:gd name="connsiteY2" fmla="*/ 180954 h 1725964"/>
              <a:gd name="connsiteX3" fmla="*/ 1022862 w 3225318"/>
              <a:gd name="connsiteY3" fmla="*/ 32099 h 1725964"/>
              <a:gd name="connsiteX4" fmla="*/ 1373736 w 3225318"/>
              <a:gd name="connsiteY4" fmla="*/ 276647 h 1725964"/>
              <a:gd name="connsiteX5" fmla="*/ 1724611 w 3225318"/>
              <a:gd name="connsiteY5" fmla="*/ 21466 h 1725964"/>
              <a:gd name="connsiteX6" fmla="*/ 2224341 w 3225318"/>
              <a:gd name="connsiteY6" fmla="*/ 180954 h 1725964"/>
              <a:gd name="connsiteX7" fmla="*/ 2585848 w 3225318"/>
              <a:gd name="connsiteY7" fmla="*/ 10833 h 1725964"/>
              <a:gd name="connsiteX8" fmla="*/ 2841029 w 3225318"/>
              <a:gd name="connsiteY8" fmla="*/ 191587 h 1725964"/>
              <a:gd name="connsiteX9" fmla="*/ 3064313 w 3225318"/>
              <a:gd name="connsiteY9" fmla="*/ 42731 h 1725964"/>
              <a:gd name="connsiteX10" fmla="*/ 3160006 w 3225318"/>
              <a:gd name="connsiteY10" fmla="*/ 234117 h 1725964"/>
              <a:gd name="connsiteX11" fmla="*/ 3223802 w 3225318"/>
              <a:gd name="connsiteY11" fmla="*/ 627522 h 1725964"/>
              <a:gd name="connsiteX12" fmla="*/ 3096211 w 3225318"/>
              <a:gd name="connsiteY12" fmla="*/ 978396 h 1725964"/>
              <a:gd name="connsiteX13" fmla="*/ 2468890 w 3225318"/>
              <a:gd name="connsiteY13" fmla="*/ 1531289 h 1725964"/>
              <a:gd name="connsiteX14" fmla="*/ 1203615 w 3225318"/>
              <a:gd name="connsiteY14" fmla="*/ 1690778 h 1725964"/>
              <a:gd name="connsiteX15" fmla="*/ 87197 w 3225318"/>
              <a:gd name="connsiteY15" fmla="*/ 914601 h 1725964"/>
              <a:gd name="connsiteX16" fmla="*/ 108462 w 3225318"/>
              <a:gd name="connsiteY16" fmla="*/ 223485 h 17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5318" h="1725964">
                <a:moveTo>
                  <a:pt x="108462" y="223485"/>
                </a:moveTo>
                <a:cubicBezTo>
                  <a:pt x="156309" y="71085"/>
                  <a:pt x="275039" y="7289"/>
                  <a:pt x="374276" y="201"/>
                </a:cubicBezTo>
                <a:cubicBezTo>
                  <a:pt x="473513" y="-6887"/>
                  <a:pt x="595787" y="175638"/>
                  <a:pt x="703885" y="180954"/>
                </a:cubicBezTo>
                <a:cubicBezTo>
                  <a:pt x="811983" y="186270"/>
                  <a:pt x="911220" y="16150"/>
                  <a:pt x="1022862" y="32099"/>
                </a:cubicBezTo>
                <a:cubicBezTo>
                  <a:pt x="1134504" y="48048"/>
                  <a:pt x="1256778" y="278419"/>
                  <a:pt x="1373736" y="276647"/>
                </a:cubicBezTo>
                <a:cubicBezTo>
                  <a:pt x="1490694" y="274875"/>
                  <a:pt x="1582843" y="37415"/>
                  <a:pt x="1724611" y="21466"/>
                </a:cubicBezTo>
                <a:cubicBezTo>
                  <a:pt x="1866379" y="5517"/>
                  <a:pt x="2080802" y="182726"/>
                  <a:pt x="2224341" y="180954"/>
                </a:cubicBezTo>
                <a:cubicBezTo>
                  <a:pt x="2367880" y="179182"/>
                  <a:pt x="2483067" y="9061"/>
                  <a:pt x="2585848" y="10833"/>
                </a:cubicBezTo>
                <a:cubicBezTo>
                  <a:pt x="2688629" y="12605"/>
                  <a:pt x="2761285" y="186271"/>
                  <a:pt x="2841029" y="191587"/>
                </a:cubicBezTo>
                <a:cubicBezTo>
                  <a:pt x="2920773" y="196903"/>
                  <a:pt x="3011150" y="35643"/>
                  <a:pt x="3064313" y="42731"/>
                </a:cubicBezTo>
                <a:cubicBezTo>
                  <a:pt x="3117476" y="49819"/>
                  <a:pt x="3133424" y="136652"/>
                  <a:pt x="3160006" y="234117"/>
                </a:cubicBezTo>
                <a:cubicBezTo>
                  <a:pt x="3186588" y="331582"/>
                  <a:pt x="3234435" y="503476"/>
                  <a:pt x="3223802" y="627522"/>
                </a:cubicBezTo>
                <a:cubicBezTo>
                  <a:pt x="3213170" y="751569"/>
                  <a:pt x="3222030" y="827768"/>
                  <a:pt x="3096211" y="978396"/>
                </a:cubicBezTo>
                <a:cubicBezTo>
                  <a:pt x="2970392" y="1129024"/>
                  <a:pt x="2784323" y="1412559"/>
                  <a:pt x="2468890" y="1531289"/>
                </a:cubicBezTo>
                <a:cubicBezTo>
                  <a:pt x="2153457" y="1650019"/>
                  <a:pt x="1600564" y="1793559"/>
                  <a:pt x="1203615" y="1690778"/>
                </a:cubicBezTo>
                <a:cubicBezTo>
                  <a:pt x="806666" y="1587997"/>
                  <a:pt x="271495" y="1162694"/>
                  <a:pt x="87197" y="914601"/>
                </a:cubicBezTo>
                <a:cubicBezTo>
                  <a:pt x="-97101" y="666508"/>
                  <a:pt x="60615" y="375885"/>
                  <a:pt x="108462" y="223485"/>
                </a:cubicBezTo>
                <a:close/>
              </a:path>
            </a:pathLst>
          </a:custGeom>
          <a:solidFill>
            <a:srgbClr val="B38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DA3CF056-4F27-4E31-BC37-291AA7A06C4E}"/>
              </a:ext>
            </a:extLst>
          </p:cNvPr>
          <p:cNvSpPr/>
          <p:nvPr/>
        </p:nvSpPr>
        <p:spPr>
          <a:xfrm>
            <a:off x="520995" y="4678326"/>
            <a:ext cx="3072810" cy="319054"/>
          </a:xfrm>
          <a:custGeom>
            <a:avLst/>
            <a:gdLst>
              <a:gd name="connsiteX0" fmla="*/ 0 w 3040912"/>
              <a:gd name="connsiteY0" fmla="*/ 21265 h 255258"/>
              <a:gd name="connsiteX1" fmla="*/ 1286540 w 3040912"/>
              <a:gd name="connsiteY1" fmla="*/ 255181 h 255258"/>
              <a:gd name="connsiteX2" fmla="*/ 3040912 w 3040912"/>
              <a:gd name="connsiteY2" fmla="*/ 0 h 255258"/>
            </a:gdLst>
            <a:ahLst/>
            <a:cxnLst>
              <a:cxn ang="0">
                <a:pos x="connsiteX0" y="connsiteY0"/>
              </a:cxn>
              <a:cxn ang="0">
                <a:pos x="connsiteX1" y="connsiteY1"/>
              </a:cxn>
              <a:cxn ang="0">
                <a:pos x="connsiteX2" y="connsiteY2"/>
              </a:cxn>
            </a:cxnLst>
            <a:rect l="l" t="t" r="r" b="b"/>
            <a:pathLst>
              <a:path w="3040912" h="255258">
                <a:moveTo>
                  <a:pt x="0" y="21265"/>
                </a:moveTo>
                <a:cubicBezTo>
                  <a:pt x="389860" y="139995"/>
                  <a:pt x="779721" y="258725"/>
                  <a:pt x="1286540" y="255181"/>
                </a:cubicBezTo>
                <a:cubicBezTo>
                  <a:pt x="1793359" y="251637"/>
                  <a:pt x="2417135" y="125818"/>
                  <a:pt x="304091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5354DF3E-BDA0-44D1-9FC1-7306AB522ECF}"/>
              </a:ext>
            </a:extLst>
          </p:cNvPr>
          <p:cNvSpPr/>
          <p:nvPr/>
        </p:nvSpPr>
        <p:spPr>
          <a:xfrm>
            <a:off x="524539" y="4543647"/>
            <a:ext cx="3072810" cy="319054"/>
          </a:xfrm>
          <a:custGeom>
            <a:avLst/>
            <a:gdLst>
              <a:gd name="connsiteX0" fmla="*/ 0 w 3040912"/>
              <a:gd name="connsiteY0" fmla="*/ 21265 h 255258"/>
              <a:gd name="connsiteX1" fmla="*/ 1286540 w 3040912"/>
              <a:gd name="connsiteY1" fmla="*/ 255181 h 255258"/>
              <a:gd name="connsiteX2" fmla="*/ 3040912 w 3040912"/>
              <a:gd name="connsiteY2" fmla="*/ 0 h 255258"/>
            </a:gdLst>
            <a:ahLst/>
            <a:cxnLst>
              <a:cxn ang="0">
                <a:pos x="connsiteX0" y="connsiteY0"/>
              </a:cxn>
              <a:cxn ang="0">
                <a:pos x="connsiteX1" y="connsiteY1"/>
              </a:cxn>
              <a:cxn ang="0">
                <a:pos x="connsiteX2" y="connsiteY2"/>
              </a:cxn>
            </a:cxnLst>
            <a:rect l="l" t="t" r="r" b="b"/>
            <a:pathLst>
              <a:path w="3040912" h="255258">
                <a:moveTo>
                  <a:pt x="0" y="21265"/>
                </a:moveTo>
                <a:cubicBezTo>
                  <a:pt x="389860" y="139995"/>
                  <a:pt x="779721" y="258725"/>
                  <a:pt x="1286540" y="255181"/>
                </a:cubicBezTo>
                <a:cubicBezTo>
                  <a:pt x="1793359" y="251637"/>
                  <a:pt x="2417135" y="125818"/>
                  <a:pt x="304091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3DD6DD7B-B9D4-4F91-9B75-07FB6A00AF09}"/>
              </a:ext>
            </a:extLst>
          </p:cNvPr>
          <p:cNvSpPr/>
          <p:nvPr/>
        </p:nvSpPr>
        <p:spPr>
          <a:xfrm>
            <a:off x="485552" y="4816549"/>
            <a:ext cx="3182680" cy="283611"/>
          </a:xfrm>
          <a:custGeom>
            <a:avLst/>
            <a:gdLst>
              <a:gd name="connsiteX0" fmla="*/ 0 w 3040912"/>
              <a:gd name="connsiteY0" fmla="*/ 21265 h 255258"/>
              <a:gd name="connsiteX1" fmla="*/ 1286540 w 3040912"/>
              <a:gd name="connsiteY1" fmla="*/ 255181 h 255258"/>
              <a:gd name="connsiteX2" fmla="*/ 3040912 w 3040912"/>
              <a:gd name="connsiteY2" fmla="*/ 0 h 255258"/>
            </a:gdLst>
            <a:ahLst/>
            <a:cxnLst>
              <a:cxn ang="0">
                <a:pos x="connsiteX0" y="connsiteY0"/>
              </a:cxn>
              <a:cxn ang="0">
                <a:pos x="connsiteX1" y="connsiteY1"/>
              </a:cxn>
              <a:cxn ang="0">
                <a:pos x="connsiteX2" y="connsiteY2"/>
              </a:cxn>
            </a:cxnLst>
            <a:rect l="l" t="t" r="r" b="b"/>
            <a:pathLst>
              <a:path w="3040912" h="255258">
                <a:moveTo>
                  <a:pt x="0" y="21265"/>
                </a:moveTo>
                <a:cubicBezTo>
                  <a:pt x="389860" y="139995"/>
                  <a:pt x="779721" y="258725"/>
                  <a:pt x="1286540" y="255181"/>
                </a:cubicBezTo>
                <a:cubicBezTo>
                  <a:pt x="1793359" y="251637"/>
                  <a:pt x="2417135" y="125818"/>
                  <a:pt x="304091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ylinder 15">
            <a:extLst>
              <a:ext uri="{FF2B5EF4-FFF2-40B4-BE49-F238E27FC236}">
                <a16:creationId xmlns:a16="http://schemas.microsoft.com/office/drawing/2014/main" id="{518E5EC9-45E5-4453-8696-EE69309A5477}"/>
              </a:ext>
            </a:extLst>
          </p:cNvPr>
          <p:cNvSpPr/>
          <p:nvPr/>
        </p:nvSpPr>
        <p:spPr>
          <a:xfrm>
            <a:off x="5816010" y="552892"/>
            <a:ext cx="255181" cy="606056"/>
          </a:xfrm>
          <a:prstGeom prst="ca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2" descr="Jar, Open, Empty, Clear, Glass, Container">
            <a:extLst>
              <a:ext uri="{FF2B5EF4-FFF2-40B4-BE49-F238E27FC236}">
                <a16:creationId xmlns:a16="http://schemas.microsoft.com/office/drawing/2014/main" id="{FDF29D88-DDAE-40BA-9B43-33974A77C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389" y="1116418"/>
            <a:ext cx="3077195" cy="4369981"/>
          </a:xfrm>
          <a:prstGeom prst="rect">
            <a:avLst/>
          </a:prstGeom>
          <a:noFill/>
          <a:extLst>
            <a:ext uri="{909E8E84-426E-40DD-AFC4-6F175D3DCCD1}">
              <a14:hiddenFill xmlns:a14="http://schemas.microsoft.com/office/drawing/2010/main">
                <a:solidFill>
                  <a:srgbClr val="FFFFFF"/>
                </a:solidFill>
              </a14:hiddenFill>
            </a:ext>
          </a:extLst>
        </p:spPr>
      </p:pic>
      <p:sp>
        <p:nvSpPr>
          <p:cNvPr id="18" name="Trapezoid 17">
            <a:extLst>
              <a:ext uri="{FF2B5EF4-FFF2-40B4-BE49-F238E27FC236}">
                <a16:creationId xmlns:a16="http://schemas.microsoft.com/office/drawing/2014/main" id="{86EC8D3C-52B3-4423-9686-B26D32F7907C}"/>
              </a:ext>
            </a:extLst>
          </p:cNvPr>
          <p:cNvSpPr/>
          <p:nvPr/>
        </p:nvSpPr>
        <p:spPr>
          <a:xfrm rot="10800000">
            <a:off x="4848445" y="1010091"/>
            <a:ext cx="2264735" cy="42530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ylinder 18">
            <a:extLst>
              <a:ext uri="{FF2B5EF4-FFF2-40B4-BE49-F238E27FC236}">
                <a16:creationId xmlns:a16="http://schemas.microsoft.com/office/drawing/2014/main" id="{158EB3FD-83D0-4A96-ACF1-D373DB71A51E}"/>
              </a:ext>
            </a:extLst>
          </p:cNvPr>
          <p:cNvSpPr/>
          <p:nvPr/>
        </p:nvSpPr>
        <p:spPr>
          <a:xfrm rot="10800000">
            <a:off x="5798290" y="1672854"/>
            <a:ext cx="262268" cy="1187303"/>
          </a:xfrm>
          <a:prstGeom prst="can">
            <a:avLst>
              <a:gd name="adj" fmla="val 25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ylinder 19">
            <a:extLst>
              <a:ext uri="{FF2B5EF4-FFF2-40B4-BE49-F238E27FC236}">
                <a16:creationId xmlns:a16="http://schemas.microsoft.com/office/drawing/2014/main" id="{0B57949F-DFA9-4AE0-8126-835FA0FC485B}"/>
              </a:ext>
            </a:extLst>
          </p:cNvPr>
          <p:cNvSpPr/>
          <p:nvPr/>
        </p:nvSpPr>
        <p:spPr>
          <a:xfrm rot="12727238">
            <a:off x="5627640" y="2640567"/>
            <a:ext cx="237571" cy="756598"/>
          </a:xfrm>
          <a:prstGeom prst="can">
            <a:avLst>
              <a:gd name="adj" fmla="val 25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ylinder 20">
            <a:extLst>
              <a:ext uri="{FF2B5EF4-FFF2-40B4-BE49-F238E27FC236}">
                <a16:creationId xmlns:a16="http://schemas.microsoft.com/office/drawing/2014/main" id="{A4EDCB13-8B97-40A0-9509-321621AA401E}"/>
              </a:ext>
            </a:extLst>
          </p:cNvPr>
          <p:cNvSpPr/>
          <p:nvPr/>
        </p:nvSpPr>
        <p:spPr>
          <a:xfrm rot="8986573">
            <a:off x="5978106" y="2550379"/>
            <a:ext cx="231098" cy="908130"/>
          </a:xfrm>
          <a:prstGeom prst="can">
            <a:avLst>
              <a:gd name="adj" fmla="val 25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7BB4B0D-5439-4120-A963-B5278B9EA3B1}"/>
              </a:ext>
            </a:extLst>
          </p:cNvPr>
          <p:cNvSpPr/>
          <p:nvPr/>
        </p:nvSpPr>
        <p:spPr>
          <a:xfrm>
            <a:off x="5274639" y="3115338"/>
            <a:ext cx="339351" cy="956929"/>
          </a:xfrm>
          <a:custGeom>
            <a:avLst/>
            <a:gdLst>
              <a:gd name="connsiteX0" fmla="*/ 594532 w 881680"/>
              <a:gd name="connsiteY0" fmla="*/ 0 h 946570"/>
              <a:gd name="connsiteX1" fmla="*/ 477574 w 881680"/>
              <a:gd name="connsiteY1" fmla="*/ 202018 h 946570"/>
              <a:gd name="connsiteX2" fmla="*/ 222393 w 881680"/>
              <a:gd name="connsiteY2" fmla="*/ 212651 h 946570"/>
              <a:gd name="connsiteX3" fmla="*/ 9742 w 881680"/>
              <a:gd name="connsiteY3" fmla="*/ 467832 h 946570"/>
              <a:gd name="connsiteX4" fmla="*/ 73537 w 881680"/>
              <a:gd name="connsiteY4" fmla="*/ 871870 h 946570"/>
              <a:gd name="connsiteX5" fmla="*/ 403146 w 881680"/>
              <a:gd name="connsiteY5" fmla="*/ 946298 h 946570"/>
              <a:gd name="connsiteX6" fmla="*/ 722123 w 881680"/>
              <a:gd name="connsiteY6" fmla="*/ 882502 h 946570"/>
              <a:gd name="connsiteX7" fmla="*/ 881612 w 881680"/>
              <a:gd name="connsiteY7" fmla="*/ 584791 h 946570"/>
              <a:gd name="connsiteX8" fmla="*/ 743388 w 881680"/>
              <a:gd name="connsiteY8" fmla="*/ 297711 h 946570"/>
              <a:gd name="connsiteX9" fmla="*/ 839081 w 881680"/>
              <a:gd name="connsiteY9" fmla="*/ 180753 h 94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680" h="946570">
                <a:moveTo>
                  <a:pt x="594532" y="0"/>
                </a:moveTo>
                <a:cubicBezTo>
                  <a:pt x="567064" y="83288"/>
                  <a:pt x="539597" y="166576"/>
                  <a:pt x="477574" y="202018"/>
                </a:cubicBezTo>
                <a:cubicBezTo>
                  <a:pt x="415551" y="237460"/>
                  <a:pt x="300365" y="168349"/>
                  <a:pt x="222393" y="212651"/>
                </a:cubicBezTo>
                <a:cubicBezTo>
                  <a:pt x="144421" y="256953"/>
                  <a:pt x="34551" y="357962"/>
                  <a:pt x="9742" y="467832"/>
                </a:cubicBezTo>
                <a:cubicBezTo>
                  <a:pt x="-15067" y="577702"/>
                  <a:pt x="7970" y="792126"/>
                  <a:pt x="73537" y="871870"/>
                </a:cubicBezTo>
                <a:cubicBezTo>
                  <a:pt x="139104" y="951614"/>
                  <a:pt x="295048" y="944526"/>
                  <a:pt x="403146" y="946298"/>
                </a:cubicBezTo>
                <a:cubicBezTo>
                  <a:pt x="511244" y="948070"/>
                  <a:pt x="642379" y="942753"/>
                  <a:pt x="722123" y="882502"/>
                </a:cubicBezTo>
                <a:cubicBezTo>
                  <a:pt x="801867" y="822251"/>
                  <a:pt x="878068" y="682256"/>
                  <a:pt x="881612" y="584791"/>
                </a:cubicBezTo>
                <a:cubicBezTo>
                  <a:pt x="885156" y="487326"/>
                  <a:pt x="750477" y="365051"/>
                  <a:pt x="743388" y="297711"/>
                </a:cubicBezTo>
                <a:cubicBezTo>
                  <a:pt x="736300" y="230371"/>
                  <a:pt x="787690" y="205562"/>
                  <a:pt x="839081" y="180753"/>
                </a:cubicBezTo>
              </a:path>
            </a:pathLst>
          </a:custGeom>
          <a:solidFill>
            <a:srgbClr val="EB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5AA6327F-6A6E-4817-9221-2B76B26D2856}"/>
              </a:ext>
            </a:extLst>
          </p:cNvPr>
          <p:cNvSpPr/>
          <p:nvPr/>
        </p:nvSpPr>
        <p:spPr>
          <a:xfrm rot="17310097">
            <a:off x="5923851" y="3431569"/>
            <a:ext cx="921672" cy="454517"/>
          </a:xfrm>
          <a:custGeom>
            <a:avLst/>
            <a:gdLst>
              <a:gd name="connsiteX0" fmla="*/ 594532 w 881680"/>
              <a:gd name="connsiteY0" fmla="*/ 0 h 946570"/>
              <a:gd name="connsiteX1" fmla="*/ 477574 w 881680"/>
              <a:gd name="connsiteY1" fmla="*/ 202018 h 946570"/>
              <a:gd name="connsiteX2" fmla="*/ 222393 w 881680"/>
              <a:gd name="connsiteY2" fmla="*/ 212651 h 946570"/>
              <a:gd name="connsiteX3" fmla="*/ 9742 w 881680"/>
              <a:gd name="connsiteY3" fmla="*/ 467832 h 946570"/>
              <a:gd name="connsiteX4" fmla="*/ 73537 w 881680"/>
              <a:gd name="connsiteY4" fmla="*/ 871870 h 946570"/>
              <a:gd name="connsiteX5" fmla="*/ 403146 w 881680"/>
              <a:gd name="connsiteY5" fmla="*/ 946298 h 946570"/>
              <a:gd name="connsiteX6" fmla="*/ 722123 w 881680"/>
              <a:gd name="connsiteY6" fmla="*/ 882502 h 946570"/>
              <a:gd name="connsiteX7" fmla="*/ 881612 w 881680"/>
              <a:gd name="connsiteY7" fmla="*/ 584791 h 946570"/>
              <a:gd name="connsiteX8" fmla="*/ 743388 w 881680"/>
              <a:gd name="connsiteY8" fmla="*/ 297711 h 946570"/>
              <a:gd name="connsiteX9" fmla="*/ 839081 w 881680"/>
              <a:gd name="connsiteY9" fmla="*/ 180753 h 94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680" h="946570">
                <a:moveTo>
                  <a:pt x="594532" y="0"/>
                </a:moveTo>
                <a:cubicBezTo>
                  <a:pt x="567064" y="83288"/>
                  <a:pt x="539597" y="166576"/>
                  <a:pt x="477574" y="202018"/>
                </a:cubicBezTo>
                <a:cubicBezTo>
                  <a:pt x="415551" y="237460"/>
                  <a:pt x="300365" y="168349"/>
                  <a:pt x="222393" y="212651"/>
                </a:cubicBezTo>
                <a:cubicBezTo>
                  <a:pt x="144421" y="256953"/>
                  <a:pt x="34551" y="357962"/>
                  <a:pt x="9742" y="467832"/>
                </a:cubicBezTo>
                <a:cubicBezTo>
                  <a:pt x="-15067" y="577702"/>
                  <a:pt x="7970" y="792126"/>
                  <a:pt x="73537" y="871870"/>
                </a:cubicBezTo>
                <a:cubicBezTo>
                  <a:pt x="139104" y="951614"/>
                  <a:pt x="295048" y="944526"/>
                  <a:pt x="403146" y="946298"/>
                </a:cubicBezTo>
                <a:cubicBezTo>
                  <a:pt x="511244" y="948070"/>
                  <a:pt x="642379" y="942753"/>
                  <a:pt x="722123" y="882502"/>
                </a:cubicBezTo>
                <a:cubicBezTo>
                  <a:pt x="801867" y="822251"/>
                  <a:pt x="878068" y="682256"/>
                  <a:pt x="881612" y="584791"/>
                </a:cubicBezTo>
                <a:cubicBezTo>
                  <a:pt x="885156" y="487326"/>
                  <a:pt x="750477" y="365051"/>
                  <a:pt x="743388" y="297711"/>
                </a:cubicBezTo>
                <a:cubicBezTo>
                  <a:pt x="736300" y="230371"/>
                  <a:pt x="787690" y="205562"/>
                  <a:pt x="839081" y="180753"/>
                </a:cubicBezTo>
              </a:path>
            </a:pathLst>
          </a:custGeom>
          <a:solidFill>
            <a:srgbClr val="EB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B06C3E8-32A7-4BBE-B86B-6585A9452BBD}"/>
              </a:ext>
            </a:extLst>
          </p:cNvPr>
          <p:cNvSpPr/>
          <p:nvPr/>
        </p:nvSpPr>
        <p:spPr>
          <a:xfrm>
            <a:off x="4357212" y="4571797"/>
            <a:ext cx="3225318" cy="893337"/>
          </a:xfrm>
          <a:custGeom>
            <a:avLst/>
            <a:gdLst>
              <a:gd name="connsiteX0" fmla="*/ 108462 w 3225318"/>
              <a:gd name="connsiteY0" fmla="*/ 223485 h 1725964"/>
              <a:gd name="connsiteX1" fmla="*/ 374276 w 3225318"/>
              <a:gd name="connsiteY1" fmla="*/ 201 h 1725964"/>
              <a:gd name="connsiteX2" fmla="*/ 703885 w 3225318"/>
              <a:gd name="connsiteY2" fmla="*/ 180954 h 1725964"/>
              <a:gd name="connsiteX3" fmla="*/ 1022862 w 3225318"/>
              <a:gd name="connsiteY3" fmla="*/ 32099 h 1725964"/>
              <a:gd name="connsiteX4" fmla="*/ 1373736 w 3225318"/>
              <a:gd name="connsiteY4" fmla="*/ 276647 h 1725964"/>
              <a:gd name="connsiteX5" fmla="*/ 1724611 w 3225318"/>
              <a:gd name="connsiteY5" fmla="*/ 21466 h 1725964"/>
              <a:gd name="connsiteX6" fmla="*/ 2224341 w 3225318"/>
              <a:gd name="connsiteY6" fmla="*/ 180954 h 1725964"/>
              <a:gd name="connsiteX7" fmla="*/ 2585848 w 3225318"/>
              <a:gd name="connsiteY7" fmla="*/ 10833 h 1725964"/>
              <a:gd name="connsiteX8" fmla="*/ 2841029 w 3225318"/>
              <a:gd name="connsiteY8" fmla="*/ 191587 h 1725964"/>
              <a:gd name="connsiteX9" fmla="*/ 3064313 w 3225318"/>
              <a:gd name="connsiteY9" fmla="*/ 42731 h 1725964"/>
              <a:gd name="connsiteX10" fmla="*/ 3160006 w 3225318"/>
              <a:gd name="connsiteY10" fmla="*/ 234117 h 1725964"/>
              <a:gd name="connsiteX11" fmla="*/ 3223802 w 3225318"/>
              <a:gd name="connsiteY11" fmla="*/ 627522 h 1725964"/>
              <a:gd name="connsiteX12" fmla="*/ 3096211 w 3225318"/>
              <a:gd name="connsiteY12" fmla="*/ 978396 h 1725964"/>
              <a:gd name="connsiteX13" fmla="*/ 2468890 w 3225318"/>
              <a:gd name="connsiteY13" fmla="*/ 1531289 h 1725964"/>
              <a:gd name="connsiteX14" fmla="*/ 1203615 w 3225318"/>
              <a:gd name="connsiteY14" fmla="*/ 1690778 h 1725964"/>
              <a:gd name="connsiteX15" fmla="*/ 87197 w 3225318"/>
              <a:gd name="connsiteY15" fmla="*/ 914601 h 1725964"/>
              <a:gd name="connsiteX16" fmla="*/ 108462 w 3225318"/>
              <a:gd name="connsiteY16" fmla="*/ 223485 h 17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5318" h="1725964">
                <a:moveTo>
                  <a:pt x="108462" y="223485"/>
                </a:moveTo>
                <a:cubicBezTo>
                  <a:pt x="156309" y="71085"/>
                  <a:pt x="275039" y="7289"/>
                  <a:pt x="374276" y="201"/>
                </a:cubicBezTo>
                <a:cubicBezTo>
                  <a:pt x="473513" y="-6887"/>
                  <a:pt x="595787" y="175638"/>
                  <a:pt x="703885" y="180954"/>
                </a:cubicBezTo>
                <a:cubicBezTo>
                  <a:pt x="811983" y="186270"/>
                  <a:pt x="911220" y="16150"/>
                  <a:pt x="1022862" y="32099"/>
                </a:cubicBezTo>
                <a:cubicBezTo>
                  <a:pt x="1134504" y="48048"/>
                  <a:pt x="1256778" y="278419"/>
                  <a:pt x="1373736" y="276647"/>
                </a:cubicBezTo>
                <a:cubicBezTo>
                  <a:pt x="1490694" y="274875"/>
                  <a:pt x="1582843" y="37415"/>
                  <a:pt x="1724611" y="21466"/>
                </a:cubicBezTo>
                <a:cubicBezTo>
                  <a:pt x="1866379" y="5517"/>
                  <a:pt x="2080802" y="182726"/>
                  <a:pt x="2224341" y="180954"/>
                </a:cubicBezTo>
                <a:cubicBezTo>
                  <a:pt x="2367880" y="179182"/>
                  <a:pt x="2483067" y="9061"/>
                  <a:pt x="2585848" y="10833"/>
                </a:cubicBezTo>
                <a:cubicBezTo>
                  <a:pt x="2688629" y="12605"/>
                  <a:pt x="2761285" y="186271"/>
                  <a:pt x="2841029" y="191587"/>
                </a:cubicBezTo>
                <a:cubicBezTo>
                  <a:pt x="2920773" y="196903"/>
                  <a:pt x="3011150" y="35643"/>
                  <a:pt x="3064313" y="42731"/>
                </a:cubicBezTo>
                <a:cubicBezTo>
                  <a:pt x="3117476" y="49819"/>
                  <a:pt x="3133424" y="136652"/>
                  <a:pt x="3160006" y="234117"/>
                </a:cubicBezTo>
                <a:cubicBezTo>
                  <a:pt x="3186588" y="331582"/>
                  <a:pt x="3234435" y="503476"/>
                  <a:pt x="3223802" y="627522"/>
                </a:cubicBezTo>
                <a:cubicBezTo>
                  <a:pt x="3213170" y="751569"/>
                  <a:pt x="3222030" y="827768"/>
                  <a:pt x="3096211" y="978396"/>
                </a:cubicBezTo>
                <a:cubicBezTo>
                  <a:pt x="2970392" y="1129024"/>
                  <a:pt x="2784323" y="1412559"/>
                  <a:pt x="2468890" y="1531289"/>
                </a:cubicBezTo>
                <a:cubicBezTo>
                  <a:pt x="2153457" y="1650019"/>
                  <a:pt x="1600564" y="1793559"/>
                  <a:pt x="1203615" y="1690778"/>
                </a:cubicBezTo>
                <a:cubicBezTo>
                  <a:pt x="806666" y="1587997"/>
                  <a:pt x="271495" y="1162694"/>
                  <a:pt x="87197" y="914601"/>
                </a:cubicBezTo>
                <a:cubicBezTo>
                  <a:pt x="-97101" y="666508"/>
                  <a:pt x="60615" y="375885"/>
                  <a:pt x="108462" y="223485"/>
                </a:cubicBezTo>
                <a:close/>
              </a:path>
            </a:pathLst>
          </a:custGeom>
          <a:solidFill>
            <a:srgbClr val="B38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55B8CC78-5F29-483B-9235-5B027F2E526A}"/>
              </a:ext>
            </a:extLst>
          </p:cNvPr>
          <p:cNvSpPr/>
          <p:nvPr/>
        </p:nvSpPr>
        <p:spPr>
          <a:xfrm>
            <a:off x="4444409" y="4784651"/>
            <a:ext cx="3072810" cy="319054"/>
          </a:xfrm>
          <a:custGeom>
            <a:avLst/>
            <a:gdLst>
              <a:gd name="connsiteX0" fmla="*/ 0 w 3040912"/>
              <a:gd name="connsiteY0" fmla="*/ 21265 h 255258"/>
              <a:gd name="connsiteX1" fmla="*/ 1286540 w 3040912"/>
              <a:gd name="connsiteY1" fmla="*/ 255181 h 255258"/>
              <a:gd name="connsiteX2" fmla="*/ 3040912 w 3040912"/>
              <a:gd name="connsiteY2" fmla="*/ 0 h 255258"/>
            </a:gdLst>
            <a:ahLst/>
            <a:cxnLst>
              <a:cxn ang="0">
                <a:pos x="connsiteX0" y="connsiteY0"/>
              </a:cxn>
              <a:cxn ang="0">
                <a:pos x="connsiteX1" y="connsiteY1"/>
              </a:cxn>
              <a:cxn ang="0">
                <a:pos x="connsiteX2" y="connsiteY2"/>
              </a:cxn>
            </a:cxnLst>
            <a:rect l="l" t="t" r="r" b="b"/>
            <a:pathLst>
              <a:path w="3040912" h="255258">
                <a:moveTo>
                  <a:pt x="0" y="21265"/>
                </a:moveTo>
                <a:cubicBezTo>
                  <a:pt x="389860" y="139995"/>
                  <a:pt x="779721" y="258725"/>
                  <a:pt x="1286540" y="255181"/>
                </a:cubicBezTo>
                <a:cubicBezTo>
                  <a:pt x="1793359" y="251637"/>
                  <a:pt x="2417135" y="125818"/>
                  <a:pt x="304091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963A76F4-4B42-4147-BA06-4D2A1D4AD657}"/>
              </a:ext>
            </a:extLst>
          </p:cNvPr>
          <p:cNvSpPr/>
          <p:nvPr/>
        </p:nvSpPr>
        <p:spPr>
          <a:xfrm>
            <a:off x="4447953" y="4649972"/>
            <a:ext cx="3072810" cy="319054"/>
          </a:xfrm>
          <a:custGeom>
            <a:avLst/>
            <a:gdLst>
              <a:gd name="connsiteX0" fmla="*/ 0 w 3040912"/>
              <a:gd name="connsiteY0" fmla="*/ 21265 h 255258"/>
              <a:gd name="connsiteX1" fmla="*/ 1286540 w 3040912"/>
              <a:gd name="connsiteY1" fmla="*/ 255181 h 255258"/>
              <a:gd name="connsiteX2" fmla="*/ 3040912 w 3040912"/>
              <a:gd name="connsiteY2" fmla="*/ 0 h 255258"/>
            </a:gdLst>
            <a:ahLst/>
            <a:cxnLst>
              <a:cxn ang="0">
                <a:pos x="connsiteX0" y="connsiteY0"/>
              </a:cxn>
              <a:cxn ang="0">
                <a:pos x="connsiteX1" y="connsiteY1"/>
              </a:cxn>
              <a:cxn ang="0">
                <a:pos x="connsiteX2" y="connsiteY2"/>
              </a:cxn>
            </a:cxnLst>
            <a:rect l="l" t="t" r="r" b="b"/>
            <a:pathLst>
              <a:path w="3040912" h="255258">
                <a:moveTo>
                  <a:pt x="0" y="21265"/>
                </a:moveTo>
                <a:cubicBezTo>
                  <a:pt x="389860" y="139995"/>
                  <a:pt x="779721" y="258725"/>
                  <a:pt x="1286540" y="255181"/>
                </a:cubicBezTo>
                <a:cubicBezTo>
                  <a:pt x="1793359" y="251637"/>
                  <a:pt x="2417135" y="125818"/>
                  <a:pt x="304091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37CC3A57-F74F-47CC-A488-5EBD23092B74}"/>
              </a:ext>
            </a:extLst>
          </p:cNvPr>
          <p:cNvSpPr/>
          <p:nvPr/>
        </p:nvSpPr>
        <p:spPr>
          <a:xfrm>
            <a:off x="4408966" y="4922874"/>
            <a:ext cx="3182680" cy="283611"/>
          </a:xfrm>
          <a:custGeom>
            <a:avLst/>
            <a:gdLst>
              <a:gd name="connsiteX0" fmla="*/ 0 w 3040912"/>
              <a:gd name="connsiteY0" fmla="*/ 21265 h 255258"/>
              <a:gd name="connsiteX1" fmla="*/ 1286540 w 3040912"/>
              <a:gd name="connsiteY1" fmla="*/ 255181 h 255258"/>
              <a:gd name="connsiteX2" fmla="*/ 3040912 w 3040912"/>
              <a:gd name="connsiteY2" fmla="*/ 0 h 255258"/>
            </a:gdLst>
            <a:ahLst/>
            <a:cxnLst>
              <a:cxn ang="0">
                <a:pos x="connsiteX0" y="connsiteY0"/>
              </a:cxn>
              <a:cxn ang="0">
                <a:pos x="connsiteX1" y="connsiteY1"/>
              </a:cxn>
              <a:cxn ang="0">
                <a:pos x="connsiteX2" y="connsiteY2"/>
              </a:cxn>
            </a:cxnLst>
            <a:rect l="l" t="t" r="r" b="b"/>
            <a:pathLst>
              <a:path w="3040912" h="255258">
                <a:moveTo>
                  <a:pt x="0" y="21265"/>
                </a:moveTo>
                <a:cubicBezTo>
                  <a:pt x="389860" y="139995"/>
                  <a:pt x="779721" y="258725"/>
                  <a:pt x="1286540" y="255181"/>
                </a:cubicBezTo>
                <a:cubicBezTo>
                  <a:pt x="1793359" y="251637"/>
                  <a:pt x="2417135" y="125818"/>
                  <a:pt x="304091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52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50257" y="182880"/>
            <a:ext cx="8701238" cy="1174282"/>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631454" cy="1129948"/>
          </a:xfrm>
        </p:spPr>
        <p:txBody>
          <a:bodyPr anchor="ctr">
            <a:normAutofit/>
          </a:bodyPr>
          <a:lstStyle/>
          <a:p>
            <a:r>
              <a:rPr lang="en-US" sz="6600" dirty="0">
                <a:latin typeface="Comic Sans MS" panose="030F0702030302020204" pitchFamily="66" charset="0"/>
              </a:rPr>
              <a:t>Breathing</a:t>
            </a:r>
            <a:endParaRPr lang="en-GB" sz="6600" dirty="0">
              <a:latin typeface="Comic Sans MS" panose="030F0702030302020204" pitchFamily="66" charset="0"/>
            </a:endParaRPr>
          </a:p>
        </p:txBody>
      </p:sp>
      <p:sp>
        <p:nvSpPr>
          <p:cNvPr id="6" name="TextBox 5">
            <a:extLst>
              <a:ext uri="{FF2B5EF4-FFF2-40B4-BE49-F238E27FC236}">
                <a16:creationId xmlns:a16="http://schemas.microsoft.com/office/drawing/2014/main" id="{98D0DE4B-358D-4137-B98A-12B26A92DA2F}"/>
              </a:ext>
            </a:extLst>
          </p:cNvPr>
          <p:cNvSpPr txBox="1"/>
          <p:nvPr/>
        </p:nvSpPr>
        <p:spPr>
          <a:xfrm>
            <a:off x="211756" y="1469403"/>
            <a:ext cx="8701237" cy="1754326"/>
          </a:xfrm>
          <a:prstGeom prst="rect">
            <a:avLst/>
          </a:prstGeom>
          <a:noFill/>
        </p:spPr>
        <p:txBody>
          <a:bodyPr wrap="square" rtlCol="0">
            <a:spAutoFit/>
          </a:bodyPr>
          <a:lstStyle/>
          <a:p>
            <a:pPr algn="ctr"/>
            <a:r>
              <a:rPr lang="en-GB" sz="3600" dirty="0">
                <a:solidFill>
                  <a:srgbClr val="0070C0"/>
                </a:solidFill>
                <a:latin typeface="Comic Sans MS" panose="030F0702030302020204" pitchFamily="66" charset="0"/>
              </a:rPr>
              <a:t>Do now activity: </a:t>
            </a:r>
            <a:r>
              <a:rPr lang="en-GB" sz="3600" dirty="0">
                <a:latin typeface="Comic Sans MS" panose="030F0702030302020204" pitchFamily="66" charset="0"/>
              </a:rPr>
              <a:t>Try to label as many parts of the respiratory system as you can!!</a:t>
            </a:r>
          </a:p>
        </p:txBody>
      </p:sp>
      <p:pic>
        <p:nvPicPr>
          <p:cNvPr id="14" name="Picture 13">
            <a:extLst>
              <a:ext uri="{FF2B5EF4-FFF2-40B4-BE49-F238E27FC236}">
                <a16:creationId xmlns:a16="http://schemas.microsoft.com/office/drawing/2014/main" id="{5D084693-3A5F-4BA8-8A0C-F3B79C3A9874}"/>
              </a:ext>
            </a:extLst>
          </p:cNvPr>
          <p:cNvPicPr>
            <a:picLocks noChangeAspect="1"/>
          </p:cNvPicPr>
          <p:nvPr/>
        </p:nvPicPr>
        <p:blipFill>
          <a:blip r:embed="rId2"/>
          <a:stretch>
            <a:fillRect/>
          </a:stretch>
        </p:blipFill>
        <p:spPr>
          <a:xfrm>
            <a:off x="2468070" y="3223729"/>
            <a:ext cx="3670468" cy="3451391"/>
          </a:xfrm>
          <a:prstGeom prst="rect">
            <a:avLst/>
          </a:prstGeom>
        </p:spPr>
      </p:pic>
    </p:spTree>
    <p:extLst>
      <p:ext uri="{BB962C8B-B14F-4D97-AF65-F5344CB8AC3E}">
        <p14:creationId xmlns:p14="http://schemas.microsoft.com/office/powerpoint/2010/main" val="42475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457200" indent="-457200"/>
            <a:r>
              <a:rPr lang="en-US" dirty="0">
                <a:latin typeface="Comic Sans MS" panose="030F0702030302020204" pitchFamily="66" charset="0"/>
              </a:rPr>
              <a:t>Recall the process of inhaling and exhaling</a:t>
            </a:r>
          </a:p>
          <a:p>
            <a:pPr marL="457200" indent="-457200"/>
            <a:endParaRPr lang="en-US" dirty="0">
              <a:latin typeface="Comic Sans MS" panose="030F0702030302020204" pitchFamily="66" charset="0"/>
            </a:endParaRPr>
          </a:p>
          <a:p>
            <a:pPr marL="457200" indent="-457200"/>
            <a:r>
              <a:rPr lang="en-US" dirty="0">
                <a:latin typeface="Comic Sans MS" panose="030F0702030302020204" pitchFamily="66" charset="0"/>
              </a:rPr>
              <a:t>Describe how a bell jar can be used to model what happens during breathing</a:t>
            </a:r>
          </a:p>
          <a:p>
            <a:pPr marL="0" indent="0">
              <a:buNone/>
            </a:pPr>
            <a:endParaRPr lang="en-GB" dirty="0"/>
          </a:p>
          <a:p>
            <a:pPr marL="0" indent="0">
              <a:buNone/>
            </a:pPr>
            <a:r>
              <a:rPr lang="en-GB" dirty="0"/>
              <a:t>OUTSTANDING PROGRESS:</a:t>
            </a:r>
          </a:p>
          <a:p>
            <a:r>
              <a:rPr lang="en-US" dirty="0">
                <a:latin typeface="Comic Sans MS" panose="030F0702030302020204" pitchFamily="66" charset="0"/>
              </a:rPr>
              <a:t>Explain how to measure lung volume.</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D48358-7328-4FF1-B6E2-8364A7B314A8}"/>
              </a:ext>
            </a:extLst>
          </p:cNvPr>
          <p:cNvSpPr txBox="1"/>
          <p:nvPr/>
        </p:nvSpPr>
        <p:spPr>
          <a:xfrm>
            <a:off x="202131" y="279132"/>
            <a:ext cx="6198669"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How do you breathe?</a:t>
            </a:r>
            <a:endParaRPr lang="en-GB" sz="40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98FB895D-8077-4929-A531-ACFD096F062D}"/>
              </a:ext>
            </a:extLst>
          </p:cNvPr>
          <p:cNvSpPr txBox="1"/>
          <p:nvPr/>
        </p:nvSpPr>
        <p:spPr>
          <a:xfrm>
            <a:off x="221383" y="1116532"/>
            <a:ext cx="8672362" cy="2708434"/>
          </a:xfrm>
          <a:prstGeom prst="rect">
            <a:avLst/>
          </a:prstGeom>
          <a:noFill/>
        </p:spPr>
        <p:txBody>
          <a:bodyPr wrap="square" rtlCol="0">
            <a:spAutoFit/>
          </a:bodyPr>
          <a:lstStyle/>
          <a:p>
            <a:r>
              <a:rPr lang="en-US" sz="3000" dirty="0">
                <a:latin typeface="Comic Sans MS" panose="030F0702030302020204" pitchFamily="66" charset="0"/>
              </a:rPr>
              <a:t>Just sit quietly for a few minutes and think about what is happening when you breathe in and out.</a:t>
            </a:r>
          </a:p>
          <a:p>
            <a:endParaRPr lang="en-US" sz="1400" dirty="0">
              <a:latin typeface="Comic Sans MS" panose="030F0702030302020204" pitchFamily="66" charset="0"/>
            </a:endParaRPr>
          </a:p>
          <a:p>
            <a:pPr marL="457200" indent="-457200">
              <a:buFont typeface="Arial" panose="020B0604020202020204" pitchFamily="34" charset="0"/>
              <a:buChar char="•"/>
            </a:pPr>
            <a:r>
              <a:rPr lang="en-US" sz="3000" dirty="0">
                <a:latin typeface="Comic Sans MS" panose="030F0702030302020204" pitchFamily="66" charset="0"/>
              </a:rPr>
              <a:t>What does it feel like? </a:t>
            </a:r>
          </a:p>
          <a:p>
            <a:pPr marL="457200" indent="-457200">
              <a:buFont typeface="Arial" panose="020B0604020202020204" pitchFamily="34" charset="0"/>
              <a:buChar char="•"/>
            </a:pPr>
            <a:r>
              <a:rPr lang="en-US" sz="3000" dirty="0">
                <a:latin typeface="Comic Sans MS" panose="030F0702030302020204" pitchFamily="66" charset="0"/>
              </a:rPr>
              <a:t>What do you notice happening to your chest?</a:t>
            </a:r>
          </a:p>
        </p:txBody>
      </p:sp>
      <p:pic>
        <p:nvPicPr>
          <p:cNvPr id="3074" name="Picture 2" descr="Meditation, Girl, Temple, Quiet, Contemplation">
            <a:extLst>
              <a:ext uri="{FF2B5EF4-FFF2-40B4-BE49-F238E27FC236}">
                <a16:creationId xmlns:a16="http://schemas.microsoft.com/office/drawing/2014/main" id="{D469926E-4E7A-43C1-A3D7-2F10D0D530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53" r="24316"/>
          <a:stretch/>
        </p:blipFill>
        <p:spPr bwMode="auto">
          <a:xfrm>
            <a:off x="6497053" y="4004110"/>
            <a:ext cx="2136806" cy="25814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367607-D497-4451-8224-D2884C69F1BE}"/>
              </a:ext>
            </a:extLst>
          </p:cNvPr>
          <p:cNvSpPr txBox="1"/>
          <p:nvPr/>
        </p:nvSpPr>
        <p:spPr>
          <a:xfrm>
            <a:off x="385009" y="3994485"/>
            <a:ext cx="5755909" cy="2677656"/>
          </a:xfrm>
          <a:prstGeom prst="rect">
            <a:avLst/>
          </a:prstGeom>
          <a:noFill/>
        </p:spPr>
        <p:txBody>
          <a:bodyPr wrap="square" rtlCol="0">
            <a:spAutoFit/>
          </a:bodyPr>
          <a:lstStyle/>
          <a:p>
            <a:pPr algn="ctr"/>
            <a:r>
              <a:rPr lang="en-US" sz="2400" i="1" dirty="0">
                <a:solidFill>
                  <a:srgbClr val="0070C0"/>
                </a:solidFill>
              </a:rPr>
              <a:t>As you breathe in you should feel your chest tighten as muscles contract.</a:t>
            </a:r>
          </a:p>
          <a:p>
            <a:pPr algn="ctr"/>
            <a:endParaRPr lang="en-US" sz="2400" i="1" dirty="0">
              <a:solidFill>
                <a:srgbClr val="0070C0"/>
              </a:solidFill>
            </a:endParaRPr>
          </a:p>
          <a:p>
            <a:pPr algn="ctr"/>
            <a:r>
              <a:rPr lang="en-US" sz="2400" i="1" dirty="0">
                <a:solidFill>
                  <a:srgbClr val="0070C0"/>
                </a:solidFill>
              </a:rPr>
              <a:t>You should observe your chest rising and falling as you breathe in and out, this movement is helped by your intercostal muscles moving your ribcage.</a:t>
            </a:r>
            <a:endParaRPr lang="en-GB" sz="2400" i="1" dirty="0">
              <a:solidFill>
                <a:srgbClr val="0070C0"/>
              </a:solidFill>
            </a:endParaRPr>
          </a:p>
        </p:txBody>
      </p:sp>
    </p:spTree>
    <p:extLst>
      <p:ext uri="{BB962C8B-B14F-4D97-AF65-F5344CB8AC3E}">
        <p14:creationId xmlns:p14="http://schemas.microsoft.com/office/powerpoint/2010/main" val="18374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0651"/>
            <a:ext cx="9013371" cy="461665"/>
          </a:xfrm>
          <a:prstGeom prst="rect">
            <a:avLst/>
          </a:prstGeom>
          <a:noFill/>
        </p:spPr>
        <p:txBody>
          <a:bodyPr wrap="square" rtlCol="0">
            <a:spAutoFit/>
          </a:bodyPr>
          <a:lstStyle/>
          <a:p>
            <a:r>
              <a:rPr lang="en-GB" sz="2400" b="1" dirty="0">
                <a:solidFill>
                  <a:srgbClr val="0070C0"/>
                </a:solidFill>
                <a:latin typeface="Comic Sans MS" panose="030F0702030302020204" pitchFamily="66" charset="0"/>
              </a:rPr>
              <a:t>Task: </a:t>
            </a:r>
            <a:r>
              <a:rPr lang="en-GB" sz="2400" dirty="0">
                <a:latin typeface="Comic Sans MS" panose="030F0702030302020204" pitchFamily="66" charset="0"/>
              </a:rPr>
              <a:t>Watch the video and complete the following sentences:</a:t>
            </a:r>
          </a:p>
        </p:txBody>
      </p:sp>
      <p:sp>
        <p:nvSpPr>
          <p:cNvPr id="17" name="TextBox 16"/>
          <p:cNvSpPr txBox="1"/>
          <p:nvPr/>
        </p:nvSpPr>
        <p:spPr>
          <a:xfrm>
            <a:off x="188380" y="1510815"/>
            <a:ext cx="8556172" cy="4893647"/>
          </a:xfrm>
          <a:prstGeom prst="rect">
            <a:avLst/>
          </a:prstGeom>
          <a:noFill/>
        </p:spPr>
        <p:txBody>
          <a:bodyPr wrap="square" rtlCol="0">
            <a:spAutoFit/>
          </a:bodyPr>
          <a:lstStyle/>
          <a:p>
            <a:pPr marL="342900" indent="-342900">
              <a:buAutoNum type="arabicPeriod"/>
            </a:pPr>
            <a:r>
              <a:rPr lang="en-US" sz="2400" dirty="0">
                <a:latin typeface="Comic Sans MS" panose="030F0702030302020204" pitchFamily="66" charset="0"/>
              </a:rPr>
              <a:t>D</a:t>
            </a:r>
            <a:r>
              <a:rPr lang="en-GB" sz="2400" dirty="0">
                <a:latin typeface="Comic Sans MS" panose="030F0702030302020204" pitchFamily="66" charset="0"/>
              </a:rPr>
              <a:t>uring inhalation (breathing in), the intercostal muscles ________, pulling the ribcage upwards and _______. The diaphragm also contracts, which causes it to lie _____.   Overall, the volume of the thorax ________ and the pressure ________, this draws air into the lungs.</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During exhalation (breathing out), the intercostal muscles _______, pulling the ribcage inwards and ______. The diaphragm _______, returning to a dome shape. Overall, the volume of the thorax _________ and the pressure increases, this forces air ____ of the lungs.</a:t>
            </a:r>
          </a:p>
        </p:txBody>
      </p:sp>
      <p:sp>
        <p:nvSpPr>
          <p:cNvPr id="2" name="Rectangle 1">
            <a:extLst>
              <a:ext uri="{FF2B5EF4-FFF2-40B4-BE49-F238E27FC236}">
                <a16:creationId xmlns:a16="http://schemas.microsoft.com/office/drawing/2014/main" id="{734200A0-E1A2-45E1-8360-B061E6099B7B}"/>
              </a:ext>
            </a:extLst>
          </p:cNvPr>
          <p:cNvSpPr/>
          <p:nvPr/>
        </p:nvSpPr>
        <p:spPr>
          <a:xfrm>
            <a:off x="4268804" y="6157043"/>
            <a:ext cx="4875196" cy="369332"/>
          </a:xfrm>
          <a:prstGeom prst="rect">
            <a:avLst/>
          </a:prstGeom>
        </p:spPr>
        <p:txBody>
          <a:bodyPr wrap="square">
            <a:spAutoFit/>
          </a:bodyPr>
          <a:lstStyle/>
          <a:p>
            <a:r>
              <a:rPr lang="en-GB" dirty="0">
                <a:hlinkClick r:id="rId2"/>
              </a:rPr>
              <a:t>https://www.youtube.com/watch?v=ylEknRf0jLU</a:t>
            </a:r>
            <a:endParaRPr lang="en-GB" dirty="0"/>
          </a:p>
        </p:txBody>
      </p:sp>
      <p:sp>
        <p:nvSpPr>
          <p:cNvPr id="3" name="TextBox 2">
            <a:extLst>
              <a:ext uri="{FF2B5EF4-FFF2-40B4-BE49-F238E27FC236}">
                <a16:creationId xmlns:a16="http://schemas.microsoft.com/office/drawing/2014/main" id="{EE841CBE-7FA6-4371-AB82-068819652EFD}"/>
              </a:ext>
            </a:extLst>
          </p:cNvPr>
          <p:cNvSpPr txBox="1"/>
          <p:nvPr/>
        </p:nvSpPr>
        <p:spPr>
          <a:xfrm>
            <a:off x="798896" y="154005"/>
            <a:ext cx="7594333" cy="707886"/>
          </a:xfrm>
          <a:prstGeom prst="rect">
            <a:avLst/>
          </a:prstGeom>
          <a:noFill/>
        </p:spPr>
        <p:txBody>
          <a:bodyPr wrap="square" rtlCol="0">
            <a:spAutoFit/>
          </a:bodyPr>
          <a:lstStyle/>
          <a:p>
            <a:pPr algn="ctr"/>
            <a:r>
              <a:rPr lang="en-US" sz="4000" dirty="0">
                <a:solidFill>
                  <a:srgbClr val="0070C0"/>
                </a:solidFill>
                <a:latin typeface="Comic Sans MS" panose="030F0702030302020204" pitchFamily="66" charset="0"/>
              </a:rPr>
              <a:t>Breathing in and breathing out</a:t>
            </a:r>
            <a:endParaRPr lang="en-GB" sz="40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23858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7B6BD-E39A-48D2-9A23-5EC5339A65D6}"/>
              </a:ext>
            </a:extLst>
          </p:cNvPr>
          <p:cNvSpPr/>
          <p:nvPr/>
        </p:nvSpPr>
        <p:spPr>
          <a:xfrm>
            <a:off x="255068" y="986096"/>
            <a:ext cx="8571298" cy="4154984"/>
          </a:xfrm>
          <a:prstGeom prst="rect">
            <a:avLst/>
          </a:prstGeom>
        </p:spPr>
        <p:txBody>
          <a:bodyPr wrap="square">
            <a:spAutoFit/>
          </a:bodyPr>
          <a:lstStyle/>
          <a:p>
            <a:pPr marL="342900" indent="-342900">
              <a:buAutoNum type="arabicPeriod"/>
            </a:pPr>
            <a:r>
              <a:rPr lang="en-US" sz="2400" dirty="0">
                <a:latin typeface="Comic Sans MS" panose="030F0702030302020204" pitchFamily="66" charset="0"/>
              </a:rPr>
              <a:t>D</a:t>
            </a:r>
            <a:r>
              <a:rPr lang="en-GB" sz="2400" dirty="0">
                <a:latin typeface="Comic Sans MS" panose="030F0702030302020204" pitchFamily="66" charset="0"/>
              </a:rPr>
              <a:t>uring inhalation (breathing in), the intercostal muscles </a:t>
            </a:r>
            <a:r>
              <a:rPr lang="en-GB" sz="2400" dirty="0">
                <a:solidFill>
                  <a:srgbClr val="FF0000"/>
                </a:solidFill>
                <a:latin typeface="Comic Sans MS" panose="030F0702030302020204" pitchFamily="66" charset="0"/>
              </a:rPr>
              <a:t>contract</a:t>
            </a:r>
            <a:r>
              <a:rPr lang="en-GB" sz="2400" dirty="0">
                <a:latin typeface="Comic Sans MS" panose="030F0702030302020204" pitchFamily="66" charset="0"/>
              </a:rPr>
              <a:t>, pulling the ribcage upwards and </a:t>
            </a:r>
            <a:r>
              <a:rPr lang="en-GB" sz="2400" dirty="0">
                <a:solidFill>
                  <a:srgbClr val="FF0000"/>
                </a:solidFill>
                <a:latin typeface="Comic Sans MS" panose="030F0702030302020204" pitchFamily="66" charset="0"/>
              </a:rPr>
              <a:t>outwards</a:t>
            </a:r>
            <a:r>
              <a:rPr lang="en-GB" sz="2400" dirty="0">
                <a:latin typeface="Comic Sans MS" panose="030F0702030302020204" pitchFamily="66" charset="0"/>
              </a:rPr>
              <a:t>. The diaphragm also </a:t>
            </a:r>
            <a:r>
              <a:rPr lang="en-GB" sz="2400" dirty="0">
                <a:solidFill>
                  <a:srgbClr val="FF0000"/>
                </a:solidFill>
                <a:latin typeface="Comic Sans MS" panose="030F0702030302020204" pitchFamily="66" charset="0"/>
              </a:rPr>
              <a:t>contracts</a:t>
            </a:r>
            <a:r>
              <a:rPr lang="en-GB" sz="2400" dirty="0">
                <a:latin typeface="Comic Sans MS" panose="030F0702030302020204" pitchFamily="66" charset="0"/>
              </a:rPr>
              <a:t>, which causes it to lie flat.   Overall, the volume of the thorax </a:t>
            </a:r>
            <a:r>
              <a:rPr lang="en-GB" sz="2400" dirty="0">
                <a:solidFill>
                  <a:srgbClr val="FF0000"/>
                </a:solidFill>
                <a:latin typeface="Comic Sans MS" panose="030F0702030302020204" pitchFamily="66" charset="0"/>
              </a:rPr>
              <a:t>increases</a:t>
            </a:r>
            <a:r>
              <a:rPr lang="en-GB" sz="2400" dirty="0">
                <a:latin typeface="Comic Sans MS" panose="030F0702030302020204" pitchFamily="66" charset="0"/>
              </a:rPr>
              <a:t> and the pressure </a:t>
            </a:r>
            <a:r>
              <a:rPr lang="en-GB" sz="2400" dirty="0">
                <a:solidFill>
                  <a:srgbClr val="FF0000"/>
                </a:solidFill>
                <a:latin typeface="Comic Sans MS" panose="030F0702030302020204" pitchFamily="66" charset="0"/>
              </a:rPr>
              <a:t>decreases</a:t>
            </a:r>
            <a:r>
              <a:rPr lang="en-GB" sz="2400" dirty="0">
                <a:latin typeface="Comic Sans MS" panose="030F0702030302020204" pitchFamily="66" charset="0"/>
              </a:rPr>
              <a:t>, this draws air into the lungs.</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During exhalation (breathing out), the intercostal muscles </a:t>
            </a:r>
            <a:r>
              <a:rPr lang="en-GB" sz="2400" dirty="0">
                <a:solidFill>
                  <a:srgbClr val="FF0000"/>
                </a:solidFill>
                <a:latin typeface="Comic Sans MS" panose="030F0702030302020204" pitchFamily="66" charset="0"/>
              </a:rPr>
              <a:t>relax</a:t>
            </a:r>
            <a:r>
              <a:rPr lang="en-GB" sz="2400" dirty="0">
                <a:latin typeface="Comic Sans MS" panose="030F0702030302020204" pitchFamily="66" charset="0"/>
              </a:rPr>
              <a:t>, pulling the ribcage inwards and </a:t>
            </a:r>
            <a:r>
              <a:rPr lang="en-GB" sz="2400" dirty="0">
                <a:solidFill>
                  <a:srgbClr val="FF0000"/>
                </a:solidFill>
                <a:latin typeface="Comic Sans MS" panose="030F0702030302020204" pitchFamily="66" charset="0"/>
              </a:rPr>
              <a:t>downwards</a:t>
            </a:r>
            <a:r>
              <a:rPr lang="en-GB" sz="2400" dirty="0">
                <a:latin typeface="Comic Sans MS" panose="030F0702030302020204" pitchFamily="66" charset="0"/>
              </a:rPr>
              <a:t>. The diaphragm </a:t>
            </a:r>
            <a:r>
              <a:rPr lang="en-GB" sz="2400" dirty="0">
                <a:solidFill>
                  <a:srgbClr val="FF0000"/>
                </a:solidFill>
                <a:latin typeface="Comic Sans MS" panose="030F0702030302020204" pitchFamily="66" charset="0"/>
              </a:rPr>
              <a:t>relaxes</a:t>
            </a:r>
            <a:r>
              <a:rPr lang="en-GB" sz="2400" dirty="0">
                <a:latin typeface="Comic Sans MS" panose="030F0702030302020204" pitchFamily="66" charset="0"/>
              </a:rPr>
              <a:t>, returning to a dome shape. Overall, the volume of the thorax </a:t>
            </a:r>
            <a:r>
              <a:rPr lang="en-GB" sz="2400" dirty="0">
                <a:solidFill>
                  <a:srgbClr val="FF0000"/>
                </a:solidFill>
                <a:latin typeface="Comic Sans MS" panose="030F0702030302020204" pitchFamily="66" charset="0"/>
              </a:rPr>
              <a:t>decreases</a:t>
            </a:r>
            <a:r>
              <a:rPr lang="en-GB" sz="2400" dirty="0">
                <a:latin typeface="Comic Sans MS" panose="030F0702030302020204" pitchFamily="66" charset="0"/>
              </a:rPr>
              <a:t>, and the pressure increases, this forces air </a:t>
            </a:r>
            <a:r>
              <a:rPr lang="en-GB" sz="2400" dirty="0">
                <a:solidFill>
                  <a:srgbClr val="FF0000"/>
                </a:solidFill>
                <a:latin typeface="Comic Sans MS" panose="030F0702030302020204" pitchFamily="66" charset="0"/>
              </a:rPr>
              <a:t>out</a:t>
            </a:r>
            <a:r>
              <a:rPr lang="en-GB" sz="2400" dirty="0">
                <a:latin typeface="Comic Sans MS" panose="030F0702030302020204" pitchFamily="66" charset="0"/>
              </a:rPr>
              <a:t> of the lungs.</a:t>
            </a:r>
          </a:p>
        </p:txBody>
      </p:sp>
      <p:sp>
        <p:nvSpPr>
          <p:cNvPr id="5" name="TextBox 4">
            <a:extLst>
              <a:ext uri="{FF2B5EF4-FFF2-40B4-BE49-F238E27FC236}">
                <a16:creationId xmlns:a16="http://schemas.microsoft.com/office/drawing/2014/main" id="{8D8001AD-D627-4AC2-A6CD-7D086718B95D}"/>
              </a:ext>
            </a:extLst>
          </p:cNvPr>
          <p:cNvSpPr txBox="1"/>
          <p:nvPr/>
        </p:nvSpPr>
        <p:spPr>
          <a:xfrm>
            <a:off x="202130" y="202132"/>
            <a:ext cx="4966636" cy="707886"/>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pic>
        <p:nvPicPr>
          <p:cNvPr id="1026" name="Picture 2" descr="Mark, Check, Tick, Red, Correct, Symbol, Choice, Yes">
            <a:extLst>
              <a:ext uri="{FF2B5EF4-FFF2-40B4-BE49-F238E27FC236}">
                <a16:creationId xmlns:a16="http://schemas.microsoft.com/office/drawing/2014/main" id="{97A0BAE4-A41A-44FB-900F-83FF50B7F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462" y="5140570"/>
            <a:ext cx="1222407" cy="127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8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CB97B3-E497-4484-AE36-0E836C747A7B}"/>
              </a:ext>
            </a:extLst>
          </p:cNvPr>
          <p:cNvSpPr txBox="1"/>
          <p:nvPr/>
        </p:nvSpPr>
        <p:spPr>
          <a:xfrm>
            <a:off x="0" y="288758"/>
            <a:ext cx="9144000" cy="1754326"/>
          </a:xfrm>
          <a:prstGeom prst="rect">
            <a:avLst/>
          </a:prstGeom>
          <a:solidFill>
            <a:srgbClr val="EBFFFF"/>
          </a:solidFill>
        </p:spPr>
        <p:txBody>
          <a:bodyPr wrap="square" rtlCol="0">
            <a:spAutoFit/>
          </a:bodyPr>
          <a:lstStyle/>
          <a:p>
            <a:pPr algn="ctr"/>
            <a:r>
              <a:rPr lang="en-US" sz="3600" dirty="0">
                <a:solidFill>
                  <a:srgbClr val="0070C0"/>
                </a:solidFill>
                <a:latin typeface="Comic Sans MS" panose="030F0702030302020204" pitchFamily="66" charset="0"/>
              </a:rPr>
              <a:t>Task: </a:t>
            </a:r>
            <a:r>
              <a:rPr lang="en-US" sz="3600" dirty="0">
                <a:latin typeface="Comic Sans MS" panose="030F0702030302020204" pitchFamily="66" charset="0"/>
              </a:rPr>
              <a:t>Complete the cartoon strip to demonstrate what happens to the lungs during inhalation and exhalation</a:t>
            </a:r>
            <a:endParaRPr lang="en-GB" sz="3600" dirty="0">
              <a:latin typeface="Comic Sans MS" panose="030F0702030302020204" pitchFamily="66" charset="0"/>
            </a:endParaRPr>
          </a:p>
        </p:txBody>
      </p:sp>
      <p:pic>
        <p:nvPicPr>
          <p:cNvPr id="5" name="Picture 4">
            <a:extLst>
              <a:ext uri="{FF2B5EF4-FFF2-40B4-BE49-F238E27FC236}">
                <a16:creationId xmlns:a16="http://schemas.microsoft.com/office/drawing/2014/main" id="{C8FBE3E0-C65D-4DF9-AD6F-F19F551A90BD}"/>
              </a:ext>
            </a:extLst>
          </p:cNvPr>
          <p:cNvPicPr>
            <a:picLocks noChangeAspect="1"/>
          </p:cNvPicPr>
          <p:nvPr/>
        </p:nvPicPr>
        <p:blipFill>
          <a:blip r:embed="rId2"/>
          <a:stretch>
            <a:fillRect/>
          </a:stretch>
        </p:blipFill>
        <p:spPr>
          <a:xfrm>
            <a:off x="-1" y="2043083"/>
            <a:ext cx="8976853" cy="4652685"/>
          </a:xfrm>
          <a:prstGeom prst="rect">
            <a:avLst/>
          </a:prstGeom>
        </p:spPr>
      </p:pic>
    </p:spTree>
    <p:extLst>
      <p:ext uri="{BB962C8B-B14F-4D97-AF65-F5344CB8AC3E}">
        <p14:creationId xmlns:p14="http://schemas.microsoft.com/office/powerpoint/2010/main" val="23704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ED6E7E3E-1D9B-4FC0-BA95-5EBA254EB374}"/>
              </a:ext>
            </a:extLst>
          </p:cNvPr>
          <p:cNvPicPr>
            <a:picLocks noChangeAspect="1"/>
          </p:cNvPicPr>
          <p:nvPr/>
        </p:nvPicPr>
        <p:blipFill>
          <a:blip r:embed="rId2"/>
          <a:stretch>
            <a:fillRect/>
          </a:stretch>
        </p:blipFill>
        <p:spPr>
          <a:xfrm>
            <a:off x="74427" y="0"/>
            <a:ext cx="8804102" cy="6733256"/>
          </a:xfrm>
          <a:prstGeom prst="rect">
            <a:avLst/>
          </a:prstGeom>
        </p:spPr>
      </p:pic>
      <p:pic>
        <p:nvPicPr>
          <p:cNvPr id="92" name="Picture 2" descr="Mark, Check, Tick, Red, Correct, Symbol, Choice, Yes">
            <a:extLst>
              <a:ext uri="{FF2B5EF4-FFF2-40B4-BE49-F238E27FC236}">
                <a16:creationId xmlns:a16="http://schemas.microsoft.com/office/drawing/2014/main" id="{7A2D8B41-CBA5-4075-9ED5-D81118D7F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387" y="4925961"/>
            <a:ext cx="819186" cy="85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5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C5EDF0-B073-4D11-8F3C-9E1094861181}"/>
              </a:ext>
            </a:extLst>
          </p:cNvPr>
          <p:cNvSpPr txBox="1"/>
          <p:nvPr/>
        </p:nvSpPr>
        <p:spPr>
          <a:xfrm>
            <a:off x="95693" y="297712"/>
            <a:ext cx="4157330"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The Bell Jar</a:t>
            </a:r>
            <a:endParaRPr lang="en-GB" sz="4000" dirty="0">
              <a:solidFill>
                <a:srgbClr val="0070C0"/>
              </a:solidFill>
              <a:latin typeface="Comic Sans MS" panose="030F0702030302020204" pitchFamily="66" charset="0"/>
            </a:endParaRPr>
          </a:p>
        </p:txBody>
      </p:sp>
      <p:pic>
        <p:nvPicPr>
          <p:cNvPr id="19" name="Picture 18">
            <a:extLst>
              <a:ext uri="{FF2B5EF4-FFF2-40B4-BE49-F238E27FC236}">
                <a16:creationId xmlns:a16="http://schemas.microsoft.com/office/drawing/2014/main" id="{6E9D3C93-9D0F-45CC-87F2-3EF50A8A2A16}"/>
              </a:ext>
            </a:extLst>
          </p:cNvPr>
          <p:cNvPicPr>
            <a:picLocks noChangeAspect="1"/>
          </p:cNvPicPr>
          <p:nvPr/>
        </p:nvPicPr>
        <p:blipFill>
          <a:blip r:embed="rId2"/>
          <a:stretch>
            <a:fillRect/>
          </a:stretch>
        </p:blipFill>
        <p:spPr>
          <a:xfrm>
            <a:off x="6692216" y="2551813"/>
            <a:ext cx="2038106" cy="3564777"/>
          </a:xfrm>
          <a:prstGeom prst="rect">
            <a:avLst/>
          </a:prstGeom>
        </p:spPr>
      </p:pic>
      <p:sp>
        <p:nvSpPr>
          <p:cNvPr id="22" name="TextBox 21">
            <a:extLst>
              <a:ext uri="{FF2B5EF4-FFF2-40B4-BE49-F238E27FC236}">
                <a16:creationId xmlns:a16="http://schemas.microsoft.com/office/drawing/2014/main" id="{54085624-9EEF-450B-AC92-4A91E5ED4B62}"/>
              </a:ext>
            </a:extLst>
          </p:cNvPr>
          <p:cNvSpPr txBox="1"/>
          <p:nvPr/>
        </p:nvSpPr>
        <p:spPr>
          <a:xfrm>
            <a:off x="138223" y="2392325"/>
            <a:ext cx="660282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omic Sans MS" panose="030F0702030302020204" pitchFamily="66" charset="0"/>
              </a:rPr>
              <a:t>The jar represents your chest</a:t>
            </a:r>
          </a:p>
          <a:p>
            <a:pPr marL="457200" indent="-457200">
              <a:buFont typeface="Arial" panose="020B0604020202020204" pitchFamily="34" charset="0"/>
              <a:buChar char="•"/>
            </a:pPr>
            <a:endParaRPr lang="en-US" sz="2800" dirty="0">
              <a:latin typeface="Comic Sans MS" panose="030F0702030302020204" pitchFamily="66" charset="0"/>
            </a:endParaRPr>
          </a:p>
          <a:p>
            <a:pPr marL="457200" indent="-457200">
              <a:buFont typeface="Arial" panose="020B0604020202020204" pitchFamily="34" charset="0"/>
              <a:buChar char="•"/>
            </a:pPr>
            <a:r>
              <a:rPr lang="en-US" sz="2800" dirty="0">
                <a:latin typeface="Comic Sans MS" panose="030F0702030302020204" pitchFamily="66" charset="0"/>
              </a:rPr>
              <a:t>The balloons are your lungs</a:t>
            </a:r>
          </a:p>
          <a:p>
            <a:pPr marL="457200" indent="-457200">
              <a:buFont typeface="Arial" panose="020B0604020202020204" pitchFamily="34" charset="0"/>
              <a:buChar char="•"/>
            </a:pPr>
            <a:endParaRPr lang="en-US" sz="2800" dirty="0">
              <a:latin typeface="Comic Sans MS" panose="030F0702030302020204" pitchFamily="66" charset="0"/>
            </a:endParaRPr>
          </a:p>
          <a:p>
            <a:pPr marL="457200" indent="-457200">
              <a:buFont typeface="Arial" panose="020B0604020202020204" pitchFamily="34" charset="0"/>
              <a:buChar char="•"/>
            </a:pPr>
            <a:r>
              <a:rPr lang="en-US" sz="2800" dirty="0">
                <a:latin typeface="Comic Sans MS" panose="030F0702030302020204" pitchFamily="66" charset="0"/>
              </a:rPr>
              <a:t>The rubber sheet underneath is your diaphragm</a:t>
            </a:r>
            <a:endParaRPr lang="en-GB" sz="2800" dirty="0">
              <a:latin typeface="Comic Sans MS" panose="030F0702030302020204" pitchFamily="66" charset="0"/>
            </a:endParaRPr>
          </a:p>
        </p:txBody>
      </p:sp>
      <p:cxnSp>
        <p:nvCxnSpPr>
          <p:cNvPr id="24" name="Straight Arrow Connector 23">
            <a:extLst>
              <a:ext uri="{FF2B5EF4-FFF2-40B4-BE49-F238E27FC236}">
                <a16:creationId xmlns:a16="http://schemas.microsoft.com/office/drawing/2014/main" id="{7A84787B-77F8-4C8A-B2BE-EA6ACE755448}"/>
              </a:ext>
            </a:extLst>
          </p:cNvPr>
          <p:cNvCxnSpPr/>
          <p:nvPr/>
        </p:nvCxnSpPr>
        <p:spPr>
          <a:xfrm>
            <a:off x="5847908" y="2679405"/>
            <a:ext cx="797442" cy="723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E708E8-56E2-42FC-BB46-82055364DC17}"/>
              </a:ext>
            </a:extLst>
          </p:cNvPr>
          <p:cNvCxnSpPr>
            <a:cxnSpLocks/>
          </p:cNvCxnSpPr>
          <p:nvPr/>
        </p:nvCxnSpPr>
        <p:spPr>
          <a:xfrm>
            <a:off x="5348177" y="3554819"/>
            <a:ext cx="1765004" cy="719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42F0FC6-A7E8-4321-A572-44729B0D5276}"/>
              </a:ext>
            </a:extLst>
          </p:cNvPr>
          <p:cNvCxnSpPr>
            <a:cxnSpLocks/>
          </p:cNvCxnSpPr>
          <p:nvPr/>
        </p:nvCxnSpPr>
        <p:spPr>
          <a:xfrm>
            <a:off x="3349256" y="4869712"/>
            <a:ext cx="3327991" cy="7336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11CC98F-B5BE-4554-B53A-1D3658378632}"/>
              </a:ext>
            </a:extLst>
          </p:cNvPr>
          <p:cNvSpPr/>
          <p:nvPr/>
        </p:nvSpPr>
        <p:spPr>
          <a:xfrm>
            <a:off x="244549" y="1160077"/>
            <a:ext cx="8676168" cy="954107"/>
          </a:xfrm>
          <a:prstGeom prst="rect">
            <a:avLst/>
          </a:prstGeom>
        </p:spPr>
        <p:txBody>
          <a:bodyPr wrap="square">
            <a:spAutoFit/>
          </a:bodyPr>
          <a:lstStyle/>
          <a:p>
            <a:r>
              <a:rPr lang="en-US" sz="2800" dirty="0">
                <a:latin typeface="Comic Sans MS" panose="030F0702030302020204" pitchFamily="66" charset="0"/>
              </a:rPr>
              <a:t>We can use a bell jar to demonstrate the process of breathing in and out.</a:t>
            </a:r>
          </a:p>
        </p:txBody>
      </p:sp>
    </p:spTree>
    <p:extLst>
      <p:ext uri="{BB962C8B-B14F-4D97-AF65-F5344CB8AC3E}">
        <p14:creationId xmlns:p14="http://schemas.microsoft.com/office/powerpoint/2010/main" val="3560306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45490-1605-4C81-BD8E-825EE9F5B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5D8E27-22FF-447F-BA71-6CBE82E2308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9381E4F-B585-4FEC-A49B-E7E7AF899E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848</Words>
  <Application>Microsoft Office PowerPoint</Application>
  <PresentationFormat>On-screen Show (4:3)</PresentationFormat>
  <Paragraphs>97</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Comic Sans MS</vt:lpstr>
      <vt:lpstr>Office Theme</vt:lpstr>
      <vt:lpstr>80/20 – THINK! What do you NEED to cover with your set</vt:lpstr>
      <vt:lpstr>Breathing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Zachariah Sullivan</cp:lastModifiedBy>
  <cp:revision>2</cp:revision>
  <dcterms:created xsi:type="dcterms:W3CDTF">2020-08-25T11:02:27Z</dcterms:created>
  <dcterms:modified xsi:type="dcterms:W3CDTF">2020-09-18T07:22:24Z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