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424" r:id="rId5"/>
    <p:sldId id="370" r:id="rId6"/>
    <p:sldId id="435" r:id="rId7"/>
    <p:sldId id="431" r:id="rId8"/>
    <p:sldId id="438" r:id="rId9"/>
    <p:sldId id="432" r:id="rId10"/>
    <p:sldId id="433" r:id="rId11"/>
    <p:sldId id="434" r:id="rId12"/>
    <p:sldId id="436" r:id="rId13"/>
    <p:sldId id="440" r:id="rId14"/>
    <p:sldId id="441" r:id="rId15"/>
    <p:sldId id="437" r:id="rId16"/>
    <p:sldId id="43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31F70-4A00-4C51-9A80-F4059A740BE9}"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B6D91-C254-4406-A3C6-9E44C6EA4165}" type="slidenum">
              <a:rPr lang="en-GB" smtClean="0"/>
              <a:t>‹#›</a:t>
            </a:fld>
            <a:endParaRPr lang="en-GB"/>
          </a:p>
        </p:txBody>
      </p:sp>
    </p:spTree>
    <p:extLst>
      <p:ext uri="{BB962C8B-B14F-4D97-AF65-F5344CB8AC3E}">
        <p14:creationId xmlns:p14="http://schemas.microsoft.com/office/powerpoint/2010/main" val="277400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Image by Laurel Jules - Own work, CC BY-SA 3.0, https://commons.wikimedia.org/w/index.php?curid=26331125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CFEFC-AD9A-4E44-841B-04921A80B5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Cut this information up into</a:t>
            </a:r>
            <a:r>
              <a:rPr lang="en-GB" baseline="0" dirty="0"/>
              <a:t> strips, give each student a different bit of information. They will then need to swap information with each other to complete their own table.</a:t>
            </a:r>
            <a:endParaRPr lang="en-GB" dirty="0"/>
          </a:p>
        </p:txBody>
      </p:sp>
      <p:sp>
        <p:nvSpPr>
          <p:cNvPr id="4" name="Slide Number Placeholder 3"/>
          <p:cNvSpPr>
            <a:spLocks noGrp="1"/>
          </p:cNvSpPr>
          <p:nvPr>
            <p:ph type="sldNum" sz="quarter" idx="10"/>
          </p:nvPr>
        </p:nvSpPr>
        <p:spPr/>
        <p:txBody>
          <a:bodyPr/>
          <a:lstStyle/>
          <a:p>
            <a:fld id="{0C2CFEFC-AD9A-4E44-841B-04921A80B510}"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AE069-E209-4480-B9E7-AAFA9C8FE5EF}"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39023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AE069-E209-4480-B9E7-AAFA9C8FE5EF}"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301264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AE069-E209-4480-B9E7-AAFA9C8FE5EF}"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337485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AE069-E209-4480-B9E7-AAFA9C8FE5EF}"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15579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AE069-E209-4480-B9E7-AAFA9C8FE5EF}"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380365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AE069-E209-4480-B9E7-AAFA9C8FE5EF}"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342890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AE069-E209-4480-B9E7-AAFA9C8FE5EF}"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165099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AE069-E209-4480-B9E7-AAFA9C8FE5EF}"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295331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AE069-E209-4480-B9E7-AAFA9C8FE5EF}"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12397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AE069-E209-4480-B9E7-AAFA9C8FE5EF}"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350393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AE069-E209-4480-B9E7-AAFA9C8FE5EF}"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A003C-5C3D-4500-9A35-71EE95AA9F0F}" type="slidenum">
              <a:rPr lang="en-GB" smtClean="0"/>
              <a:t>‹#›</a:t>
            </a:fld>
            <a:endParaRPr lang="en-GB"/>
          </a:p>
        </p:txBody>
      </p:sp>
    </p:spTree>
    <p:extLst>
      <p:ext uri="{BB962C8B-B14F-4D97-AF65-F5344CB8AC3E}">
        <p14:creationId xmlns:p14="http://schemas.microsoft.com/office/powerpoint/2010/main" val="264672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AE069-E209-4480-B9E7-AAFA9C8FE5EF}" type="datetimeFigureOut">
              <a:rPr lang="en-GB" smtClean="0"/>
              <a:t>24/09/2020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A003C-5C3D-4500-9A35-71EE95AA9F0F}" type="slidenum">
              <a:rPr lang="en-GB" smtClean="0"/>
              <a:t>‹#›</a:t>
            </a:fld>
            <a:endParaRPr lang="en-GB"/>
          </a:p>
        </p:txBody>
      </p:sp>
    </p:spTree>
    <p:extLst>
      <p:ext uri="{BB962C8B-B14F-4D97-AF65-F5344CB8AC3E}">
        <p14:creationId xmlns:p14="http://schemas.microsoft.com/office/powerpoint/2010/main" val="70425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8610600" cy="1295400"/>
          </a:xfrm>
          <a:prstGeom prst="roundRect">
            <a:avLst/>
          </a:prstGeom>
          <a:solidFill>
            <a:srgbClr val="C1ECF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2" name="Title 1"/>
          <p:cNvSpPr>
            <a:spLocks noGrp="1"/>
          </p:cNvSpPr>
          <p:nvPr>
            <p:ph type="ctrTitle"/>
          </p:nvPr>
        </p:nvSpPr>
        <p:spPr>
          <a:xfrm>
            <a:off x="304800" y="304800"/>
            <a:ext cx="8534400" cy="1264970"/>
          </a:xfrm>
        </p:spPr>
        <p:txBody>
          <a:bodyPr>
            <a:noAutofit/>
          </a:bodyPr>
          <a:lstStyle/>
          <a:p>
            <a:r>
              <a:rPr lang="en-GB" sz="4600" dirty="0">
                <a:latin typeface="Comic Sans MS" pitchFamily="66" charset="0"/>
              </a:rPr>
              <a:t>Factors affecting Transpiration</a:t>
            </a:r>
          </a:p>
        </p:txBody>
      </p:sp>
      <p:sp>
        <p:nvSpPr>
          <p:cNvPr id="6" name="TextBox 5"/>
          <p:cNvSpPr txBox="1"/>
          <p:nvPr/>
        </p:nvSpPr>
        <p:spPr>
          <a:xfrm>
            <a:off x="228600" y="1748594"/>
            <a:ext cx="5827059" cy="3785652"/>
          </a:xfrm>
          <a:prstGeom prst="rect">
            <a:avLst/>
          </a:prstGeom>
          <a:noFill/>
        </p:spPr>
        <p:txBody>
          <a:bodyPr wrap="square" rtlCol="0">
            <a:spAutoFit/>
          </a:bodyPr>
          <a:lstStyle/>
          <a:p>
            <a:r>
              <a:rPr lang="en-GB" sz="2800" b="1" dirty="0">
                <a:solidFill>
                  <a:prstClr val="black"/>
                </a:solidFill>
                <a:latin typeface="Comic Sans MS" pitchFamily="66" charset="0"/>
              </a:rPr>
              <a:t>Do now activity:</a:t>
            </a:r>
          </a:p>
          <a:p>
            <a:endParaRPr lang="en-GB" sz="2800" b="1" dirty="0">
              <a:solidFill>
                <a:prstClr val="black"/>
              </a:solidFill>
              <a:latin typeface="Comic Sans MS" pitchFamily="66" charset="0"/>
            </a:endParaRPr>
          </a:p>
          <a:p>
            <a:pPr marL="457200" indent="-457200">
              <a:buFontTx/>
              <a:buAutoNum type="arabicPeriod"/>
            </a:pPr>
            <a:r>
              <a:rPr lang="en-GB" sz="2300" dirty="0">
                <a:solidFill>
                  <a:srgbClr val="FF0000"/>
                </a:solidFill>
                <a:latin typeface="Comic Sans MS" pitchFamily="66" charset="0"/>
              </a:rPr>
              <a:t>Which cells open and close the stomata?</a:t>
            </a:r>
          </a:p>
          <a:p>
            <a:pPr marL="457200" indent="-457200">
              <a:buFontTx/>
              <a:buAutoNum type="arabicPeriod"/>
            </a:pPr>
            <a:endParaRPr lang="en-GB" sz="2300" dirty="0">
              <a:solidFill>
                <a:srgbClr val="FF0000"/>
              </a:solidFill>
              <a:latin typeface="Comic Sans MS" pitchFamily="66" charset="0"/>
            </a:endParaRPr>
          </a:p>
          <a:p>
            <a:pPr marL="457200" indent="-457200">
              <a:buFontTx/>
              <a:buAutoNum type="arabicPeriod"/>
            </a:pPr>
            <a:r>
              <a:rPr lang="en-GB" sz="2300" dirty="0">
                <a:solidFill>
                  <a:schemeClr val="accent2"/>
                </a:solidFill>
                <a:latin typeface="Comic Sans MS" pitchFamily="66" charset="0"/>
              </a:rPr>
              <a:t>Describe the process of transpiration?</a:t>
            </a:r>
          </a:p>
          <a:p>
            <a:pPr marL="457200" indent="-457200">
              <a:buFontTx/>
              <a:buAutoNum type="arabicPeriod"/>
            </a:pPr>
            <a:endParaRPr lang="en-GB" sz="2300" dirty="0">
              <a:solidFill>
                <a:schemeClr val="accent2"/>
              </a:solidFill>
              <a:latin typeface="Comic Sans MS" pitchFamily="66" charset="0"/>
            </a:endParaRPr>
          </a:p>
          <a:p>
            <a:pPr marL="457200" indent="-457200">
              <a:buFontTx/>
              <a:buAutoNum type="arabicPeriod"/>
            </a:pPr>
            <a:r>
              <a:rPr lang="en-GB" sz="2300" dirty="0">
                <a:solidFill>
                  <a:srgbClr val="00B050"/>
                </a:solidFill>
                <a:latin typeface="Comic Sans MS" pitchFamily="66" charset="0"/>
              </a:rPr>
              <a:t>Explain why the root hair cell in the plant needs a large surface area.</a:t>
            </a:r>
          </a:p>
        </p:txBody>
      </p:sp>
      <p:pic>
        <p:nvPicPr>
          <p:cNvPr id="18434" name="Picture 2" descr="undefined"/>
          <p:cNvPicPr>
            <a:picLocks noChangeAspect="1" noChangeArrowheads="1"/>
          </p:cNvPicPr>
          <p:nvPr/>
        </p:nvPicPr>
        <p:blipFill>
          <a:blip r:embed="rId3" cstate="print"/>
          <a:srcRect/>
          <a:stretch>
            <a:fillRect/>
          </a:stretch>
        </p:blipFill>
        <p:spPr bwMode="auto">
          <a:xfrm>
            <a:off x="5946790" y="4029442"/>
            <a:ext cx="3019359" cy="254168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C7D4F4-F44E-4584-8F44-EC47261BD3CB}"/>
              </a:ext>
            </a:extLst>
          </p:cNvPr>
          <p:cNvPicPr>
            <a:picLocks noChangeAspect="1"/>
          </p:cNvPicPr>
          <p:nvPr/>
        </p:nvPicPr>
        <p:blipFill rotWithShape="1">
          <a:blip r:embed="rId2"/>
          <a:srcRect l="6274" t="23595" r="34902" b="8780"/>
          <a:stretch/>
        </p:blipFill>
        <p:spPr>
          <a:xfrm>
            <a:off x="285750" y="1066800"/>
            <a:ext cx="8648699" cy="5648325"/>
          </a:xfrm>
          <a:prstGeom prst="rect">
            <a:avLst/>
          </a:prstGeom>
        </p:spPr>
      </p:pic>
      <p:sp>
        <p:nvSpPr>
          <p:cNvPr id="3" name="TextBox 2">
            <a:extLst>
              <a:ext uri="{FF2B5EF4-FFF2-40B4-BE49-F238E27FC236}">
                <a16:creationId xmlns:a16="http://schemas.microsoft.com/office/drawing/2014/main" id="{B6D91408-DB62-440F-B67A-508E6AC41204}"/>
              </a:ext>
            </a:extLst>
          </p:cNvPr>
          <p:cNvSpPr txBox="1"/>
          <p:nvPr/>
        </p:nvSpPr>
        <p:spPr>
          <a:xfrm>
            <a:off x="152400" y="142875"/>
            <a:ext cx="8886825" cy="830997"/>
          </a:xfrm>
          <a:prstGeom prst="rect">
            <a:avLst/>
          </a:prstGeom>
          <a:solidFill>
            <a:srgbClr val="C1ECF1"/>
          </a:solidFill>
        </p:spPr>
        <p:txBody>
          <a:bodyPr wrap="square" rtlCol="0">
            <a:spAutoFit/>
          </a:bodyPr>
          <a:lstStyle/>
          <a:p>
            <a:pPr>
              <a:buNone/>
            </a:pPr>
            <a:r>
              <a:rPr lang="en-GB" sz="2400" dirty="0">
                <a:solidFill>
                  <a:srgbClr val="0070C0"/>
                </a:solidFill>
                <a:latin typeface="Comic Sans MS" pitchFamily="66" charset="0"/>
              </a:rPr>
              <a:t>PLENARY: </a:t>
            </a:r>
            <a:r>
              <a:rPr lang="en-GB" sz="2400" dirty="0">
                <a:latin typeface="Comic Sans MS" pitchFamily="66" charset="0"/>
              </a:rPr>
              <a:t>Exam question practice, answer the following questions in silence:</a:t>
            </a:r>
          </a:p>
        </p:txBody>
      </p:sp>
      <p:sp>
        <p:nvSpPr>
          <p:cNvPr id="5" name="TextBox 4">
            <a:extLst>
              <a:ext uri="{FF2B5EF4-FFF2-40B4-BE49-F238E27FC236}">
                <a16:creationId xmlns:a16="http://schemas.microsoft.com/office/drawing/2014/main" id="{C50F36EF-A2D5-4A2C-B203-D2509C051C3C}"/>
              </a:ext>
            </a:extLst>
          </p:cNvPr>
          <p:cNvSpPr txBox="1"/>
          <p:nvPr/>
        </p:nvSpPr>
        <p:spPr>
          <a:xfrm>
            <a:off x="4972050" y="6130350"/>
            <a:ext cx="3886200" cy="584775"/>
          </a:xfrm>
          <a:prstGeom prst="rect">
            <a:avLst/>
          </a:prstGeom>
          <a:solidFill>
            <a:srgbClr val="002060"/>
          </a:solidFill>
        </p:spPr>
        <p:txBody>
          <a:bodyPr wrap="square" rtlCol="0">
            <a:spAutoFit/>
          </a:bodyPr>
          <a:lstStyle/>
          <a:p>
            <a:pPr algn="ctr"/>
            <a:r>
              <a:rPr lang="en-GB" sz="3200" dirty="0">
                <a:solidFill>
                  <a:prstClr val="white"/>
                </a:solidFill>
                <a:latin typeface="Calibri"/>
              </a:rPr>
              <a:t>6 marks = 6 minutes</a:t>
            </a:r>
          </a:p>
        </p:txBody>
      </p:sp>
    </p:spTree>
    <p:extLst>
      <p:ext uri="{BB962C8B-B14F-4D97-AF65-F5344CB8AC3E}">
        <p14:creationId xmlns:p14="http://schemas.microsoft.com/office/powerpoint/2010/main" val="218247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4"/>
            <a:ext cx="44196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sp>
        <p:nvSpPr>
          <p:cNvPr id="7" name="TextBox 6"/>
          <p:cNvSpPr txBox="1"/>
          <p:nvPr/>
        </p:nvSpPr>
        <p:spPr>
          <a:xfrm>
            <a:off x="228600" y="798735"/>
            <a:ext cx="8686800" cy="6058710"/>
          </a:xfrm>
          <a:prstGeom prst="rect">
            <a:avLst/>
          </a:prstGeom>
          <a:noFill/>
        </p:spPr>
        <p:txBody>
          <a:bodyPr wrap="square" rtlCol="0">
            <a:spAutoFit/>
          </a:bodyPr>
          <a:lstStyle/>
          <a:p>
            <a:pPr>
              <a:lnSpc>
                <a:spcPct val="107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(a)      (</a:t>
            </a:r>
            <a:r>
              <a:rPr lang="en-GB" dirty="0" err="1">
                <a:latin typeface="Arial" panose="020B0604020202020204" pitchFamily="34" charset="0"/>
                <a:ea typeface="Times New Roman" panose="02020603050405020304" pitchFamily="18" charset="0"/>
                <a:cs typeface="Times New Roman" panose="02020603050405020304" pitchFamily="18" charset="0"/>
              </a:rPr>
              <a:t>i</a:t>
            </a:r>
            <a:r>
              <a:rPr lang="en-GB" dirty="0">
                <a:latin typeface="Arial" panose="020B0604020202020204" pitchFamily="34" charset="0"/>
                <a:ea typeface="Times New Roman" panose="02020603050405020304" pitchFamily="18" charset="0"/>
                <a:cs typeface="Times New Roman" panose="02020603050405020304" pitchFamily="18" charset="0"/>
              </a:rPr>
              <a:t>)     </a:t>
            </a:r>
            <a:r>
              <a:rPr lang="en-GB" dirty="0">
                <a:latin typeface="Arial" panose="020B0604020202020204" pitchFamily="34" charset="0"/>
                <a:ea typeface="Times New Roman" panose="02020603050405020304" pitchFamily="18" charset="0"/>
                <a:cs typeface="Arial" panose="020B0604020202020204" pitchFamily="34" charset="0"/>
              </a:rPr>
              <a:t>wind and temperature</a:t>
            </a:r>
          </a:p>
          <a:p>
            <a:pPr>
              <a:lnSpc>
                <a:spcPct val="107000"/>
              </a:lnSpc>
              <a:spcBef>
                <a:spcPts val="300"/>
              </a:spcBef>
              <a:spcAft>
                <a:spcPts val="0"/>
              </a:spcAft>
            </a:pPr>
            <a:r>
              <a:rPr lang="en-GB" i="1" dirty="0">
                <a:latin typeface="Arial" panose="020B0604020202020204" pitchFamily="34" charset="0"/>
                <a:ea typeface="Times New Roman" panose="02020603050405020304" pitchFamily="18" charset="0"/>
                <a:cs typeface="Times New Roman" panose="02020603050405020304" pitchFamily="18" charset="0"/>
              </a:rPr>
              <a:t>answers in either order</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0"/>
              </a:spcAft>
            </a:pPr>
            <a:r>
              <a:rPr lang="en-GB" i="1" dirty="0">
                <a:latin typeface="Arial" panose="020B0604020202020204" pitchFamily="34" charset="0"/>
                <a:ea typeface="Times New Roman" panose="02020603050405020304" pitchFamily="18" charset="0"/>
                <a:cs typeface="Times New Roman" panose="02020603050405020304" pitchFamily="18" charset="0"/>
              </a:rPr>
              <a:t>ignore weather</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2</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(ii)     different plants have different sizes / different numbers of</a:t>
            </a:r>
            <a:br>
              <a:rPr lang="en-GB" dirty="0">
                <a:latin typeface="Arial" panose="020B0604020202020204" pitchFamily="34" charset="0"/>
                <a:ea typeface="Times New Roman" panose="02020603050405020304" pitchFamily="18" charset="0"/>
                <a:cs typeface="Times New Roman" panose="02020603050405020304" pitchFamily="18" charset="0"/>
              </a:rPr>
            </a:br>
            <a:r>
              <a:rPr lang="en-GB" dirty="0">
                <a:latin typeface="Arial" panose="020B0604020202020204" pitchFamily="34" charset="0"/>
                <a:ea typeface="Times New Roman" panose="02020603050405020304" pitchFamily="18" charset="0"/>
                <a:cs typeface="Times New Roman" panose="02020603050405020304" pitchFamily="18" charset="0"/>
              </a:rPr>
              <a:t>leaves / different sizes of leaves / different plants</a:t>
            </a:r>
            <a:br>
              <a:rPr lang="en-GB" dirty="0">
                <a:latin typeface="Arial" panose="020B0604020202020204" pitchFamily="34" charset="0"/>
                <a:ea typeface="Times New Roman" panose="02020603050405020304" pitchFamily="18" charset="0"/>
                <a:cs typeface="Times New Roman" panose="02020603050405020304" pitchFamily="18" charset="0"/>
              </a:rPr>
            </a:br>
            <a:r>
              <a:rPr lang="en-GB" dirty="0">
                <a:latin typeface="Arial" panose="020B0604020202020204" pitchFamily="34" charset="0"/>
                <a:ea typeface="Times New Roman" panose="02020603050405020304" pitchFamily="18" charset="0"/>
                <a:cs typeface="Times New Roman" panose="02020603050405020304" pitchFamily="18" charset="0"/>
              </a:rPr>
              <a:t>take up different amounts of water</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0"/>
              </a:spcAft>
            </a:pPr>
            <a:r>
              <a:rPr lang="en-GB" i="1" dirty="0">
                <a:latin typeface="Arial" panose="020B0604020202020204" pitchFamily="34" charset="0"/>
                <a:ea typeface="Times New Roman" panose="02020603050405020304" pitchFamily="18" charset="0"/>
                <a:cs typeface="Times New Roman" panose="02020603050405020304" pitchFamily="18" charset="0"/>
              </a:rPr>
              <a:t>ignore reference to validity</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0"/>
              </a:spcAft>
            </a:pPr>
            <a:r>
              <a:rPr lang="en-GB" i="1" dirty="0">
                <a:latin typeface="Arial" panose="020B0604020202020204" pitchFamily="34" charset="0"/>
                <a:ea typeface="Times New Roman" panose="02020603050405020304" pitchFamily="18" charset="0"/>
                <a:cs typeface="Times New Roman" panose="02020603050405020304" pitchFamily="18" charset="0"/>
              </a:rPr>
              <a:t>allow different plants need</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0"/>
              </a:spcAft>
            </a:pPr>
            <a:r>
              <a:rPr lang="en-GB" i="1" dirty="0">
                <a:latin typeface="Arial" panose="020B0604020202020204" pitchFamily="34" charset="0"/>
                <a:ea typeface="Times New Roman" panose="02020603050405020304" pitchFamily="18" charset="0"/>
                <a:cs typeface="Times New Roman" panose="02020603050405020304" pitchFamily="18" charset="0"/>
              </a:rPr>
              <a:t>different amounts of water</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1</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(b)     in table, in sequence:</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Arial" panose="020B060402020202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Arial" panose="020B0604020202020204" pitchFamily="34" charset="0"/>
                <a:ea typeface="Times New Roman" panose="02020603050405020304" pitchFamily="18" charset="0"/>
                <a:cs typeface="Times New Roman" panose="02020603050405020304" pitchFamily="18" charset="0"/>
              </a:rPr>
              <a:t>B</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Arial" panose="020B0604020202020204" pitchFamily="34" charset="0"/>
                <a:ea typeface="Times New Roman" panose="02020603050405020304" pitchFamily="18" charset="0"/>
                <a:cs typeface="Times New Roman" panose="02020603050405020304" pitchFamily="18" charset="0"/>
              </a:rPr>
              <a:t>A</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0"/>
              </a:spcAft>
            </a:pPr>
            <a:r>
              <a:rPr lang="en-GB" i="1" dirty="0">
                <a:latin typeface="Arial" panose="020B0604020202020204" pitchFamily="34" charset="0"/>
                <a:ea typeface="Times New Roman" panose="02020603050405020304" pitchFamily="18" charset="0"/>
                <a:cs typeface="Times New Roman" panose="02020603050405020304" pitchFamily="18" charset="0"/>
              </a:rPr>
              <a:t>all 3 correct = </a:t>
            </a:r>
            <a:r>
              <a:rPr lang="en-GB" b="1" i="1" dirty="0">
                <a:latin typeface="Arial" panose="020B0604020202020204" pitchFamily="34" charset="0"/>
                <a:ea typeface="Times New Roman" panose="02020603050405020304" pitchFamily="18" charset="0"/>
                <a:cs typeface="Times New Roman" panose="02020603050405020304" pitchFamily="18" charset="0"/>
              </a:rPr>
              <a:t>2</a:t>
            </a:r>
            <a:r>
              <a:rPr lang="en-GB" i="1" dirty="0">
                <a:latin typeface="Arial" panose="020B0604020202020204" pitchFamily="34" charset="0"/>
                <a:ea typeface="Times New Roman" panose="02020603050405020304" pitchFamily="18" charset="0"/>
                <a:cs typeface="Times New Roman" panose="02020603050405020304" pitchFamily="18" charset="0"/>
              </a:rPr>
              <a:t> marks</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0"/>
              </a:spcAft>
            </a:pPr>
            <a:r>
              <a:rPr lang="en-GB" i="1" dirty="0">
                <a:latin typeface="Arial" panose="020B0604020202020204" pitchFamily="34" charset="0"/>
                <a:ea typeface="Times New Roman" panose="02020603050405020304" pitchFamily="18" charset="0"/>
                <a:cs typeface="Times New Roman" panose="02020603050405020304" pitchFamily="18" charset="0"/>
              </a:rPr>
              <a:t>2 correct = </a:t>
            </a:r>
            <a:r>
              <a:rPr lang="en-GB" b="1" i="1" dirty="0">
                <a:latin typeface="Arial" panose="020B0604020202020204" pitchFamily="34" charset="0"/>
                <a:ea typeface="Times New Roman" panose="02020603050405020304" pitchFamily="18" charset="0"/>
                <a:cs typeface="Times New Roman" panose="02020603050405020304" pitchFamily="18" charset="0"/>
              </a:rPr>
              <a:t>1</a:t>
            </a:r>
            <a:r>
              <a:rPr lang="en-GB" i="1" dirty="0">
                <a:latin typeface="Arial" panose="020B0604020202020204" pitchFamily="34" charset="0"/>
                <a:ea typeface="Times New Roman" panose="02020603050405020304" pitchFamily="18" charset="0"/>
                <a:cs typeface="Times New Roman" panose="02020603050405020304" pitchFamily="18" charset="0"/>
              </a:rPr>
              <a:t> mark</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0"/>
              </a:spcAft>
            </a:pPr>
            <a:r>
              <a:rPr lang="en-GB" i="1" dirty="0">
                <a:latin typeface="Arial" panose="020B0604020202020204" pitchFamily="34" charset="0"/>
                <a:ea typeface="Times New Roman" panose="02020603050405020304" pitchFamily="18" charset="0"/>
                <a:cs typeface="Times New Roman" panose="02020603050405020304" pitchFamily="18" charset="0"/>
              </a:rPr>
              <a:t>0 </a:t>
            </a:r>
            <a:r>
              <a:rPr lang="en-GB" b="1" i="1" dirty="0">
                <a:latin typeface="Arial" panose="020B0604020202020204" pitchFamily="34" charset="0"/>
                <a:ea typeface="Times New Roman" panose="02020603050405020304" pitchFamily="18" charset="0"/>
                <a:cs typeface="Times New Roman" panose="02020603050405020304" pitchFamily="18" charset="0"/>
              </a:rPr>
              <a:t>or</a:t>
            </a:r>
            <a:r>
              <a:rPr lang="en-GB" i="1" dirty="0">
                <a:latin typeface="Arial" panose="020B0604020202020204" pitchFamily="34" charset="0"/>
                <a:ea typeface="Times New Roman" panose="02020603050405020304" pitchFamily="18" charset="0"/>
                <a:cs typeface="Times New Roman" panose="02020603050405020304" pitchFamily="18" charset="0"/>
              </a:rPr>
              <a:t> 1 correct = </a:t>
            </a:r>
            <a:r>
              <a:rPr lang="en-GB" b="1" i="1" dirty="0">
                <a:latin typeface="Arial" panose="020B0604020202020204" pitchFamily="34" charset="0"/>
                <a:ea typeface="Times New Roman" panose="02020603050405020304" pitchFamily="18" charset="0"/>
                <a:cs typeface="Times New Roman" panose="02020603050405020304" pitchFamily="18" charset="0"/>
              </a:rPr>
              <a:t>0</a:t>
            </a:r>
            <a:r>
              <a:rPr lang="en-GB" i="1" dirty="0">
                <a:latin typeface="Arial" panose="020B0604020202020204" pitchFamily="34" charset="0"/>
                <a:ea typeface="Times New Roman" panose="02020603050405020304" pitchFamily="18" charset="0"/>
                <a:cs typeface="Times New Roman" panose="02020603050405020304" pitchFamily="18" charset="0"/>
              </a:rPr>
              <a:t> mark</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2</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(c)     transpiration</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1</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Bef>
                <a:spcPts val="300"/>
              </a:spcBef>
              <a:spcAft>
                <a:spcPts val="0"/>
              </a:spcAft>
            </a:pPr>
            <a:r>
              <a:rPr lang="en-GB" sz="1400" b="1" dirty="0">
                <a:latin typeface="Arial" panose="020B0604020202020204" pitchFamily="34" charset="0"/>
                <a:ea typeface="Times New Roman" panose="02020603050405020304" pitchFamily="18" charset="0"/>
                <a:cs typeface="Times New Roman" panose="02020603050405020304" pitchFamily="18" charset="0"/>
              </a:rPr>
              <a:t>[6]</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98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rot="16200000">
            <a:off x="-858314" y="1459487"/>
            <a:ext cx="6714028" cy="4082999"/>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rot="16200000">
            <a:off x="3408885" y="1459486"/>
            <a:ext cx="6714028" cy="40829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C7D4F4-F44E-4584-8F44-EC47261BD3CB}"/>
              </a:ext>
            </a:extLst>
          </p:cNvPr>
          <p:cNvPicPr>
            <a:picLocks noChangeAspect="1"/>
          </p:cNvPicPr>
          <p:nvPr/>
        </p:nvPicPr>
        <p:blipFill rotWithShape="1">
          <a:blip r:embed="rId2"/>
          <a:srcRect l="6274" t="23595" r="34902" b="8780"/>
          <a:stretch/>
        </p:blipFill>
        <p:spPr>
          <a:xfrm>
            <a:off x="0" y="0"/>
            <a:ext cx="9149545" cy="6858000"/>
          </a:xfrm>
          <a:prstGeom prst="rect">
            <a:avLst/>
          </a:prstGeom>
        </p:spPr>
      </p:pic>
    </p:spTree>
    <p:extLst>
      <p:ext uri="{BB962C8B-B14F-4D97-AF65-F5344CB8AC3E}">
        <p14:creationId xmlns:p14="http://schemas.microsoft.com/office/powerpoint/2010/main" val="377167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0" indent="0">
              <a:buNone/>
            </a:pPr>
            <a:r>
              <a:rPr lang="en-GB" dirty="0"/>
              <a:t>- </a:t>
            </a:r>
            <a:r>
              <a:rPr lang="en-GB" sz="2800" kern="1200" dirty="0">
                <a:solidFill>
                  <a:schemeClr val="dk1"/>
                </a:solidFill>
                <a:effectLst/>
                <a:latin typeface="+mn-lt"/>
                <a:ea typeface="+mn-ea"/>
                <a:cs typeface="+mn-cs"/>
              </a:rPr>
              <a:t>Identify</a:t>
            </a:r>
            <a:r>
              <a:rPr lang="en-GB" sz="2800" kern="1200" baseline="0" dirty="0">
                <a:solidFill>
                  <a:schemeClr val="dk1"/>
                </a:solidFill>
                <a:effectLst/>
                <a:latin typeface="+mn-lt"/>
                <a:ea typeface="+mn-ea"/>
                <a:cs typeface="+mn-cs"/>
              </a:rPr>
              <a:t> the 4 factors which affect the rate transpiration</a:t>
            </a:r>
            <a:endParaRPr lang="en-GB" sz="2800" kern="1200" dirty="0">
              <a:solidFill>
                <a:schemeClr val="dk1"/>
              </a:solidFill>
              <a:effectLst/>
              <a:latin typeface="+mn-lt"/>
              <a:ea typeface="+mn-ea"/>
              <a:cs typeface="+mn-cs"/>
            </a:endParaRPr>
          </a:p>
          <a:p>
            <a:pPr marL="0" indent="0">
              <a:buNone/>
            </a:pPr>
            <a:r>
              <a:rPr lang="en-GB" dirty="0"/>
              <a:t>- </a:t>
            </a:r>
            <a:r>
              <a:rPr lang="en-GB" sz="2800" kern="1200" dirty="0">
                <a:solidFill>
                  <a:schemeClr val="dk1"/>
                </a:solidFill>
                <a:effectLst/>
                <a:latin typeface="+mn-lt"/>
                <a:ea typeface="+mn-ea"/>
                <a:cs typeface="+mn-cs"/>
              </a:rPr>
              <a:t>Describe</a:t>
            </a:r>
            <a:r>
              <a:rPr lang="en-GB" sz="2800" kern="1200" baseline="0" dirty="0">
                <a:solidFill>
                  <a:schemeClr val="dk1"/>
                </a:solidFill>
                <a:effectLst/>
                <a:latin typeface="+mn-lt"/>
                <a:ea typeface="+mn-ea"/>
                <a:cs typeface="+mn-cs"/>
              </a:rPr>
              <a:t> how to use a potometer to investigate transpiration</a:t>
            </a:r>
            <a:endParaRPr lang="en-GB" sz="2800" kern="1200" dirty="0">
              <a:solidFill>
                <a:schemeClr val="dk1"/>
              </a:solidFill>
              <a:effectLst/>
              <a:latin typeface="+mn-lt"/>
              <a:ea typeface="+mn-ea"/>
              <a:cs typeface="+mn-cs"/>
            </a:endParaRPr>
          </a:p>
          <a:p>
            <a:pPr marL="0" indent="0">
              <a:buNone/>
            </a:pPr>
            <a:r>
              <a:rPr lang="en-GB" dirty="0"/>
              <a:t>OUTSTANDING PROGRESS:</a:t>
            </a:r>
          </a:p>
          <a:p>
            <a:pPr marL="0" indent="0">
              <a:buNone/>
            </a:pPr>
            <a:r>
              <a:rPr lang="en-GB" dirty="0"/>
              <a:t>- </a:t>
            </a:r>
            <a:r>
              <a:rPr lang="en-GB" sz="2800" kern="1200" dirty="0">
                <a:solidFill>
                  <a:schemeClr val="dk1"/>
                </a:solidFill>
                <a:effectLst/>
                <a:latin typeface="+mn-lt"/>
                <a:ea typeface="+mn-ea"/>
                <a:cs typeface="+mn-cs"/>
              </a:rPr>
              <a:t>Explain</a:t>
            </a:r>
            <a:r>
              <a:rPr lang="en-GB" sz="2800" kern="1200" baseline="0" dirty="0">
                <a:solidFill>
                  <a:schemeClr val="dk1"/>
                </a:solidFill>
                <a:effectLst/>
                <a:latin typeface="+mn-lt"/>
                <a:ea typeface="+mn-ea"/>
                <a:cs typeface="+mn-cs"/>
              </a:rPr>
              <a:t> the factors which can affect the rate of transpiration</a:t>
            </a:r>
            <a:endParaRPr lang="en-GB" sz="2800" kern="1200" dirty="0">
              <a:solidFill>
                <a:schemeClr val="dk1"/>
              </a:solidFill>
              <a:effectLst/>
              <a:latin typeface="+mn-lt"/>
              <a:ea typeface="+mn-ea"/>
              <a:cs typeface="+mn-cs"/>
            </a:endParaRP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0"/>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6D00-EF8B-473F-A882-C7E7F253A1F5}"/>
              </a:ext>
            </a:extLst>
          </p:cNvPr>
          <p:cNvSpPr>
            <a:spLocks noGrp="1"/>
          </p:cNvSpPr>
          <p:nvPr>
            <p:ph type="title"/>
          </p:nvPr>
        </p:nvSpPr>
        <p:spPr>
          <a:xfrm>
            <a:off x="126626" y="141008"/>
            <a:ext cx="8838080" cy="1325563"/>
          </a:xfrm>
        </p:spPr>
        <p:txBody>
          <a:bodyPr>
            <a:normAutofit fontScale="90000"/>
          </a:bodyPr>
          <a:lstStyle/>
          <a:p>
            <a:r>
              <a:rPr lang="en-GB" dirty="0">
                <a:solidFill>
                  <a:srgbClr val="0070C0"/>
                </a:solidFill>
                <a:latin typeface="Comic Sans MS" pitchFamily="66" charset="0"/>
              </a:rPr>
              <a:t>What are the 4 factors affecting the rate of transpiration</a:t>
            </a:r>
            <a:endParaRPr lang="en-GB" dirty="0"/>
          </a:p>
        </p:txBody>
      </p:sp>
      <p:pic>
        <p:nvPicPr>
          <p:cNvPr id="4" name="Picture 3">
            <a:extLst>
              <a:ext uri="{FF2B5EF4-FFF2-40B4-BE49-F238E27FC236}">
                <a16:creationId xmlns:a16="http://schemas.microsoft.com/office/drawing/2014/main" id="{CF90B538-58C2-41A2-88A5-09D907A7D3AE}"/>
              </a:ext>
            </a:extLst>
          </p:cNvPr>
          <p:cNvPicPr>
            <a:picLocks noChangeAspect="1"/>
          </p:cNvPicPr>
          <p:nvPr/>
        </p:nvPicPr>
        <p:blipFill>
          <a:blip r:embed="rId2"/>
          <a:stretch>
            <a:fillRect/>
          </a:stretch>
        </p:blipFill>
        <p:spPr>
          <a:xfrm>
            <a:off x="385482" y="1466571"/>
            <a:ext cx="3693984" cy="1962429"/>
          </a:xfrm>
          <a:prstGeom prst="rect">
            <a:avLst/>
          </a:prstGeom>
        </p:spPr>
      </p:pic>
      <p:pic>
        <p:nvPicPr>
          <p:cNvPr id="5" name="Picture 4">
            <a:extLst>
              <a:ext uri="{FF2B5EF4-FFF2-40B4-BE49-F238E27FC236}">
                <a16:creationId xmlns:a16="http://schemas.microsoft.com/office/drawing/2014/main" id="{0ADE07EB-0518-436E-A19C-68078CBCE89C}"/>
              </a:ext>
            </a:extLst>
          </p:cNvPr>
          <p:cNvPicPr>
            <a:picLocks noChangeAspect="1"/>
          </p:cNvPicPr>
          <p:nvPr/>
        </p:nvPicPr>
        <p:blipFill>
          <a:blip r:embed="rId3"/>
          <a:stretch>
            <a:fillRect/>
          </a:stretch>
        </p:blipFill>
        <p:spPr>
          <a:xfrm>
            <a:off x="4966444" y="1432533"/>
            <a:ext cx="3693985" cy="2030505"/>
          </a:xfrm>
          <a:prstGeom prst="rect">
            <a:avLst/>
          </a:prstGeom>
        </p:spPr>
      </p:pic>
      <p:pic>
        <p:nvPicPr>
          <p:cNvPr id="6" name="Picture 5">
            <a:extLst>
              <a:ext uri="{FF2B5EF4-FFF2-40B4-BE49-F238E27FC236}">
                <a16:creationId xmlns:a16="http://schemas.microsoft.com/office/drawing/2014/main" id="{379CBFD9-B34A-4ECA-8FB1-2CC0DA0C7057}"/>
              </a:ext>
            </a:extLst>
          </p:cNvPr>
          <p:cNvPicPr>
            <a:picLocks noChangeAspect="1"/>
          </p:cNvPicPr>
          <p:nvPr/>
        </p:nvPicPr>
        <p:blipFill>
          <a:blip r:embed="rId4"/>
          <a:stretch>
            <a:fillRect/>
          </a:stretch>
        </p:blipFill>
        <p:spPr>
          <a:xfrm>
            <a:off x="4962046" y="3826109"/>
            <a:ext cx="3698383" cy="2030505"/>
          </a:xfrm>
          <a:prstGeom prst="rect">
            <a:avLst/>
          </a:prstGeom>
        </p:spPr>
      </p:pic>
      <p:pic>
        <p:nvPicPr>
          <p:cNvPr id="7" name="Picture 6">
            <a:extLst>
              <a:ext uri="{FF2B5EF4-FFF2-40B4-BE49-F238E27FC236}">
                <a16:creationId xmlns:a16="http://schemas.microsoft.com/office/drawing/2014/main" id="{55823590-DF61-4845-A51B-CB6D070BC2A9}"/>
              </a:ext>
            </a:extLst>
          </p:cNvPr>
          <p:cNvPicPr>
            <a:picLocks noChangeAspect="1"/>
          </p:cNvPicPr>
          <p:nvPr/>
        </p:nvPicPr>
        <p:blipFill>
          <a:blip r:embed="rId5"/>
          <a:stretch>
            <a:fillRect/>
          </a:stretch>
        </p:blipFill>
        <p:spPr>
          <a:xfrm>
            <a:off x="383099" y="3826109"/>
            <a:ext cx="3696367" cy="2030505"/>
          </a:xfrm>
          <a:prstGeom prst="rect">
            <a:avLst/>
          </a:prstGeom>
        </p:spPr>
      </p:pic>
      <p:sp>
        <p:nvSpPr>
          <p:cNvPr id="8" name="Rectangle: Rounded Corners 7">
            <a:extLst>
              <a:ext uri="{FF2B5EF4-FFF2-40B4-BE49-F238E27FC236}">
                <a16:creationId xmlns:a16="http://schemas.microsoft.com/office/drawing/2014/main" id="{33FE49E7-E98C-4009-A2D0-2676A1EC5154}"/>
              </a:ext>
            </a:extLst>
          </p:cNvPr>
          <p:cNvSpPr/>
          <p:nvPr/>
        </p:nvSpPr>
        <p:spPr>
          <a:xfrm>
            <a:off x="313765" y="6024282"/>
            <a:ext cx="8480611" cy="692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Challenge: HOW do you think these 4 factors affect transpiration?  Which ones speed it up…and which ONE slows it down?</a:t>
            </a:r>
          </a:p>
        </p:txBody>
      </p:sp>
      <p:sp>
        <p:nvSpPr>
          <p:cNvPr id="9" name="Rectangle 8">
            <a:extLst>
              <a:ext uri="{FF2B5EF4-FFF2-40B4-BE49-F238E27FC236}">
                <a16:creationId xmlns:a16="http://schemas.microsoft.com/office/drawing/2014/main" id="{BB28D8F9-C4AF-472F-9A0C-F0E584BE5227}"/>
              </a:ext>
            </a:extLst>
          </p:cNvPr>
          <p:cNvSpPr/>
          <p:nvPr/>
        </p:nvSpPr>
        <p:spPr>
          <a:xfrm>
            <a:off x="483571" y="2007604"/>
            <a:ext cx="352313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HUMIDITY </a:t>
            </a:r>
            <a:r>
              <a:rPr lang="en-GB" sz="2400" dirty="0"/>
              <a:t>– how much moisture is in the air</a:t>
            </a:r>
            <a:endParaRPr lang="en-GB" sz="3600" dirty="0"/>
          </a:p>
        </p:txBody>
      </p:sp>
      <p:sp>
        <p:nvSpPr>
          <p:cNvPr id="10" name="Rectangle 9">
            <a:extLst>
              <a:ext uri="{FF2B5EF4-FFF2-40B4-BE49-F238E27FC236}">
                <a16:creationId xmlns:a16="http://schemas.microsoft.com/office/drawing/2014/main" id="{F21A6A91-0BC8-437F-A142-AE0B41DABF3E}"/>
              </a:ext>
            </a:extLst>
          </p:cNvPr>
          <p:cNvSpPr/>
          <p:nvPr/>
        </p:nvSpPr>
        <p:spPr>
          <a:xfrm>
            <a:off x="5049670" y="2007604"/>
            <a:ext cx="352313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TEMPERATURE</a:t>
            </a:r>
          </a:p>
        </p:txBody>
      </p:sp>
      <p:sp>
        <p:nvSpPr>
          <p:cNvPr id="11" name="Rectangle 10">
            <a:extLst>
              <a:ext uri="{FF2B5EF4-FFF2-40B4-BE49-F238E27FC236}">
                <a16:creationId xmlns:a16="http://schemas.microsoft.com/office/drawing/2014/main" id="{003C5735-C234-4BAD-9631-EA5F71AEE7C4}"/>
              </a:ext>
            </a:extLst>
          </p:cNvPr>
          <p:cNvSpPr/>
          <p:nvPr/>
        </p:nvSpPr>
        <p:spPr>
          <a:xfrm>
            <a:off x="469715" y="4384161"/>
            <a:ext cx="352313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LIGHT INTENSITY</a:t>
            </a:r>
          </a:p>
        </p:txBody>
      </p:sp>
      <p:sp>
        <p:nvSpPr>
          <p:cNvPr id="12" name="Rectangle 11">
            <a:extLst>
              <a:ext uri="{FF2B5EF4-FFF2-40B4-BE49-F238E27FC236}">
                <a16:creationId xmlns:a16="http://schemas.microsoft.com/office/drawing/2014/main" id="{AF302934-30D7-4DCC-A27A-671204C62F01}"/>
              </a:ext>
            </a:extLst>
          </p:cNvPr>
          <p:cNvSpPr/>
          <p:nvPr/>
        </p:nvSpPr>
        <p:spPr>
          <a:xfrm>
            <a:off x="5049669" y="4395788"/>
            <a:ext cx="352313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WIND</a:t>
            </a:r>
          </a:p>
        </p:txBody>
      </p:sp>
    </p:spTree>
    <p:extLst>
      <p:ext uri="{BB962C8B-B14F-4D97-AF65-F5344CB8AC3E}">
        <p14:creationId xmlns:p14="http://schemas.microsoft.com/office/powerpoint/2010/main" val="5414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4"/>
            <a:ext cx="8610600" cy="584775"/>
          </a:xfrm>
          <a:prstGeom prst="rect">
            <a:avLst/>
          </a:prstGeom>
          <a:noFill/>
        </p:spPr>
        <p:txBody>
          <a:bodyPr wrap="square" rtlCol="0">
            <a:spAutoFit/>
          </a:bodyPr>
          <a:lstStyle/>
          <a:p>
            <a:r>
              <a:rPr lang="en-GB" sz="3200" dirty="0">
                <a:solidFill>
                  <a:srgbClr val="0070C0"/>
                </a:solidFill>
                <a:latin typeface="Comic Sans MS" pitchFamily="66" charset="0"/>
              </a:rPr>
              <a:t>Factors affecting the rate of transpiration</a:t>
            </a:r>
          </a:p>
        </p:txBody>
      </p:sp>
      <p:sp>
        <p:nvSpPr>
          <p:cNvPr id="5" name="TextBox 4"/>
          <p:cNvSpPr txBox="1"/>
          <p:nvPr/>
        </p:nvSpPr>
        <p:spPr>
          <a:xfrm>
            <a:off x="228600" y="914400"/>
            <a:ext cx="8763000" cy="1815882"/>
          </a:xfrm>
          <a:prstGeom prst="rect">
            <a:avLst/>
          </a:prstGeom>
          <a:noFill/>
        </p:spPr>
        <p:txBody>
          <a:bodyPr wrap="square" rtlCol="0">
            <a:spAutoFit/>
          </a:bodyPr>
          <a:lstStyle/>
          <a:p>
            <a:r>
              <a:rPr lang="en-GB" sz="2400" b="1" dirty="0">
                <a:solidFill>
                  <a:srgbClr val="0070C0"/>
                </a:solidFill>
                <a:latin typeface="Comic Sans MS" pitchFamily="66" charset="0"/>
              </a:rPr>
              <a:t>Task</a:t>
            </a:r>
            <a:r>
              <a:rPr lang="en-GB" sz="2400" dirty="0">
                <a:solidFill>
                  <a:srgbClr val="0070C0"/>
                </a:solidFill>
                <a:latin typeface="Comic Sans MS" pitchFamily="66" charset="0"/>
              </a:rPr>
              <a:t>: </a:t>
            </a:r>
            <a:r>
              <a:rPr lang="en-GB" sz="2200" dirty="0">
                <a:solidFill>
                  <a:prstClr val="black"/>
                </a:solidFill>
                <a:latin typeface="Comic Sans MS" pitchFamily="66" charset="0"/>
              </a:rPr>
              <a:t>You have each been given a different slip of information about a factor that affects the rate of transpiration. </a:t>
            </a:r>
          </a:p>
          <a:p>
            <a:endParaRPr lang="en-GB" sz="2200" dirty="0">
              <a:solidFill>
                <a:prstClr val="black"/>
              </a:solidFill>
              <a:latin typeface="Comic Sans MS" pitchFamily="66" charset="0"/>
            </a:endParaRPr>
          </a:p>
          <a:p>
            <a:r>
              <a:rPr lang="en-GB" sz="2200" dirty="0">
                <a:solidFill>
                  <a:prstClr val="black"/>
                </a:solidFill>
                <a:latin typeface="Comic Sans MS" pitchFamily="66" charset="0"/>
              </a:rPr>
              <a:t>You will need to walk around the room and share the information to complete the following table in your books:</a:t>
            </a:r>
          </a:p>
        </p:txBody>
      </p:sp>
      <p:graphicFrame>
        <p:nvGraphicFramePr>
          <p:cNvPr id="6" name="Table 5"/>
          <p:cNvGraphicFramePr>
            <a:graphicFrameLocks noGrp="1"/>
          </p:cNvGraphicFramePr>
          <p:nvPr>
            <p:extLst>
              <p:ext uri="{D42A27DB-BD31-4B8C-83A1-F6EECF244321}">
                <p14:modId xmlns:p14="http://schemas.microsoft.com/office/powerpoint/2010/main" val="884273872"/>
              </p:ext>
            </p:extLst>
          </p:nvPr>
        </p:nvGraphicFramePr>
        <p:xfrm>
          <a:off x="302559" y="2730282"/>
          <a:ext cx="8534400" cy="3017520"/>
        </p:xfrm>
        <a:graphic>
          <a:graphicData uri="http://schemas.openxmlformats.org/drawingml/2006/table">
            <a:tbl>
              <a:tblPr firstRow="1" bandRow="1">
                <a:tableStyleId>{5C22544A-7EE6-4342-B048-85BDC9FD1C3A}</a:tableStyleId>
              </a:tblPr>
              <a:tblGrid>
                <a:gridCol w="1792941">
                  <a:extLst>
                    <a:ext uri="{9D8B030D-6E8A-4147-A177-3AD203B41FA5}">
                      <a16:colId xmlns:a16="http://schemas.microsoft.com/office/drawing/2014/main" val="20000"/>
                    </a:ext>
                  </a:extLst>
                </a:gridCol>
                <a:gridCol w="4939553">
                  <a:extLst>
                    <a:ext uri="{9D8B030D-6E8A-4147-A177-3AD203B41FA5}">
                      <a16:colId xmlns:a16="http://schemas.microsoft.com/office/drawing/2014/main" val="20001"/>
                    </a:ext>
                  </a:extLst>
                </a:gridCol>
                <a:gridCol w="1801906">
                  <a:extLst>
                    <a:ext uri="{9D8B030D-6E8A-4147-A177-3AD203B41FA5}">
                      <a16:colId xmlns:a16="http://schemas.microsoft.com/office/drawing/2014/main" val="1759239560"/>
                    </a:ext>
                  </a:extLst>
                </a:gridCol>
              </a:tblGrid>
              <a:tr h="594360">
                <a:tc>
                  <a:txBody>
                    <a:bodyPr/>
                    <a:lstStyle/>
                    <a:p>
                      <a:r>
                        <a:rPr lang="en-GB" dirty="0">
                          <a:latin typeface="Comic Sans MS" pitchFamily="66" charset="0"/>
                        </a:rPr>
                        <a:t>Environmental Factor</a:t>
                      </a:r>
                    </a:p>
                  </a:txBody>
                  <a:tcPr/>
                </a:tc>
                <a:tc>
                  <a:txBody>
                    <a:bodyPr/>
                    <a:lstStyle/>
                    <a:p>
                      <a:r>
                        <a:rPr lang="en-GB" dirty="0">
                          <a:latin typeface="Comic Sans MS" pitchFamily="66" charset="0"/>
                        </a:rPr>
                        <a:t>How this factor effects the rate of transpiration</a:t>
                      </a:r>
                    </a:p>
                  </a:txBody>
                  <a:tcPr/>
                </a:tc>
                <a:tc>
                  <a:txBody>
                    <a:bodyPr/>
                    <a:lstStyle/>
                    <a:p>
                      <a:r>
                        <a:rPr lang="en-GB" dirty="0">
                          <a:latin typeface="Comic Sans MS" pitchFamily="66" charset="0"/>
                        </a:rPr>
                        <a:t>Sketch graph</a:t>
                      </a:r>
                    </a:p>
                  </a:txBody>
                  <a:tcPr/>
                </a:tc>
                <a:extLst>
                  <a:ext uri="{0D108BD9-81ED-4DB2-BD59-A6C34878D82A}">
                    <a16:rowId xmlns:a16="http://schemas.microsoft.com/office/drawing/2014/main" val="10000"/>
                  </a:ext>
                </a:extLst>
              </a:tr>
              <a:tr h="594360">
                <a:tc>
                  <a:txBody>
                    <a:bodyPr/>
                    <a:lstStyle/>
                    <a:p>
                      <a:r>
                        <a:rPr lang="en-GB" dirty="0">
                          <a:latin typeface="Comic Sans MS" pitchFamily="66" charset="0"/>
                        </a:rPr>
                        <a:t>Light intensity</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594360">
                <a:tc>
                  <a:txBody>
                    <a:bodyPr/>
                    <a:lstStyle/>
                    <a:p>
                      <a:r>
                        <a:rPr lang="en-GB" dirty="0">
                          <a:latin typeface="Comic Sans MS" pitchFamily="66" charset="0"/>
                        </a:rPr>
                        <a:t>Humidity</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594360">
                <a:tc>
                  <a:txBody>
                    <a:bodyPr/>
                    <a:lstStyle/>
                    <a:p>
                      <a:r>
                        <a:rPr lang="en-GB" dirty="0">
                          <a:latin typeface="Comic Sans MS" pitchFamily="66" charset="0"/>
                        </a:rPr>
                        <a:t>Temperature</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594360">
                <a:tc>
                  <a:txBody>
                    <a:bodyPr/>
                    <a:lstStyle/>
                    <a:p>
                      <a:r>
                        <a:rPr lang="en-GB" dirty="0">
                          <a:latin typeface="Comic Sans MS" pitchFamily="66" charset="0"/>
                        </a:rPr>
                        <a:t>Wind </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
        <p:nvSpPr>
          <p:cNvPr id="2" name="Rectangle: Rounded Corners 1">
            <a:extLst>
              <a:ext uri="{FF2B5EF4-FFF2-40B4-BE49-F238E27FC236}">
                <a16:creationId xmlns:a16="http://schemas.microsoft.com/office/drawing/2014/main" id="{8CD37B51-69D8-4BA5-B707-8DB8331F34D0}"/>
              </a:ext>
            </a:extLst>
          </p:cNvPr>
          <p:cNvSpPr/>
          <p:nvPr/>
        </p:nvSpPr>
        <p:spPr>
          <a:xfrm>
            <a:off x="228600" y="5943600"/>
            <a:ext cx="8682318"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Challenge: Draw a sketch graph to illustrate how the rate of transpiration would be affected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609600"/>
          </a:xfrm>
        </p:spPr>
        <p:txBody>
          <a:bodyPr/>
          <a:lstStyle/>
          <a:p>
            <a:pPr>
              <a:buNone/>
            </a:pPr>
            <a:r>
              <a:rPr lang="en-GB" dirty="0">
                <a:solidFill>
                  <a:srgbClr val="FF0000"/>
                </a:solidFill>
                <a:latin typeface="Comic Sans MS" pitchFamily="66" charset="0"/>
              </a:rPr>
              <a:t>Self-assessment:</a:t>
            </a:r>
          </a:p>
        </p:txBody>
      </p:sp>
      <p:graphicFrame>
        <p:nvGraphicFramePr>
          <p:cNvPr id="4" name="Table 3"/>
          <p:cNvGraphicFramePr>
            <a:graphicFrameLocks noGrp="1"/>
          </p:cNvGraphicFramePr>
          <p:nvPr>
            <p:extLst>
              <p:ext uri="{D42A27DB-BD31-4B8C-83A1-F6EECF244321}">
                <p14:modId xmlns:p14="http://schemas.microsoft.com/office/powerpoint/2010/main" val="1669585743"/>
              </p:ext>
            </p:extLst>
          </p:nvPr>
        </p:nvGraphicFramePr>
        <p:xfrm>
          <a:off x="152400" y="591670"/>
          <a:ext cx="8839200" cy="6187440"/>
        </p:xfrm>
        <a:graphic>
          <a:graphicData uri="http://schemas.openxmlformats.org/drawingml/2006/table">
            <a:tbl>
              <a:tblPr firstRow="1" bandRow="1">
                <a:tableStyleId>{5C22544A-7EE6-4342-B048-85BDC9FD1C3A}</a:tableStyleId>
              </a:tblPr>
              <a:tblGrid>
                <a:gridCol w="1541929">
                  <a:extLst>
                    <a:ext uri="{9D8B030D-6E8A-4147-A177-3AD203B41FA5}">
                      <a16:colId xmlns:a16="http://schemas.microsoft.com/office/drawing/2014/main" val="20000"/>
                    </a:ext>
                  </a:extLst>
                </a:gridCol>
                <a:gridCol w="5163671">
                  <a:extLst>
                    <a:ext uri="{9D8B030D-6E8A-4147-A177-3AD203B41FA5}">
                      <a16:colId xmlns:a16="http://schemas.microsoft.com/office/drawing/2014/main" val="20001"/>
                    </a:ext>
                  </a:extLst>
                </a:gridCol>
                <a:gridCol w="2133600">
                  <a:extLst>
                    <a:ext uri="{9D8B030D-6E8A-4147-A177-3AD203B41FA5}">
                      <a16:colId xmlns:a16="http://schemas.microsoft.com/office/drawing/2014/main" val="3406800910"/>
                    </a:ext>
                  </a:extLst>
                </a:gridCol>
              </a:tblGrid>
              <a:tr h="618565">
                <a:tc>
                  <a:txBody>
                    <a:bodyPr/>
                    <a:lstStyle/>
                    <a:p>
                      <a:pPr algn="ctr"/>
                      <a:r>
                        <a:rPr lang="en-GB" sz="1600" dirty="0">
                          <a:latin typeface="Comic Sans MS" pitchFamily="66" charset="0"/>
                        </a:rPr>
                        <a:t>Environmental Factor</a:t>
                      </a:r>
                    </a:p>
                  </a:txBody>
                  <a:tcPr/>
                </a:tc>
                <a:tc>
                  <a:txBody>
                    <a:bodyPr/>
                    <a:lstStyle/>
                    <a:p>
                      <a:pPr algn="ctr"/>
                      <a:r>
                        <a:rPr lang="en-GB" dirty="0">
                          <a:latin typeface="Comic Sans MS" pitchFamily="66" charset="0"/>
                        </a:rPr>
                        <a:t>How this factor effects the rate of transpiration</a:t>
                      </a:r>
                    </a:p>
                  </a:txBody>
                  <a:tcPr/>
                </a:tc>
                <a:tc>
                  <a:txBody>
                    <a:bodyPr/>
                    <a:lstStyle/>
                    <a:p>
                      <a:pPr algn="ctr"/>
                      <a:r>
                        <a:rPr lang="en-GB" dirty="0">
                          <a:latin typeface="Comic Sans MS" pitchFamily="66" charset="0"/>
                        </a:rPr>
                        <a:t>Sketch Graph</a:t>
                      </a:r>
                    </a:p>
                  </a:txBody>
                  <a:tcPr/>
                </a:tc>
                <a:extLst>
                  <a:ext uri="{0D108BD9-81ED-4DB2-BD59-A6C34878D82A}">
                    <a16:rowId xmlns:a16="http://schemas.microsoft.com/office/drawing/2014/main" val="10000"/>
                  </a:ext>
                </a:extLst>
              </a:tr>
              <a:tr h="1926167">
                <a:tc>
                  <a:txBody>
                    <a:bodyPr/>
                    <a:lstStyle/>
                    <a:p>
                      <a:r>
                        <a:rPr lang="en-GB" dirty="0">
                          <a:latin typeface="Comic Sans MS" pitchFamily="66" charset="0"/>
                        </a:rPr>
                        <a:t>Light intensity</a:t>
                      </a:r>
                    </a:p>
                  </a:txBody>
                  <a:tcPr/>
                </a:tc>
                <a:tc>
                  <a:txBody>
                    <a:bodyPr/>
                    <a:lstStyle/>
                    <a:p>
                      <a:r>
                        <a:rPr lang="en-GB" sz="2200" dirty="0"/>
                        <a:t>An</a:t>
                      </a:r>
                      <a:r>
                        <a:rPr lang="en-GB" sz="2200" baseline="0" dirty="0"/>
                        <a:t> increased light intensity would increase the rate of photosynthesis. The stomata will be open to increase the rate at which carbon dioxide enters and therefore more water will be lost from the leaves due to evaporation; therefore increasing the rate of transpiration</a:t>
                      </a:r>
                      <a:endParaRPr lang="en-GB" sz="2200" dirty="0"/>
                    </a:p>
                  </a:txBody>
                  <a:tcPr/>
                </a:tc>
                <a:tc>
                  <a:txBody>
                    <a:bodyPr/>
                    <a:lstStyle/>
                    <a:p>
                      <a:endParaRPr lang="en-GB" sz="1600" dirty="0"/>
                    </a:p>
                  </a:txBody>
                  <a:tcPr/>
                </a:tc>
                <a:extLst>
                  <a:ext uri="{0D108BD9-81ED-4DB2-BD59-A6C34878D82A}">
                    <a16:rowId xmlns:a16="http://schemas.microsoft.com/office/drawing/2014/main" val="10001"/>
                  </a:ext>
                </a:extLst>
              </a:tr>
              <a:tr h="2366433">
                <a:tc>
                  <a:txBody>
                    <a:bodyPr/>
                    <a:lstStyle/>
                    <a:p>
                      <a:r>
                        <a:rPr lang="en-GB" dirty="0">
                          <a:latin typeface="Comic Sans MS" pitchFamily="66" charset="0"/>
                        </a:rPr>
                        <a:t>Humidity</a:t>
                      </a:r>
                    </a:p>
                  </a:txBody>
                  <a:tcPr/>
                </a:tc>
                <a:tc>
                  <a:txBody>
                    <a:bodyPr/>
                    <a:lstStyle/>
                    <a:p>
                      <a:r>
                        <a:rPr lang="en-GB" sz="2200" dirty="0"/>
                        <a:t>If the air around</a:t>
                      </a:r>
                      <a:r>
                        <a:rPr lang="en-GB" sz="2200" baseline="0" dirty="0"/>
                        <a:t> a leaf has a low concentration of water molecules (less humid, dry conditions). The concentration gradient between water molecules in the leaf and the surrounding air will be quite steep. Therefore, water molecules will evaporate from the surface off the leaf more readily, increasing the rate of transpiration</a:t>
                      </a:r>
                      <a:endParaRPr lang="en-GB" sz="2200" dirty="0"/>
                    </a:p>
                  </a:txBody>
                  <a:tcPr/>
                </a:tc>
                <a:tc>
                  <a:txBody>
                    <a:bodyPr/>
                    <a:lstStyle/>
                    <a:p>
                      <a:endParaRPr lang="en-GB" sz="1600" dirty="0"/>
                    </a:p>
                  </a:txBody>
                  <a:tcPr/>
                </a:tc>
                <a:extLst>
                  <a:ext uri="{0D108BD9-81ED-4DB2-BD59-A6C34878D82A}">
                    <a16:rowId xmlns:a16="http://schemas.microsoft.com/office/drawing/2014/main" val="10002"/>
                  </a:ext>
                </a:extLst>
              </a:tr>
            </a:tbl>
          </a:graphicData>
        </a:graphic>
      </p:graphicFrame>
      <p:pic>
        <p:nvPicPr>
          <p:cNvPr id="2" name="Picture 1">
            <a:extLst>
              <a:ext uri="{FF2B5EF4-FFF2-40B4-BE49-F238E27FC236}">
                <a16:creationId xmlns:a16="http://schemas.microsoft.com/office/drawing/2014/main" id="{5B4D9592-2851-476C-AC77-4788143280F7}"/>
              </a:ext>
            </a:extLst>
          </p:cNvPr>
          <p:cNvPicPr>
            <a:picLocks noChangeAspect="1"/>
          </p:cNvPicPr>
          <p:nvPr/>
        </p:nvPicPr>
        <p:blipFill>
          <a:blip r:embed="rId2"/>
          <a:stretch>
            <a:fillRect/>
          </a:stretch>
        </p:blipFill>
        <p:spPr>
          <a:xfrm>
            <a:off x="6937000" y="1344706"/>
            <a:ext cx="1955987" cy="2205318"/>
          </a:xfrm>
          <a:prstGeom prst="rect">
            <a:avLst/>
          </a:prstGeom>
        </p:spPr>
      </p:pic>
      <p:pic>
        <p:nvPicPr>
          <p:cNvPr id="5" name="Picture 4">
            <a:extLst>
              <a:ext uri="{FF2B5EF4-FFF2-40B4-BE49-F238E27FC236}">
                <a16:creationId xmlns:a16="http://schemas.microsoft.com/office/drawing/2014/main" id="{2A1DAD0C-9956-4C06-A242-DA3C7D60AD16}"/>
              </a:ext>
            </a:extLst>
          </p:cNvPr>
          <p:cNvPicPr>
            <a:picLocks noChangeAspect="1"/>
          </p:cNvPicPr>
          <p:nvPr/>
        </p:nvPicPr>
        <p:blipFill>
          <a:blip r:embed="rId3"/>
          <a:stretch>
            <a:fillRect/>
          </a:stretch>
        </p:blipFill>
        <p:spPr>
          <a:xfrm>
            <a:off x="6937000" y="3801035"/>
            <a:ext cx="1955987" cy="2904565"/>
          </a:xfrm>
          <a:prstGeom prst="rect">
            <a:avLst/>
          </a:prstGeom>
        </p:spPr>
      </p:pic>
    </p:spTree>
    <p:extLst>
      <p:ext uri="{BB962C8B-B14F-4D97-AF65-F5344CB8AC3E}">
        <p14:creationId xmlns:p14="http://schemas.microsoft.com/office/powerpoint/2010/main" val="96524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609600"/>
          </a:xfrm>
        </p:spPr>
        <p:txBody>
          <a:bodyPr/>
          <a:lstStyle/>
          <a:p>
            <a:pPr>
              <a:buNone/>
            </a:pPr>
            <a:r>
              <a:rPr lang="en-GB" dirty="0">
                <a:solidFill>
                  <a:srgbClr val="FF0000"/>
                </a:solidFill>
                <a:latin typeface="Comic Sans MS" pitchFamily="66" charset="0"/>
              </a:rPr>
              <a:t>Self-assessment:</a:t>
            </a:r>
          </a:p>
        </p:txBody>
      </p:sp>
      <p:graphicFrame>
        <p:nvGraphicFramePr>
          <p:cNvPr id="4" name="Table 3"/>
          <p:cNvGraphicFramePr>
            <a:graphicFrameLocks noGrp="1"/>
          </p:cNvGraphicFramePr>
          <p:nvPr>
            <p:extLst>
              <p:ext uri="{D42A27DB-BD31-4B8C-83A1-F6EECF244321}">
                <p14:modId xmlns:p14="http://schemas.microsoft.com/office/powerpoint/2010/main" val="445333846"/>
              </p:ext>
            </p:extLst>
          </p:nvPr>
        </p:nvGraphicFramePr>
        <p:xfrm>
          <a:off x="152400" y="591670"/>
          <a:ext cx="8839200" cy="6187440"/>
        </p:xfrm>
        <a:graphic>
          <a:graphicData uri="http://schemas.openxmlformats.org/drawingml/2006/table">
            <a:tbl>
              <a:tblPr firstRow="1" bandRow="1">
                <a:tableStyleId>{5C22544A-7EE6-4342-B048-85BDC9FD1C3A}</a:tableStyleId>
              </a:tblPr>
              <a:tblGrid>
                <a:gridCol w="1577788">
                  <a:extLst>
                    <a:ext uri="{9D8B030D-6E8A-4147-A177-3AD203B41FA5}">
                      <a16:colId xmlns:a16="http://schemas.microsoft.com/office/drawing/2014/main" val="20000"/>
                    </a:ext>
                  </a:extLst>
                </a:gridCol>
                <a:gridCol w="5226424">
                  <a:extLst>
                    <a:ext uri="{9D8B030D-6E8A-4147-A177-3AD203B41FA5}">
                      <a16:colId xmlns:a16="http://schemas.microsoft.com/office/drawing/2014/main" val="20001"/>
                    </a:ext>
                  </a:extLst>
                </a:gridCol>
                <a:gridCol w="2034988">
                  <a:extLst>
                    <a:ext uri="{9D8B030D-6E8A-4147-A177-3AD203B41FA5}">
                      <a16:colId xmlns:a16="http://schemas.microsoft.com/office/drawing/2014/main" val="3406800910"/>
                    </a:ext>
                  </a:extLst>
                </a:gridCol>
              </a:tblGrid>
              <a:tr h="594360">
                <a:tc>
                  <a:txBody>
                    <a:bodyPr/>
                    <a:lstStyle/>
                    <a:p>
                      <a:pPr algn="ctr"/>
                      <a:r>
                        <a:rPr lang="en-GB" sz="1600" dirty="0">
                          <a:latin typeface="Comic Sans MS" pitchFamily="66" charset="0"/>
                        </a:rPr>
                        <a:t>Environmental Factor</a:t>
                      </a:r>
                    </a:p>
                  </a:txBody>
                  <a:tcPr/>
                </a:tc>
                <a:tc>
                  <a:txBody>
                    <a:bodyPr/>
                    <a:lstStyle/>
                    <a:p>
                      <a:pPr algn="ctr"/>
                      <a:r>
                        <a:rPr lang="en-GB" dirty="0">
                          <a:latin typeface="Comic Sans MS" pitchFamily="66" charset="0"/>
                        </a:rPr>
                        <a:t>How this factor effects the rate of transpiration</a:t>
                      </a:r>
                    </a:p>
                  </a:txBody>
                  <a:tcPr/>
                </a:tc>
                <a:tc>
                  <a:txBody>
                    <a:bodyPr/>
                    <a:lstStyle/>
                    <a:p>
                      <a:pPr algn="ctr"/>
                      <a:r>
                        <a:rPr lang="en-GB" dirty="0">
                          <a:latin typeface="Comic Sans MS" pitchFamily="66" charset="0"/>
                        </a:rPr>
                        <a:t>Sketch Graph</a:t>
                      </a:r>
                    </a:p>
                  </a:txBody>
                  <a:tcPr/>
                </a:tc>
                <a:extLst>
                  <a:ext uri="{0D108BD9-81ED-4DB2-BD59-A6C34878D82A}">
                    <a16:rowId xmlns:a16="http://schemas.microsoft.com/office/drawing/2014/main" val="10000"/>
                  </a:ext>
                </a:extLst>
              </a:tr>
              <a:tr h="594360">
                <a:tc>
                  <a:txBody>
                    <a:bodyPr/>
                    <a:lstStyle/>
                    <a:p>
                      <a:r>
                        <a:rPr lang="en-GB" sz="1600" dirty="0">
                          <a:latin typeface="Comic Sans MS" pitchFamily="66" charset="0"/>
                        </a:rPr>
                        <a:t>Temperature</a:t>
                      </a:r>
                    </a:p>
                  </a:txBody>
                  <a:tcPr/>
                </a:tc>
                <a:tc>
                  <a:txBody>
                    <a:bodyPr/>
                    <a:lstStyle/>
                    <a:p>
                      <a:r>
                        <a:rPr lang="en-GB" sz="2200" dirty="0"/>
                        <a:t>An increase in temperature will mean that molecules move more rapidly, this</a:t>
                      </a:r>
                      <a:r>
                        <a:rPr lang="en-GB" sz="2200" baseline="0" dirty="0"/>
                        <a:t> would cause more water molecules to evaporate from the surface of the leaf and an increase in transpiration. A temperature increase would also cause the rate of photosynthesis to increase, this means the stomata are open for gas exchange and so more water will leave the surface of the leaf, once again increasing the rate of transpiration </a:t>
                      </a:r>
                      <a:endParaRPr lang="en-GB" sz="2200" dirty="0"/>
                    </a:p>
                  </a:txBody>
                  <a:tcPr/>
                </a:tc>
                <a:tc>
                  <a:txBody>
                    <a:bodyPr/>
                    <a:lstStyle/>
                    <a:p>
                      <a:endParaRPr lang="en-GB" sz="1600" dirty="0"/>
                    </a:p>
                  </a:txBody>
                  <a:tcPr/>
                </a:tc>
                <a:extLst>
                  <a:ext uri="{0D108BD9-81ED-4DB2-BD59-A6C34878D82A}">
                    <a16:rowId xmlns:a16="http://schemas.microsoft.com/office/drawing/2014/main" val="10003"/>
                  </a:ext>
                </a:extLst>
              </a:tr>
              <a:tr h="594360">
                <a:tc>
                  <a:txBody>
                    <a:bodyPr/>
                    <a:lstStyle/>
                    <a:p>
                      <a:r>
                        <a:rPr lang="en-GB" dirty="0">
                          <a:latin typeface="Comic Sans MS" pitchFamily="66" charset="0"/>
                        </a:rPr>
                        <a:t>Wind </a:t>
                      </a:r>
                    </a:p>
                  </a:txBody>
                  <a:tcPr/>
                </a:tc>
                <a:tc>
                  <a:txBody>
                    <a:bodyPr/>
                    <a:lstStyle/>
                    <a:p>
                      <a:r>
                        <a:rPr lang="en-GB" sz="2200" dirty="0"/>
                        <a:t>If a</a:t>
                      </a:r>
                      <a:r>
                        <a:rPr lang="en-GB" sz="2200" baseline="0" dirty="0"/>
                        <a:t> plant is in windy conditions it will mean that there will be an increase in the rate of evaporation from the surface of the leaf as water molecules will be taken away more easily, this will increase the rate of transpiration.</a:t>
                      </a:r>
                      <a:endParaRPr lang="en-GB" sz="2200" dirty="0"/>
                    </a:p>
                  </a:txBody>
                  <a:tcPr/>
                </a:tc>
                <a:tc>
                  <a:txBody>
                    <a:bodyPr/>
                    <a:lstStyle/>
                    <a:p>
                      <a:endParaRPr lang="en-GB" sz="1600" dirty="0"/>
                    </a:p>
                  </a:txBody>
                  <a:tcPr/>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DB0A7B19-526D-4521-8216-9A17D233CA6E}"/>
              </a:ext>
            </a:extLst>
          </p:cNvPr>
          <p:cNvPicPr>
            <a:picLocks noChangeAspect="1"/>
          </p:cNvPicPr>
          <p:nvPr/>
        </p:nvPicPr>
        <p:blipFill>
          <a:blip r:embed="rId2"/>
          <a:stretch>
            <a:fillRect/>
          </a:stretch>
        </p:blipFill>
        <p:spPr>
          <a:xfrm>
            <a:off x="7061758" y="4715434"/>
            <a:ext cx="1849160" cy="1990166"/>
          </a:xfrm>
          <a:prstGeom prst="rect">
            <a:avLst/>
          </a:prstGeom>
        </p:spPr>
      </p:pic>
      <p:pic>
        <p:nvPicPr>
          <p:cNvPr id="5" name="Picture 4">
            <a:extLst>
              <a:ext uri="{FF2B5EF4-FFF2-40B4-BE49-F238E27FC236}">
                <a16:creationId xmlns:a16="http://schemas.microsoft.com/office/drawing/2014/main" id="{E22F9F28-3400-4A9F-8247-19C1CB7A6354}"/>
              </a:ext>
            </a:extLst>
          </p:cNvPr>
          <p:cNvPicPr>
            <a:picLocks noChangeAspect="1"/>
          </p:cNvPicPr>
          <p:nvPr/>
        </p:nvPicPr>
        <p:blipFill>
          <a:blip r:embed="rId3"/>
          <a:stretch>
            <a:fillRect/>
          </a:stretch>
        </p:blipFill>
        <p:spPr>
          <a:xfrm>
            <a:off x="7061758" y="1321455"/>
            <a:ext cx="1864270" cy="27754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4"/>
            <a:ext cx="9144000" cy="830997"/>
          </a:xfrm>
          <a:prstGeom prst="rect">
            <a:avLst/>
          </a:prstGeom>
          <a:solidFill>
            <a:srgbClr val="C1ECF1"/>
          </a:solidFill>
        </p:spPr>
        <p:txBody>
          <a:bodyPr wrap="square" rtlCol="0">
            <a:spAutoFit/>
          </a:bodyPr>
          <a:lstStyle/>
          <a:p>
            <a:r>
              <a:rPr lang="en-GB" sz="2400" dirty="0">
                <a:solidFill>
                  <a:srgbClr val="0070C0"/>
                </a:solidFill>
                <a:latin typeface="Comic Sans MS" pitchFamily="66" charset="0"/>
              </a:rPr>
              <a:t>Exam-style question: </a:t>
            </a:r>
            <a:r>
              <a:rPr lang="en-GB" sz="2400" dirty="0">
                <a:solidFill>
                  <a:prstClr val="black"/>
                </a:solidFill>
                <a:latin typeface="Comic Sans MS" pitchFamily="66" charset="0"/>
              </a:rPr>
              <a:t>Turn to the back of your book and answer the following questions, in silence:</a:t>
            </a:r>
          </a:p>
        </p:txBody>
      </p:sp>
      <p:sp>
        <p:nvSpPr>
          <p:cNvPr id="8" name="TextBox 7"/>
          <p:cNvSpPr txBox="1"/>
          <p:nvPr/>
        </p:nvSpPr>
        <p:spPr>
          <a:xfrm>
            <a:off x="5105400" y="1093698"/>
            <a:ext cx="3886200" cy="584775"/>
          </a:xfrm>
          <a:prstGeom prst="rect">
            <a:avLst/>
          </a:prstGeom>
          <a:solidFill>
            <a:srgbClr val="002060"/>
          </a:solidFill>
        </p:spPr>
        <p:txBody>
          <a:bodyPr wrap="square" rtlCol="0">
            <a:spAutoFit/>
          </a:bodyPr>
          <a:lstStyle/>
          <a:p>
            <a:pPr algn="ctr"/>
            <a:r>
              <a:rPr lang="en-GB" sz="3200" dirty="0">
                <a:solidFill>
                  <a:prstClr val="white"/>
                </a:solidFill>
                <a:latin typeface="Calibri"/>
              </a:rPr>
              <a:t>6 marks = 6 minutes</a:t>
            </a:r>
          </a:p>
        </p:txBody>
      </p:sp>
      <p:sp>
        <p:nvSpPr>
          <p:cNvPr id="7" name="TextBox 6"/>
          <p:cNvSpPr txBox="1"/>
          <p:nvPr/>
        </p:nvSpPr>
        <p:spPr>
          <a:xfrm>
            <a:off x="152400" y="1600200"/>
            <a:ext cx="8839200" cy="3539430"/>
          </a:xfrm>
          <a:prstGeom prst="rect">
            <a:avLst/>
          </a:prstGeom>
          <a:noFill/>
        </p:spPr>
        <p:txBody>
          <a:bodyPr wrap="square" rtlCol="0">
            <a:spAutoFit/>
          </a:bodyPr>
          <a:lstStyle/>
          <a:p>
            <a:pPr marL="342900" indent="-342900">
              <a:buFontTx/>
              <a:buAutoNum type="arabicPeriod"/>
            </a:pPr>
            <a:r>
              <a:rPr lang="en-GB" sz="3200" dirty="0">
                <a:solidFill>
                  <a:prstClr val="black"/>
                </a:solidFill>
                <a:latin typeface="Calibri"/>
              </a:rPr>
              <a:t>What is the function of the stomata</a:t>
            </a:r>
          </a:p>
          <a:p>
            <a:pPr marL="4000500" lvl="8" indent="-342900"/>
            <a:r>
              <a:rPr lang="en-GB" sz="3200" dirty="0">
                <a:solidFill>
                  <a:prstClr val="black"/>
                </a:solidFill>
                <a:latin typeface="Calibri"/>
              </a:rPr>
              <a:t>					</a:t>
            </a:r>
            <a:r>
              <a:rPr lang="en-GB" sz="3200" b="1" i="1" dirty="0">
                <a:solidFill>
                  <a:prstClr val="black"/>
                </a:solidFill>
                <a:latin typeface="Calibri"/>
              </a:rPr>
              <a:t>(1)</a:t>
            </a:r>
          </a:p>
          <a:p>
            <a:pPr marL="342900" indent="-342900">
              <a:buFontTx/>
              <a:buAutoNum type="arabicPeriod"/>
            </a:pPr>
            <a:r>
              <a:rPr lang="en-GB" sz="3200" dirty="0">
                <a:solidFill>
                  <a:prstClr val="black"/>
                </a:solidFill>
                <a:latin typeface="Calibri"/>
              </a:rPr>
              <a:t>Describe how water moves from the roots to the leaves							</a:t>
            </a:r>
            <a:r>
              <a:rPr lang="en-GB" sz="3200" b="1" i="1" dirty="0">
                <a:solidFill>
                  <a:prstClr val="black"/>
                </a:solidFill>
                <a:latin typeface="Calibri"/>
              </a:rPr>
              <a:t>(2)</a:t>
            </a:r>
          </a:p>
          <a:p>
            <a:pPr marL="342900" indent="-342900">
              <a:buFontTx/>
              <a:buAutoNum type="arabicPeriod"/>
            </a:pPr>
            <a:endParaRPr lang="en-GB" sz="3200" dirty="0">
              <a:solidFill>
                <a:prstClr val="black"/>
              </a:solidFill>
              <a:latin typeface="Calibri"/>
            </a:endParaRPr>
          </a:p>
          <a:p>
            <a:pPr marL="342900" indent="-342900">
              <a:buFontTx/>
              <a:buAutoNum type="arabicPeriod"/>
            </a:pPr>
            <a:r>
              <a:rPr lang="en-GB" sz="3200" dirty="0">
                <a:solidFill>
                  <a:prstClr val="black"/>
                </a:solidFill>
                <a:latin typeface="Calibri"/>
              </a:rPr>
              <a:t>Give three environmental conditions which could increase the rate of transpiration		</a:t>
            </a:r>
            <a:r>
              <a:rPr lang="en-GB" sz="3200" b="1" i="1" dirty="0">
                <a:solidFill>
                  <a:prstClr val="black"/>
                </a:solidFill>
                <a:latin typeface="Calibri"/>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4"/>
            <a:ext cx="44196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sp>
        <p:nvSpPr>
          <p:cNvPr id="7" name="TextBox 6"/>
          <p:cNvSpPr txBox="1"/>
          <p:nvPr/>
        </p:nvSpPr>
        <p:spPr>
          <a:xfrm>
            <a:off x="304800" y="1066804"/>
            <a:ext cx="8686800" cy="4401205"/>
          </a:xfrm>
          <a:prstGeom prst="rect">
            <a:avLst/>
          </a:prstGeom>
          <a:noFill/>
        </p:spPr>
        <p:txBody>
          <a:bodyPr wrap="square" rtlCol="0">
            <a:spAutoFit/>
          </a:bodyPr>
          <a:lstStyle/>
          <a:p>
            <a:pPr marL="342900" indent="-342900">
              <a:buFontTx/>
              <a:buAutoNum type="arabicPeriod"/>
            </a:pPr>
            <a:r>
              <a:rPr lang="en-GB" sz="2800" dirty="0">
                <a:solidFill>
                  <a:prstClr val="black"/>
                </a:solidFill>
                <a:latin typeface="Calibri"/>
              </a:rPr>
              <a:t>Stomata lets carbon dioxide enter the plant / lets oxygen out of the plant / controls loss of water from the plant							</a:t>
            </a:r>
            <a:r>
              <a:rPr lang="en-GB" sz="2800" b="1" i="1" dirty="0">
                <a:solidFill>
                  <a:prstClr val="black"/>
                </a:solidFill>
                <a:latin typeface="Calibri"/>
              </a:rPr>
              <a:t>(1)</a:t>
            </a:r>
          </a:p>
          <a:p>
            <a:pPr marL="342900" indent="-342900">
              <a:buFontTx/>
              <a:buAutoNum type="arabicPeriod"/>
            </a:pPr>
            <a:endParaRPr lang="en-GB" sz="2800" dirty="0">
              <a:solidFill>
                <a:prstClr val="black"/>
              </a:solidFill>
              <a:latin typeface="Calibri"/>
            </a:endParaRPr>
          </a:p>
          <a:p>
            <a:pPr marL="342900" indent="-342900">
              <a:buFontTx/>
              <a:buAutoNum type="arabicPeriod"/>
            </a:pPr>
            <a:r>
              <a:rPr lang="en-GB" sz="2800" dirty="0">
                <a:solidFill>
                  <a:prstClr val="black"/>
                </a:solidFill>
                <a:latin typeface="Calibri"/>
              </a:rPr>
              <a:t>Water moves from the root to the leaves due to the transpiration stream / pull </a:t>
            </a:r>
          </a:p>
          <a:p>
            <a:pPr marL="342900" indent="-342900"/>
            <a:r>
              <a:rPr lang="en-GB" sz="2800" dirty="0">
                <a:solidFill>
                  <a:prstClr val="black"/>
                </a:solidFill>
                <a:latin typeface="Calibri"/>
              </a:rPr>
              <a:t>	This occurs in the xylem				</a:t>
            </a:r>
            <a:r>
              <a:rPr lang="en-GB" sz="2800" b="1" i="1" dirty="0">
                <a:solidFill>
                  <a:prstClr val="black"/>
                </a:solidFill>
                <a:latin typeface="Calibri"/>
              </a:rPr>
              <a:t>(2)</a:t>
            </a:r>
          </a:p>
          <a:p>
            <a:pPr marL="342900" indent="-342900"/>
            <a:endParaRPr lang="en-GB" sz="2800" dirty="0">
              <a:solidFill>
                <a:prstClr val="black"/>
              </a:solidFill>
              <a:latin typeface="Calibri"/>
            </a:endParaRPr>
          </a:p>
          <a:p>
            <a:pPr marL="342900" indent="-342900"/>
            <a:r>
              <a:rPr lang="en-GB" sz="2800" dirty="0">
                <a:solidFill>
                  <a:prstClr val="black"/>
                </a:solidFill>
                <a:latin typeface="Calibri"/>
              </a:rPr>
              <a:t>3.  Any three from: wind / dry or low humidity / hot or warmer conditions 				</a:t>
            </a:r>
            <a:r>
              <a:rPr lang="en-GB" sz="2800" b="1" i="1" dirty="0">
                <a:solidFill>
                  <a:prstClr val="black"/>
                </a:solidFill>
                <a:latin typeface="Calibri"/>
              </a:rPr>
              <a:t>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CC6CBD-CB49-45DC-8F7F-2636D5B06EF0}"/>
              </a:ext>
            </a:extLst>
          </p:cNvPr>
          <p:cNvPicPr>
            <a:picLocks noChangeAspect="1"/>
          </p:cNvPicPr>
          <p:nvPr/>
        </p:nvPicPr>
        <p:blipFill>
          <a:blip r:embed="rId2"/>
          <a:stretch>
            <a:fillRect/>
          </a:stretch>
        </p:blipFill>
        <p:spPr>
          <a:xfrm>
            <a:off x="152400" y="746703"/>
            <a:ext cx="8927652" cy="4606347"/>
          </a:xfrm>
          <a:prstGeom prst="rect">
            <a:avLst/>
          </a:prstGeom>
        </p:spPr>
      </p:pic>
      <p:sp>
        <p:nvSpPr>
          <p:cNvPr id="5" name="TextBox 4">
            <a:extLst>
              <a:ext uri="{FF2B5EF4-FFF2-40B4-BE49-F238E27FC236}">
                <a16:creationId xmlns:a16="http://schemas.microsoft.com/office/drawing/2014/main" id="{C1EA873B-B397-467E-B120-7BE210F192FC}"/>
              </a:ext>
            </a:extLst>
          </p:cNvPr>
          <p:cNvSpPr txBox="1"/>
          <p:nvPr/>
        </p:nvSpPr>
        <p:spPr>
          <a:xfrm>
            <a:off x="152400" y="161929"/>
            <a:ext cx="8991600" cy="584775"/>
          </a:xfrm>
          <a:prstGeom prst="rect">
            <a:avLst/>
          </a:prstGeom>
          <a:noFill/>
        </p:spPr>
        <p:txBody>
          <a:bodyPr wrap="square" rtlCol="0">
            <a:spAutoFit/>
          </a:bodyPr>
          <a:lstStyle/>
          <a:p>
            <a:r>
              <a:rPr lang="en-GB" sz="3200" dirty="0">
                <a:solidFill>
                  <a:srgbClr val="0070C0"/>
                </a:solidFill>
                <a:latin typeface="Comic Sans MS" pitchFamily="66" charset="0"/>
              </a:rPr>
              <a:t>How do we measure the rate of transpiration?</a:t>
            </a:r>
          </a:p>
        </p:txBody>
      </p:sp>
      <p:sp>
        <p:nvSpPr>
          <p:cNvPr id="7" name="Rectangle: Rounded Corners 6">
            <a:extLst>
              <a:ext uri="{FF2B5EF4-FFF2-40B4-BE49-F238E27FC236}">
                <a16:creationId xmlns:a16="http://schemas.microsoft.com/office/drawing/2014/main" id="{0D20FB28-A5A0-45AD-B0C5-778606290458}"/>
              </a:ext>
            </a:extLst>
          </p:cNvPr>
          <p:cNvSpPr/>
          <p:nvPr/>
        </p:nvSpPr>
        <p:spPr>
          <a:xfrm>
            <a:off x="152400" y="5353050"/>
            <a:ext cx="8724900" cy="134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Challenge:  How could I get the air bubble back to the start of the ruler to do the test again?</a:t>
            </a:r>
          </a:p>
        </p:txBody>
      </p:sp>
    </p:spTree>
    <p:extLst>
      <p:ext uri="{BB962C8B-B14F-4D97-AF65-F5344CB8AC3E}">
        <p14:creationId xmlns:p14="http://schemas.microsoft.com/office/powerpoint/2010/main" val="7768388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D8D581-EE0F-4FCC-87D4-953134D2CC7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736506A-2EBE-4841-A122-9E6AB20855DF}">
  <ds:schemaRefs>
    <ds:schemaRef ds:uri="http://schemas.microsoft.com/sharepoint/v3/contenttype/forms"/>
  </ds:schemaRefs>
</ds:datastoreItem>
</file>

<file path=customXml/itemProps3.xml><?xml version="1.0" encoding="utf-8"?>
<ds:datastoreItem xmlns:ds="http://schemas.openxmlformats.org/officeDocument/2006/customXml" ds:itemID="{1A95B2E7-602D-48BC-9EC6-787A6E56E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834</Words>
  <Application>Microsoft Office PowerPoint</Application>
  <PresentationFormat>On-screen Show (4:3)</PresentationFormat>
  <Paragraphs>88</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Comic Sans MS</vt:lpstr>
      <vt:lpstr>Times New Roman</vt:lpstr>
      <vt:lpstr>Office Theme</vt:lpstr>
      <vt:lpstr>Factors affecting Transpiration</vt:lpstr>
      <vt:lpstr>PowerPoint Presentation</vt:lpstr>
      <vt:lpstr>What are the 4 factors affecting the rate of transpiration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affecting Transpiration</dc:title>
  <dc:creator>Matt Holden</dc:creator>
  <cp:lastModifiedBy>Helen</cp:lastModifiedBy>
  <cp:revision>11</cp:revision>
  <dcterms:created xsi:type="dcterms:W3CDTF">2020-01-04T17:34:09Z</dcterms:created>
  <dcterms:modified xsi:type="dcterms:W3CDTF">2020-09-24T19:13:30Z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