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9" r:id="rId4"/>
    <p:sldId id="261" r:id="rId5"/>
    <p:sldId id="262" r:id="rId6"/>
    <p:sldId id="263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1C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5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89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74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87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52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27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38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35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55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49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4191-FF6B-446A-949C-7D7B7C457C2B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6658E-7423-4094-88BB-2F86C8383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37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967" y="153949"/>
            <a:ext cx="9144000" cy="21745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8000" dirty="0" smtClean="0">
                <a:solidFill>
                  <a:schemeClr val="tx1"/>
                </a:solidFill>
              </a:rPr>
              <a:t>Media in Sport </a:t>
            </a:r>
            <a:br>
              <a:rPr lang="en-GB" sz="8000" dirty="0" smtClean="0">
                <a:solidFill>
                  <a:schemeClr val="tx1"/>
                </a:solidFill>
              </a:rPr>
            </a:br>
            <a:r>
              <a:rPr lang="en-GB" sz="8000" dirty="0" smtClean="0">
                <a:solidFill>
                  <a:schemeClr val="tx1"/>
                </a:solidFill>
              </a:rPr>
              <a:t>LO1 Completion </a:t>
            </a:r>
            <a:endParaRPr lang="en-GB" sz="8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016" y="2851531"/>
            <a:ext cx="4363949" cy="3864546"/>
          </a:xfrm>
        </p:spPr>
        <p:txBody>
          <a:bodyPr>
            <a:normAutofit fontScale="85000" lnSpcReduction="10000"/>
          </a:bodyPr>
          <a:lstStyle/>
          <a:p>
            <a:r>
              <a:rPr lang="en-GB" sz="6600" b="1" u="sng" dirty="0" smtClean="0">
                <a:solidFill>
                  <a:srgbClr val="FF6600"/>
                </a:solidFill>
              </a:rPr>
              <a:t>DNA</a:t>
            </a:r>
          </a:p>
          <a:p>
            <a:r>
              <a:rPr lang="en-GB" sz="5200" dirty="0" smtClean="0">
                <a:solidFill>
                  <a:srgbClr val="FF6600"/>
                </a:solidFill>
              </a:rPr>
              <a:t>Explain to your partner 3 ways a football player can communicate with fans </a:t>
            </a:r>
            <a:endParaRPr lang="en-GB" sz="5200" dirty="0">
              <a:solidFill>
                <a:srgbClr val="FF66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348257"/>
              </p:ext>
            </p:extLst>
          </p:nvPr>
        </p:nvGraphicFramePr>
        <p:xfrm>
          <a:off x="5938057" y="3086649"/>
          <a:ext cx="5837842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8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555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Good Progress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Outstanding Progress 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5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 able to explain a range of positive and negative impacts of the media in</a:t>
                      </a:r>
                      <a:r>
                        <a:rPr lang="en-US" sz="2400" baseline="0" dirty="0" smtClean="0"/>
                        <a:t> sport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 able to support these explanations</a:t>
                      </a:r>
                      <a:r>
                        <a:rPr lang="en-US" sz="2400" baseline="0" dirty="0" smtClean="0"/>
                        <a:t> with some examples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48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847" y="2047403"/>
            <a:ext cx="5511219" cy="2142555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How is sport is covered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223847" y="2344615"/>
            <a:ext cx="5384799" cy="1484923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452214" y="2207844"/>
            <a:ext cx="771634" cy="262738"/>
          </a:xfrm>
          <a:prstGeom prst="straightConnector1">
            <a:avLst/>
          </a:prstGeom>
          <a:ln w="793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51234" y="1853697"/>
            <a:ext cx="1993201" cy="584775"/>
          </a:xfrm>
          <a:prstGeom prst="rect">
            <a:avLst/>
          </a:prstGeom>
          <a:ln>
            <a:solidFill>
              <a:srgbClr val="558ED5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Television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608646" y="1171284"/>
            <a:ext cx="2426818" cy="58477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4"/>
                </a:solidFill>
              </a:rPr>
              <a:t>Written Press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473808" y="1824445"/>
            <a:ext cx="563314" cy="505921"/>
          </a:xfrm>
          <a:prstGeom prst="straightConnector1">
            <a:avLst/>
          </a:prstGeom>
          <a:ln w="79375">
            <a:solidFill>
              <a:srgbClr val="8064A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9617482" y="4015566"/>
            <a:ext cx="1474570" cy="76944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Radio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608646" y="3722500"/>
            <a:ext cx="901936" cy="602885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98820" y="3537150"/>
            <a:ext cx="1545615" cy="584776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Internet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351335" y="3829538"/>
            <a:ext cx="872511" cy="428452"/>
          </a:xfrm>
          <a:prstGeom prst="straightConnector1">
            <a:avLst/>
          </a:prstGeom>
          <a:ln w="79375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9947" y="222685"/>
            <a:ext cx="65770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Terrestrial e.g. sports/events still on free-to-air TV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Satellite e.g. sports/events covered on subscription-based sports channels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Pay-per-view (e.g. on-demand viewing of individual events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80066" y="-8879"/>
            <a:ext cx="3184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Newspapers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Magazines – books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Fanzines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5085" y="70118"/>
            <a:ext cx="1017955" cy="1224812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6566291" y="4861416"/>
            <a:ext cx="56257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Dedicated sports radio stations </a:t>
            </a: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(</a:t>
            </a:r>
            <a:r>
              <a:rPr lang="en-US" sz="2400" dirty="0"/>
              <a:t>e.g. </a:t>
            </a:r>
            <a:r>
              <a:rPr lang="en-US" sz="2400" dirty="0" err="1"/>
              <a:t>Talksport</a:t>
            </a:r>
            <a:r>
              <a:rPr lang="en-US" sz="2400" dirty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Local radio coverage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National radio coverage – internet radio stations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5278" y="4189958"/>
            <a:ext cx="53361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Blogs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Video-sharing sites – social media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Fan sites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Live streams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P2P sharing (e.g. </a:t>
            </a:r>
            <a:r>
              <a:rPr lang="en-US" sz="2400" dirty="0" err="1"/>
              <a:t>SopCast</a:t>
            </a:r>
            <a:r>
              <a:rPr lang="en-US" sz="2400" dirty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Podcasts (e.g. Guardian Football Weekly).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81335" y="3857969"/>
            <a:ext cx="3594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TASK - Using a whole page copy this – making key words stand out!</a:t>
            </a:r>
          </a:p>
        </p:txBody>
      </p:sp>
    </p:spTree>
    <p:extLst>
      <p:ext uri="{BB962C8B-B14F-4D97-AF65-F5344CB8AC3E}">
        <p14:creationId xmlns:p14="http://schemas.microsoft.com/office/powerpoint/2010/main" val="120511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2" grpId="0" animBg="1"/>
      <p:bldP spid="16" grpId="0" animBg="1"/>
      <p:bldP spid="25" grpId="0"/>
      <p:bldP spid="27" grpId="0"/>
      <p:bldP spid="29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725" t="18127" r="18042" b="8900"/>
          <a:stretch/>
        </p:blipFill>
        <p:spPr>
          <a:xfrm>
            <a:off x="769257" y="0"/>
            <a:ext cx="11263086" cy="687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6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066" y="0"/>
            <a:ext cx="10515600" cy="132556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1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Written Press</a:t>
            </a:r>
            <a:endParaRPr lang="en-GB" sz="11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7583" y="1613942"/>
            <a:ext cx="4260841" cy="236951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GB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Newspapers </a:t>
            </a:r>
          </a:p>
          <a:p>
            <a:endParaRPr lang="en-GB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744992" y="1304493"/>
            <a:ext cx="2779233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Books</a:t>
            </a:r>
          </a:p>
          <a:p>
            <a:pPr marL="0" indent="0">
              <a:buNone/>
            </a:pPr>
            <a:endParaRPr lang="en-GB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7442" y="4247240"/>
            <a:ext cx="2779233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Fanzines</a:t>
            </a:r>
          </a:p>
          <a:p>
            <a:pPr marL="0" indent="0">
              <a:buNone/>
            </a:pPr>
            <a:endParaRPr lang="en-GB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90883" y="4680920"/>
            <a:ext cx="4243133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Magazines</a:t>
            </a:r>
          </a:p>
          <a:p>
            <a:pPr marL="0" indent="0">
              <a:buNone/>
            </a:pPr>
            <a:endParaRPr lang="en-GB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19399" y="2688493"/>
            <a:ext cx="3551967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Cheap</a:t>
            </a:r>
          </a:p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Report on different sports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604399" y="2706187"/>
            <a:ext cx="3551967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FF6600"/>
                </a:solidFill>
              </a:rPr>
              <a:t>Often opinionated</a:t>
            </a:r>
          </a:p>
          <a:p>
            <a:r>
              <a:rPr lang="en-GB" dirty="0" smtClean="0">
                <a:solidFill>
                  <a:srgbClr val="FF6600"/>
                </a:solidFill>
              </a:rPr>
              <a:t>Often negative about role models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640033" y="2108080"/>
            <a:ext cx="3551967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008000"/>
                </a:solidFill>
              </a:rPr>
              <a:t>Give detail about sport &amp; athletes lives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Can be too many books out there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Plus 18"/>
          <p:cNvSpPr/>
          <p:nvPr/>
        </p:nvSpPr>
        <p:spPr>
          <a:xfrm>
            <a:off x="384834" y="2097571"/>
            <a:ext cx="692700" cy="673532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inus 19"/>
          <p:cNvSpPr/>
          <p:nvPr/>
        </p:nvSpPr>
        <p:spPr>
          <a:xfrm>
            <a:off x="5099042" y="2232278"/>
            <a:ext cx="731184" cy="654288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lus 21"/>
          <p:cNvSpPr/>
          <p:nvPr/>
        </p:nvSpPr>
        <p:spPr>
          <a:xfrm>
            <a:off x="8195416" y="2211483"/>
            <a:ext cx="692700" cy="673532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Minus 22"/>
          <p:cNvSpPr/>
          <p:nvPr/>
        </p:nvSpPr>
        <p:spPr>
          <a:xfrm>
            <a:off x="8214658" y="3231404"/>
            <a:ext cx="731184" cy="654288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1288183" y="5493434"/>
            <a:ext cx="5369433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008000"/>
                </a:solidFill>
              </a:rPr>
              <a:t>Cheap, give interviews about athletes and in depth articles</a:t>
            </a:r>
          </a:p>
        </p:txBody>
      </p:sp>
      <p:sp>
        <p:nvSpPr>
          <p:cNvPr id="25" name="Plus 24"/>
          <p:cNvSpPr/>
          <p:nvPr/>
        </p:nvSpPr>
        <p:spPr>
          <a:xfrm>
            <a:off x="497216" y="5519862"/>
            <a:ext cx="692700" cy="673532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7272342" y="5185534"/>
            <a:ext cx="4919658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008000"/>
                </a:solidFill>
              </a:rPr>
              <a:t>Give in detail info about a team, players and a specific club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28" name="Plus 27"/>
          <p:cNvSpPr/>
          <p:nvPr/>
        </p:nvSpPr>
        <p:spPr>
          <a:xfrm>
            <a:off x="6808482" y="5481374"/>
            <a:ext cx="692700" cy="673532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3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12" grpId="0"/>
      <p:bldP spid="13" grpId="0"/>
      <p:bldP spid="17" grpId="0"/>
      <p:bldP spid="19" grpId="0" animBg="1"/>
      <p:bldP spid="20" grpId="0" animBg="1"/>
      <p:bldP spid="22" grpId="0" animBg="1"/>
      <p:bldP spid="23" grpId="0" animBg="1"/>
      <p:bldP spid="24" grpId="0"/>
      <p:bldP spid="25" grpId="0" animBg="1"/>
      <p:bldP spid="27" grpId="0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3470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11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Radio</a:t>
            </a:r>
            <a:endParaRPr lang="en-GB" sz="115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24" y="1575456"/>
            <a:ext cx="5088234" cy="868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Local radio coverage</a:t>
            </a:r>
          </a:p>
          <a:p>
            <a:pPr marL="0" indent="0">
              <a:buNone/>
            </a:pPr>
            <a:endParaRPr lang="en-GB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209" y="4547625"/>
            <a:ext cx="5974882" cy="744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National radio coverage</a:t>
            </a:r>
          </a:p>
          <a:p>
            <a:pPr marL="0" indent="0">
              <a:buNone/>
            </a:pPr>
            <a:endParaRPr lang="en-GB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0900" y="1217329"/>
            <a:ext cx="5500741" cy="841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Internet radio stations &amp;</a:t>
            </a:r>
          </a:p>
          <a:p>
            <a:pPr marL="0" indent="0">
              <a:buNone/>
            </a:pPr>
            <a:endParaRPr lang="en-GB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89451" y="1570806"/>
            <a:ext cx="5041315" cy="2258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Dedicated sports </a:t>
            </a:r>
          </a:p>
          <a:p>
            <a:pPr marL="0" indent="0" algn="ctr">
              <a:buNone/>
            </a:pPr>
            <a:r>
              <a:rPr lang="en-GB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radio stations</a:t>
            </a:r>
          </a:p>
          <a:p>
            <a:pPr marL="0" indent="0" algn="ctr">
              <a:buNone/>
            </a:pPr>
            <a:endParaRPr lang="en-GB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06417" y="2281274"/>
            <a:ext cx="5327882" cy="2369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dirty="0" smtClean="0">
                <a:solidFill>
                  <a:srgbClr val="008000"/>
                </a:solidFill>
              </a:rPr>
              <a:t>Focus on local sports teams, team news and local reporting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Do not cover wider sporting news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Plus 7"/>
          <p:cNvSpPr/>
          <p:nvPr/>
        </p:nvSpPr>
        <p:spPr>
          <a:xfrm>
            <a:off x="0" y="2307702"/>
            <a:ext cx="692700" cy="673532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inus 8"/>
          <p:cNvSpPr/>
          <p:nvPr/>
        </p:nvSpPr>
        <p:spPr>
          <a:xfrm>
            <a:off x="19242" y="3327623"/>
            <a:ext cx="731184" cy="654288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16257" y="5204778"/>
            <a:ext cx="7349792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rgbClr val="008000"/>
                </a:solidFill>
              </a:rPr>
              <a:t>Give headlines about a range of sports, interviews and cover large events/matches</a:t>
            </a:r>
          </a:p>
        </p:txBody>
      </p:sp>
      <p:sp>
        <p:nvSpPr>
          <p:cNvPr id="11" name="Plus 10"/>
          <p:cNvSpPr/>
          <p:nvPr/>
        </p:nvSpPr>
        <p:spPr>
          <a:xfrm>
            <a:off x="0" y="5308181"/>
            <a:ext cx="692700" cy="673532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677990" y="3107206"/>
            <a:ext cx="4000733" cy="2369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dirty="0" smtClean="0">
                <a:solidFill>
                  <a:srgbClr val="008000"/>
                </a:solidFill>
              </a:rPr>
              <a:t>Only report on sport 24/7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rgbClr val="008000"/>
                </a:solidFill>
              </a:rPr>
              <a:t>Interviews and in depth discussion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Often have a lot of adverts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Plus 12"/>
          <p:cNvSpPr/>
          <p:nvPr/>
        </p:nvSpPr>
        <p:spPr>
          <a:xfrm>
            <a:off x="7773633" y="3714049"/>
            <a:ext cx="883583" cy="901356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7831358" y="5099600"/>
            <a:ext cx="864342" cy="708919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0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/>
      <p:bldP spid="11" grpId="0" animBg="1"/>
      <p:bldP spid="12" grpId="0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716" y="-13470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Internet</a:t>
            </a:r>
            <a:endParaRPr lang="en-GB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5400" y="1055872"/>
            <a:ext cx="6550599" cy="43708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800" dirty="0" smtClean="0">
                <a:solidFill>
                  <a:schemeClr val="accent4">
                    <a:lumMod val="75000"/>
                  </a:schemeClr>
                </a:solidFill>
              </a:rPr>
              <a:t>Blogs</a:t>
            </a:r>
          </a:p>
          <a:p>
            <a:pPr marL="0" indent="0" algn="ctr">
              <a:buNone/>
            </a:pPr>
            <a:r>
              <a:rPr lang="en-GB" sz="4800" dirty="0" smtClean="0">
                <a:solidFill>
                  <a:schemeClr val="accent4">
                    <a:lumMod val="75000"/>
                  </a:schemeClr>
                </a:solidFill>
              </a:rPr>
              <a:t>Video sharing</a:t>
            </a:r>
          </a:p>
          <a:p>
            <a:pPr marL="0" indent="0" algn="ctr">
              <a:buNone/>
            </a:pPr>
            <a:r>
              <a:rPr lang="en-GB" sz="4800" dirty="0" smtClean="0">
                <a:solidFill>
                  <a:schemeClr val="accent4">
                    <a:lumMod val="75000"/>
                  </a:schemeClr>
                </a:solidFill>
              </a:rPr>
              <a:t>Social media</a:t>
            </a:r>
          </a:p>
          <a:p>
            <a:pPr marL="0" indent="0" algn="ctr">
              <a:buNone/>
            </a:pPr>
            <a:r>
              <a:rPr lang="en-GB" sz="4800" dirty="0" smtClean="0">
                <a:solidFill>
                  <a:schemeClr val="accent4">
                    <a:lumMod val="75000"/>
                  </a:schemeClr>
                </a:solidFill>
              </a:rPr>
              <a:t>Fan sites</a:t>
            </a:r>
          </a:p>
          <a:p>
            <a:pPr marL="0" indent="0" algn="ctr">
              <a:buNone/>
            </a:pPr>
            <a:r>
              <a:rPr lang="en-GB" sz="4800" dirty="0" smtClean="0">
                <a:solidFill>
                  <a:schemeClr val="accent4">
                    <a:lumMod val="75000"/>
                  </a:schemeClr>
                </a:solidFill>
              </a:rPr>
              <a:t>Live streams</a:t>
            </a:r>
          </a:p>
          <a:p>
            <a:pPr marL="0" indent="0" algn="ctr">
              <a:buNone/>
            </a:pPr>
            <a:r>
              <a:rPr lang="en-GB" sz="4800" dirty="0" smtClean="0">
                <a:solidFill>
                  <a:schemeClr val="accent4">
                    <a:lumMod val="75000"/>
                  </a:schemeClr>
                </a:solidFill>
              </a:rPr>
              <a:t>P2p sharing</a:t>
            </a:r>
          </a:p>
          <a:p>
            <a:pPr marL="0" indent="0" algn="ctr">
              <a:buNone/>
            </a:pPr>
            <a:r>
              <a:rPr lang="en-GB" sz="4800" dirty="0" smtClean="0">
                <a:solidFill>
                  <a:schemeClr val="accent4">
                    <a:lumMod val="75000"/>
                  </a:schemeClr>
                </a:solidFill>
              </a:rPr>
              <a:t>Podcasts</a:t>
            </a:r>
            <a:endParaRPr lang="en-GB" sz="4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062258" y="1088160"/>
            <a:ext cx="4283676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rgbClr val="008000"/>
                </a:solidFill>
              </a:rPr>
              <a:t>Free to read and are in </a:t>
            </a:r>
            <a:r>
              <a:rPr lang="en-GB" dirty="0" err="1" smtClean="0">
                <a:solidFill>
                  <a:srgbClr val="008000"/>
                </a:solidFill>
              </a:rPr>
              <a:t>dept</a:t>
            </a:r>
            <a:endParaRPr lang="en-GB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Opinionated and not always correct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Plus 4"/>
          <p:cNvSpPr/>
          <p:nvPr/>
        </p:nvSpPr>
        <p:spPr>
          <a:xfrm>
            <a:off x="7675891" y="1116138"/>
            <a:ext cx="444092" cy="441055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inus 5"/>
          <p:cNvSpPr/>
          <p:nvPr/>
        </p:nvSpPr>
        <p:spPr>
          <a:xfrm>
            <a:off x="7675892" y="1674208"/>
            <a:ext cx="367125" cy="441056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773066" y="1520258"/>
            <a:ext cx="1154500" cy="76975"/>
          </a:xfrm>
          <a:prstGeom prst="straightConnector1">
            <a:avLst/>
          </a:prstGeom>
          <a:ln w="142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0" y="1721655"/>
            <a:ext cx="4283676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rgbClr val="008000"/>
                </a:solidFill>
              </a:rPr>
              <a:t>Quick sharing of sporting moments worldwide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Negative things seen quickly 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097908" y="2405472"/>
            <a:ext cx="1135258" cy="153950"/>
          </a:xfrm>
          <a:prstGeom prst="straightConnector1">
            <a:avLst/>
          </a:prstGeom>
          <a:ln w="142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>
          <a:xfrm>
            <a:off x="8639508" y="2529894"/>
            <a:ext cx="3879600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rgbClr val="008000"/>
                </a:solidFill>
              </a:rPr>
              <a:t>Athletes can interact with people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People can send inappropriate messages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Plus 13"/>
          <p:cNvSpPr/>
          <p:nvPr/>
        </p:nvSpPr>
        <p:spPr>
          <a:xfrm>
            <a:off x="8328574" y="2808040"/>
            <a:ext cx="444092" cy="441055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inus 14"/>
          <p:cNvSpPr/>
          <p:nvPr/>
        </p:nvSpPr>
        <p:spPr>
          <a:xfrm>
            <a:off x="8386300" y="3674010"/>
            <a:ext cx="367125" cy="441056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561974" y="3079004"/>
            <a:ext cx="1037517" cy="344837"/>
          </a:xfrm>
          <a:prstGeom prst="straightConnector1">
            <a:avLst/>
          </a:prstGeom>
          <a:ln w="142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134692" y="4279528"/>
            <a:ext cx="3879600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rgbClr val="008000"/>
                </a:solidFill>
              </a:rPr>
              <a:t>Watch sports at home or on the go, cheaper than satellite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Some illegal streams exist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248774" y="5157331"/>
            <a:ext cx="1253776" cy="324045"/>
          </a:xfrm>
          <a:prstGeom prst="straightConnector1">
            <a:avLst/>
          </a:prstGeom>
          <a:ln w="142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7906791" y="5500047"/>
            <a:ext cx="4285209" cy="236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rgbClr val="008000"/>
                </a:solidFill>
              </a:rPr>
              <a:t>Celebrity athletes host and share experiences for people to listen to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060158" y="6060239"/>
            <a:ext cx="713475" cy="155500"/>
          </a:xfrm>
          <a:prstGeom prst="straightConnector1">
            <a:avLst/>
          </a:prstGeom>
          <a:ln w="142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78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9" grpId="0"/>
      <p:bldP spid="13" grpId="0"/>
      <p:bldP spid="14" grpId="0" animBg="1"/>
      <p:bldP spid="15" grpId="0" animBg="1"/>
      <p:bldP spid="18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683" y="0"/>
            <a:ext cx="105156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9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LO1 CAU</a:t>
            </a:r>
            <a:endParaRPr lang="en-US" sz="9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17" y="1652431"/>
            <a:ext cx="1158348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u="sng" dirty="0" smtClean="0"/>
              <a:t>FOR EACH SECTION OF LO1:</a:t>
            </a:r>
          </a:p>
          <a:p>
            <a:endParaRPr lang="en-US" sz="3600" dirty="0"/>
          </a:p>
          <a:p>
            <a:r>
              <a:rPr lang="en-US" sz="4400" dirty="0" smtClean="0"/>
              <a:t>Check your explanation is clear</a:t>
            </a:r>
          </a:p>
          <a:p>
            <a:r>
              <a:rPr lang="en-US" sz="4400" dirty="0" smtClean="0"/>
              <a:t>Explain an </a:t>
            </a:r>
            <a:r>
              <a:rPr lang="en-US" sz="4400" dirty="0" smtClean="0">
                <a:solidFill>
                  <a:srgbClr val="008000"/>
                </a:solidFill>
              </a:rPr>
              <a:t>advantage</a:t>
            </a:r>
          </a:p>
          <a:p>
            <a:r>
              <a:rPr lang="en-US" sz="4400" dirty="0" smtClean="0"/>
              <a:t>Explain a </a:t>
            </a:r>
            <a:r>
              <a:rPr lang="en-US" sz="4400" dirty="0" smtClean="0">
                <a:solidFill>
                  <a:srgbClr val="FF0000"/>
                </a:solidFill>
              </a:rPr>
              <a:t>disadvantage 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They must be explained and described in your own words</a:t>
            </a:r>
          </a:p>
        </p:txBody>
      </p:sp>
    </p:spTree>
    <p:extLst>
      <p:ext uri="{BB962C8B-B14F-4D97-AF65-F5344CB8AC3E}">
        <p14:creationId xmlns:p14="http://schemas.microsoft.com/office/powerpoint/2010/main" val="348547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364</Words>
  <Application>Microsoft Office PowerPoint</Application>
  <PresentationFormat>Widescreen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Media in Sport  LO1 Completion </vt:lpstr>
      <vt:lpstr>How is sport is covered</vt:lpstr>
      <vt:lpstr>PowerPoint Presentation</vt:lpstr>
      <vt:lpstr>Written Press</vt:lpstr>
      <vt:lpstr> Radio</vt:lpstr>
      <vt:lpstr>Internet</vt:lpstr>
      <vt:lpstr>LO1 CAU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LO1</dc:title>
  <dc:creator>Richard Moody</dc:creator>
  <cp:lastModifiedBy>Richard Moody</cp:lastModifiedBy>
  <cp:revision>23</cp:revision>
  <dcterms:created xsi:type="dcterms:W3CDTF">2020-02-25T14:44:15Z</dcterms:created>
  <dcterms:modified xsi:type="dcterms:W3CDTF">2020-03-12T13:35:08Z</dcterms:modified>
</cp:coreProperties>
</file>