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62" r:id="rId2"/>
    <p:sldId id="273" r:id="rId3"/>
    <p:sldId id="256" r:id="rId4"/>
    <p:sldId id="272" r:id="rId5"/>
    <p:sldId id="274" r:id="rId6"/>
    <p:sldId id="279" r:id="rId7"/>
    <p:sldId id="275" r:id="rId8"/>
    <p:sldId id="276" r:id="rId9"/>
    <p:sldId id="277" r:id="rId10"/>
    <p:sldId id="278"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56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281" autoAdjust="0"/>
  </p:normalViewPr>
  <p:slideViewPr>
    <p:cSldViewPr>
      <p:cViewPr varScale="1">
        <p:scale>
          <a:sx n="104" d="100"/>
          <a:sy n="104" d="100"/>
        </p:scale>
        <p:origin x="132" y="426"/>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B306A6-3454-40FD-A3D8-F039C44CDB3B}" type="datetimeFigureOut">
              <a:rPr lang="en-GB" smtClean="0"/>
              <a:t>21/03/2019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2010D6-F18C-4CE3-ACF1-ED4CF1B0AD87}" type="slidenum">
              <a:rPr lang="en-GB" smtClean="0"/>
              <a:t>‹#›</a:t>
            </a:fld>
            <a:endParaRPr lang="en-GB"/>
          </a:p>
        </p:txBody>
      </p:sp>
    </p:spTree>
    <p:extLst>
      <p:ext uri="{BB962C8B-B14F-4D97-AF65-F5344CB8AC3E}">
        <p14:creationId xmlns:p14="http://schemas.microsoft.com/office/powerpoint/2010/main" val="1476733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929172"/>
            <a:ext cx="9144000" cy="1102519"/>
          </a:xfrm>
          <a:prstGeom prst="rect">
            <a:avLst/>
          </a:prstGeom>
          <a:solidFill>
            <a:schemeClr val="bg1"/>
          </a:solidFill>
        </p:spPr>
        <p:txBody>
          <a:bodyPr>
            <a:noAutofit/>
          </a:bodyPr>
          <a:lstStyle>
            <a:lvl1pPr algn="ctr">
              <a:defRPr sz="8000" b="1">
                <a:ln>
                  <a:solidFill>
                    <a:schemeClr val="tx1"/>
                  </a:solidFill>
                </a:ln>
                <a:solidFill>
                  <a:schemeClr val="accent3">
                    <a:lumMod val="75000"/>
                  </a:schemeClr>
                </a:solidFill>
                <a:latin typeface="Candy Square BTN Striped" panose="020B0704010102040306"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0" y="3128646"/>
            <a:ext cx="9144000" cy="901266"/>
          </a:xfrm>
        </p:spPr>
        <p:txBody>
          <a:bodyPr/>
          <a:lstStyle>
            <a:lvl1pPr marL="0" indent="0" algn="ctr">
              <a:buNone/>
              <a:defRPr>
                <a:solidFill>
                  <a:schemeClr val="tx1"/>
                </a:solidFill>
                <a:latin typeface="Century Gothic" panose="020B0502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5" name="Text Placeholder 4"/>
          <p:cNvSpPr>
            <a:spLocks noGrp="1"/>
          </p:cNvSpPr>
          <p:nvPr>
            <p:ph type="body" sz="quarter" idx="10" hasCustomPrompt="1"/>
          </p:nvPr>
        </p:nvSpPr>
        <p:spPr>
          <a:xfrm>
            <a:off x="0" y="4192191"/>
            <a:ext cx="9144000" cy="685800"/>
          </a:xfrm>
        </p:spPr>
        <p:txBody>
          <a:bodyPr>
            <a:normAutofit/>
          </a:bodyPr>
          <a:lstStyle>
            <a:lvl1pPr marL="0" indent="0" algn="ctr">
              <a:buNone/>
              <a:defRPr sz="2400" baseline="0">
                <a:solidFill>
                  <a:schemeClr val="bg1">
                    <a:lumMod val="65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Add specification number here</a:t>
            </a:r>
          </a:p>
        </p:txBody>
      </p:sp>
      <p:sp>
        <p:nvSpPr>
          <p:cNvPr id="6" name="Date Placeholder 3">
            <a:extLst>
              <a:ext uri="{FF2B5EF4-FFF2-40B4-BE49-F238E27FC236}">
                <a16:creationId xmlns:a16="http://schemas.microsoft.com/office/drawing/2014/main" id="{56AC47C6-FCD0-4347-BB98-002187743FE4}"/>
              </a:ext>
            </a:extLst>
          </p:cNvPr>
          <p:cNvSpPr txBox="1">
            <a:spLocks/>
          </p:cNvSpPr>
          <p:nvPr userDrawn="1"/>
        </p:nvSpPr>
        <p:spPr>
          <a:xfrm>
            <a:off x="107504" y="128587"/>
            <a:ext cx="1966919" cy="273844"/>
          </a:xfrm>
          <a:prstGeom prst="rect">
            <a:avLst/>
          </a:prstGeom>
        </p:spPr>
        <p:txBody>
          <a:bodyPr vert="horz" lIns="91440" tIns="45720" rIns="91440" bIns="45720" rtlCol="0" anchor="ctr"/>
          <a:lstStyle>
            <a:defPPr>
              <a:defRPr lang="en-US"/>
            </a:defPPr>
            <a:lvl1pPr marL="0" algn="l" defTabSz="914400" rtl="0" eaLnBrk="1" latinLnBrk="0" hangingPunct="1">
              <a:defRPr sz="1200" i="1" kern="1200">
                <a:solidFill>
                  <a:schemeClr val="tx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E2F1D49-4172-431C-AA1A-4D1E031D1461}" type="datetime2">
              <a:rPr lang="en-GB" smtClean="0"/>
              <a:t>Thursday, 21 March 2019</a:t>
            </a:fld>
            <a:endParaRPr lang="en-GB" dirty="0"/>
          </a:p>
        </p:txBody>
      </p:sp>
    </p:spTree>
    <p:extLst>
      <p:ext uri="{BB962C8B-B14F-4D97-AF65-F5344CB8AC3E}">
        <p14:creationId xmlns:p14="http://schemas.microsoft.com/office/powerpoint/2010/main" val="5277743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itle 9"/>
          <p:cNvSpPr>
            <a:spLocks noGrp="1"/>
          </p:cNvSpPr>
          <p:nvPr>
            <p:ph type="title"/>
          </p:nvPr>
        </p:nvSpPr>
        <p:spPr>
          <a:xfrm>
            <a:off x="0" y="-8006"/>
            <a:ext cx="9144000" cy="458695"/>
          </a:xfrm>
          <a:prstGeom prst="rect">
            <a:avLst/>
          </a:prstGeom>
          <a:solidFill>
            <a:schemeClr val="accent3">
              <a:lumMod val="75000"/>
            </a:schemeClr>
          </a:solidFill>
        </p:spPr>
        <p:txBody>
          <a:bodyPr>
            <a:normAutofit/>
          </a:bodyPr>
          <a:lstStyle>
            <a:lvl1pPr algn="l">
              <a:defRPr sz="2400">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251520" y="583119"/>
            <a:ext cx="8640960" cy="38590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Box 3"/>
          <p:cNvSpPr txBox="1"/>
          <p:nvPr userDrawn="1"/>
        </p:nvSpPr>
        <p:spPr>
          <a:xfrm>
            <a:off x="-20400" y="4694650"/>
            <a:ext cx="4499992" cy="292388"/>
          </a:xfrm>
          <a:prstGeom prst="rect">
            <a:avLst/>
          </a:prstGeom>
          <a:noFill/>
        </p:spPr>
        <p:txBody>
          <a:bodyPr wrap="square" rtlCol="0">
            <a:spAutoFit/>
          </a:bodyPr>
          <a:lstStyle/>
          <a:p>
            <a:pPr algn="l"/>
            <a:r>
              <a:rPr lang="en-GB" sz="1300" dirty="0">
                <a:solidFill>
                  <a:srgbClr val="FF0000"/>
                </a:solidFill>
              </a:rPr>
              <a:t>Legislation relevant to Computer Science</a:t>
            </a:r>
          </a:p>
        </p:txBody>
      </p:sp>
      <p:sp>
        <p:nvSpPr>
          <p:cNvPr id="2" name="TextBox 1">
            <a:extLst>
              <a:ext uri="{FF2B5EF4-FFF2-40B4-BE49-F238E27FC236}">
                <a16:creationId xmlns:a16="http://schemas.microsoft.com/office/drawing/2014/main" id="{37C83E89-DF66-4225-8C82-B4E4100275E6}"/>
              </a:ext>
            </a:extLst>
          </p:cNvPr>
          <p:cNvSpPr txBox="1"/>
          <p:nvPr userDrawn="1"/>
        </p:nvSpPr>
        <p:spPr>
          <a:xfrm>
            <a:off x="4572000" y="4619515"/>
            <a:ext cx="4572000" cy="461665"/>
          </a:xfrm>
          <a:prstGeom prst="rect">
            <a:avLst/>
          </a:prstGeom>
          <a:noFill/>
          <a:ln>
            <a:noFill/>
          </a:ln>
        </p:spPr>
        <p:txBody>
          <a:bodyPr wrap="square" rtlCol="0">
            <a:spAutoFit/>
          </a:bodyPr>
          <a:lstStyle/>
          <a:p>
            <a:pPr algn="l"/>
            <a:r>
              <a:rPr lang="en-GB" sz="1200" b="1" u="sng" dirty="0">
                <a:solidFill>
                  <a:srgbClr val="7030A0"/>
                </a:solidFill>
              </a:rPr>
              <a:t>Good</a:t>
            </a:r>
            <a:r>
              <a:rPr lang="en-GB" sz="1200" b="1" dirty="0">
                <a:solidFill>
                  <a:srgbClr val="7030A0"/>
                </a:solidFill>
              </a:rPr>
              <a:t> – </a:t>
            </a:r>
            <a:r>
              <a:rPr lang="en-GB" sz="1200" dirty="0">
                <a:solidFill>
                  <a:srgbClr val="7030A0"/>
                </a:solidFill>
              </a:rPr>
              <a:t>Describe three forms of computer legislation</a:t>
            </a:r>
          </a:p>
          <a:p>
            <a:pPr algn="l"/>
            <a:r>
              <a:rPr lang="en-GB" sz="1200" b="1" u="sng" dirty="0">
                <a:solidFill>
                  <a:srgbClr val="00B050"/>
                </a:solidFill>
              </a:rPr>
              <a:t>Outstanding</a:t>
            </a:r>
            <a:r>
              <a:rPr lang="en-GB" sz="1200" b="1" dirty="0">
                <a:solidFill>
                  <a:srgbClr val="00B050"/>
                </a:solidFill>
              </a:rPr>
              <a:t> – </a:t>
            </a:r>
            <a:r>
              <a:rPr lang="en-GB" sz="1200" dirty="0">
                <a:solidFill>
                  <a:srgbClr val="00B050"/>
                </a:solidFill>
              </a:rPr>
              <a:t>Discuss the impact of this legislation on organisations </a:t>
            </a:r>
          </a:p>
        </p:txBody>
      </p:sp>
      <p:cxnSp>
        <p:nvCxnSpPr>
          <p:cNvPr id="9" name="Straight Connector 8">
            <a:extLst>
              <a:ext uri="{FF2B5EF4-FFF2-40B4-BE49-F238E27FC236}">
                <a16:creationId xmlns:a16="http://schemas.microsoft.com/office/drawing/2014/main" id="{F593F9F4-EB1F-4DE2-B5E2-7E7921B4C6AD}"/>
              </a:ext>
            </a:extLst>
          </p:cNvPr>
          <p:cNvCxnSpPr>
            <a:cxnSpLocks/>
          </p:cNvCxnSpPr>
          <p:nvPr userDrawn="1"/>
        </p:nvCxnSpPr>
        <p:spPr>
          <a:xfrm>
            <a:off x="4572000" y="4587974"/>
            <a:ext cx="0" cy="555526"/>
          </a:xfrm>
          <a:prstGeom prst="line">
            <a:avLst/>
          </a:prstGeom>
          <a:ln w="285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8399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812360" y="176845"/>
            <a:ext cx="1296144" cy="273844"/>
          </a:xfrm>
          <a:prstGeom prst="rect">
            <a:avLst/>
          </a:prstGeom>
        </p:spPr>
        <p:txBody>
          <a:bodyPr/>
          <a:lstStyle/>
          <a:p>
            <a:fld id="{095D19BD-7837-4A96-8068-59BD5BFD070A}" type="datetime1">
              <a:rPr lang="en-GB" smtClean="0"/>
              <a:t>21/03/2019</a:t>
            </a:fld>
            <a:endParaRPr lang="en-GB" dirty="0"/>
          </a:p>
        </p:txBody>
      </p:sp>
      <p:sp>
        <p:nvSpPr>
          <p:cNvPr id="5" name="Content Placeholder 4"/>
          <p:cNvSpPr>
            <a:spLocks noGrp="1"/>
          </p:cNvSpPr>
          <p:nvPr>
            <p:ph sz="quarter" idx="11"/>
          </p:nvPr>
        </p:nvSpPr>
        <p:spPr>
          <a:xfrm>
            <a:off x="107504" y="771525"/>
            <a:ext cx="4384228" cy="396046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4"/>
          <p:cNvSpPr>
            <a:spLocks noGrp="1"/>
          </p:cNvSpPr>
          <p:nvPr>
            <p:ph sz="quarter" idx="12"/>
          </p:nvPr>
        </p:nvSpPr>
        <p:spPr>
          <a:xfrm>
            <a:off x="4652268" y="771525"/>
            <a:ext cx="4384228" cy="396046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9"/>
          <p:cNvSpPr>
            <a:spLocks noGrp="1"/>
          </p:cNvSpPr>
          <p:nvPr>
            <p:ph type="title"/>
          </p:nvPr>
        </p:nvSpPr>
        <p:spPr>
          <a:xfrm>
            <a:off x="0" y="0"/>
            <a:ext cx="9144000" cy="627534"/>
          </a:xfrm>
          <a:prstGeom prst="rect">
            <a:avLst/>
          </a:prstGeom>
          <a:solidFill>
            <a:schemeClr val="accent3">
              <a:lumMod val="75000"/>
            </a:schemeClr>
          </a:solidFill>
        </p:spPr>
        <p:txBody>
          <a:bodyPr>
            <a:normAutofit/>
          </a:bodyPr>
          <a:lstStyle>
            <a:lvl1pPr algn="l">
              <a:defRPr sz="2400">
                <a:solidFill>
                  <a:schemeClr val="bg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24136723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735547"/>
            <a:ext cx="8640960" cy="38590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a:extLst>
              <a:ext uri="{FF2B5EF4-FFF2-40B4-BE49-F238E27FC236}">
                <a16:creationId xmlns:a16="http://schemas.microsoft.com/office/drawing/2014/main" id="{5DC52A31-C11A-4BED-BC60-1FE8E103DD4C}"/>
              </a:ext>
            </a:extLst>
          </p:cNvPr>
          <p:cNvCxnSpPr/>
          <p:nvPr userDrawn="1"/>
        </p:nvCxnSpPr>
        <p:spPr>
          <a:xfrm>
            <a:off x="0" y="4594623"/>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622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p:txStyles>
    <p:titleStyle>
      <a:lvl1pPr algn="l" defTabSz="914400" rtl="0" eaLnBrk="1" latinLnBrk="0" hangingPunct="1">
        <a:spcBef>
          <a:spcPct val="0"/>
        </a:spcBef>
        <a:buNone/>
        <a:defRPr sz="4400" b="1" kern="1200">
          <a:solidFill>
            <a:schemeClr val="tx1"/>
          </a:solidFill>
          <a:latin typeface="Candy Square BTN Striped" panose="020B0704010102040306"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Calibri" panose="020F0502020204030204"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 Activity</a:t>
            </a:r>
          </a:p>
        </p:txBody>
      </p:sp>
      <p:sp>
        <p:nvSpPr>
          <p:cNvPr id="3" name="Content Placeholder 2"/>
          <p:cNvSpPr>
            <a:spLocks noGrp="1"/>
          </p:cNvSpPr>
          <p:nvPr>
            <p:ph idx="1"/>
          </p:nvPr>
        </p:nvSpPr>
        <p:spPr/>
        <p:txBody>
          <a:bodyPr/>
          <a:lstStyle/>
          <a:p>
            <a:r>
              <a:rPr lang="en-GB" dirty="0"/>
              <a:t>Page 9 of your booklet</a:t>
            </a:r>
          </a:p>
          <a:p>
            <a:r>
              <a:rPr lang="en-GB" dirty="0"/>
              <a:t>Examples of personal data</a:t>
            </a:r>
          </a:p>
          <a:p>
            <a:pPr marL="0" indent="0">
              <a:buNone/>
            </a:pPr>
            <a:endParaRPr lang="en-GB" dirty="0"/>
          </a:p>
          <a:p>
            <a:pPr marL="0" indent="0">
              <a:buNone/>
            </a:pPr>
            <a:r>
              <a:rPr lang="en-GB" sz="1800" dirty="0">
                <a:solidFill>
                  <a:srgbClr val="002060"/>
                </a:solidFill>
              </a:rPr>
              <a:t>      </a:t>
            </a:r>
            <a:r>
              <a:rPr lang="en-GB" sz="1800" b="1" u="sng" dirty="0">
                <a:solidFill>
                  <a:srgbClr val="002060"/>
                </a:solidFill>
              </a:rPr>
              <a:t>Think about data stored by…</a:t>
            </a:r>
          </a:p>
          <a:p>
            <a:r>
              <a:rPr lang="en-GB" sz="1800" dirty="0">
                <a:solidFill>
                  <a:srgbClr val="002060"/>
                </a:solidFill>
              </a:rPr>
              <a:t>Social Media</a:t>
            </a:r>
          </a:p>
          <a:p>
            <a:r>
              <a:rPr lang="en-GB" sz="1800" dirty="0">
                <a:solidFill>
                  <a:srgbClr val="002060"/>
                </a:solidFill>
              </a:rPr>
              <a:t>Police / Medical Centres</a:t>
            </a:r>
          </a:p>
          <a:p>
            <a:r>
              <a:rPr lang="en-GB" sz="1800" dirty="0">
                <a:solidFill>
                  <a:srgbClr val="002060"/>
                </a:solidFill>
              </a:rPr>
              <a:t>Retailers</a:t>
            </a:r>
          </a:p>
          <a:p>
            <a:r>
              <a:rPr lang="en-GB" sz="1800" dirty="0">
                <a:solidFill>
                  <a:srgbClr val="002060"/>
                </a:solidFill>
              </a:rPr>
              <a:t>Schools</a:t>
            </a:r>
          </a:p>
          <a:p>
            <a:r>
              <a:rPr lang="en-GB" sz="1800" dirty="0">
                <a:solidFill>
                  <a:srgbClr val="002060"/>
                </a:solidFill>
              </a:rPr>
              <a:t>Government / Council</a:t>
            </a:r>
          </a:p>
          <a:p>
            <a:r>
              <a:rPr lang="en-GB" sz="1800" dirty="0">
                <a:solidFill>
                  <a:srgbClr val="002060"/>
                </a:solidFill>
              </a:rPr>
              <a:t>Technology Companies</a:t>
            </a:r>
          </a:p>
          <a:p>
            <a:endParaRPr lang="en-GB" sz="1800" dirty="0">
              <a:solidFill>
                <a:srgbClr val="002060"/>
              </a:solidFill>
            </a:endParaRPr>
          </a:p>
          <a:p>
            <a:pPr marL="0" indent="0">
              <a:buNone/>
            </a:pPr>
            <a:endParaRPr lang="en-GB" dirty="0"/>
          </a:p>
          <a:p>
            <a:pPr marL="0" indent="0">
              <a:buNone/>
            </a:pPr>
            <a:endParaRPr lang="en-GB" dirty="0"/>
          </a:p>
          <a:p>
            <a:pPr marL="0" indent="0">
              <a:buNone/>
            </a:pPr>
            <a:endParaRPr lang="en-GB" dirty="0"/>
          </a:p>
        </p:txBody>
      </p:sp>
      <p:pic>
        <p:nvPicPr>
          <p:cNvPr id="1028" name="Picture 4" descr="Image result for think">
            <a:extLst>
              <a:ext uri="{FF2B5EF4-FFF2-40B4-BE49-F238E27FC236}">
                <a16:creationId xmlns:a16="http://schemas.microsoft.com/office/drawing/2014/main" id="{1401745E-311F-4574-9E04-3A71E60055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191" y="1707654"/>
            <a:ext cx="432048" cy="43204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personal data">
            <a:extLst>
              <a:ext uri="{FF2B5EF4-FFF2-40B4-BE49-F238E27FC236}">
                <a16:creationId xmlns:a16="http://schemas.microsoft.com/office/drawing/2014/main" id="{9F8D3960-B2C3-4716-BD36-710FFFE55C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843558"/>
            <a:ext cx="4809617" cy="3229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7796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Freedom of Information Act 2000</a:t>
            </a:r>
          </a:p>
        </p:txBody>
      </p:sp>
      <p:sp>
        <p:nvSpPr>
          <p:cNvPr id="5" name="Content Placeholder 4">
            <a:extLst>
              <a:ext uri="{FF2B5EF4-FFF2-40B4-BE49-F238E27FC236}">
                <a16:creationId xmlns:a16="http://schemas.microsoft.com/office/drawing/2014/main" id="{7B231545-98FE-46C8-BC58-C59F8FDC8DC8}"/>
              </a:ext>
            </a:extLst>
          </p:cNvPr>
          <p:cNvSpPr>
            <a:spLocks noGrp="1"/>
          </p:cNvSpPr>
          <p:nvPr>
            <p:ph idx="1"/>
          </p:nvPr>
        </p:nvSpPr>
        <p:spPr>
          <a:xfrm>
            <a:off x="251520" y="583118"/>
            <a:ext cx="8640960" cy="3932847"/>
          </a:xfrm>
        </p:spPr>
        <p:txBody>
          <a:bodyPr>
            <a:normAutofit lnSpcReduction="10000"/>
          </a:bodyPr>
          <a:lstStyle/>
          <a:p>
            <a:pPr marL="0" indent="0">
              <a:buNone/>
            </a:pPr>
            <a:r>
              <a:rPr lang="en-GB" sz="1600" dirty="0"/>
              <a:t>This Act gives individuals and organisations the right to </a:t>
            </a:r>
            <a:r>
              <a:rPr lang="en-GB" sz="1600" dirty="0">
                <a:solidFill>
                  <a:srgbClr val="FF0000"/>
                </a:solidFill>
              </a:rPr>
              <a:t>request official information </a:t>
            </a:r>
            <a:r>
              <a:rPr lang="en-GB" sz="1600" dirty="0"/>
              <a:t>held by over 100,000 public bodies. Some of these public bodies include:</a:t>
            </a:r>
          </a:p>
          <a:p>
            <a:r>
              <a:rPr lang="en-GB" sz="1600" dirty="0"/>
              <a:t>Government / Local authorities</a:t>
            </a:r>
          </a:p>
          <a:p>
            <a:r>
              <a:rPr lang="en-GB" sz="1600" dirty="0"/>
              <a:t>Hospitals, doctors’ surgeries, dentists, pharmacists and opticians</a:t>
            </a:r>
          </a:p>
          <a:p>
            <a:r>
              <a:rPr lang="en-GB" sz="1600" dirty="0"/>
              <a:t>Schools, colleges and universities</a:t>
            </a:r>
          </a:p>
          <a:p>
            <a:r>
              <a:rPr lang="en-GB" sz="1600" dirty="0"/>
              <a:t>Police forces and prison services</a:t>
            </a:r>
          </a:p>
          <a:p>
            <a:pPr marL="0" indent="0">
              <a:buNone/>
            </a:pPr>
            <a:r>
              <a:rPr lang="en-GB" sz="1600" dirty="0"/>
              <a:t>This information can include things such as </a:t>
            </a:r>
            <a:r>
              <a:rPr lang="en-GB" sz="1600" dirty="0">
                <a:solidFill>
                  <a:srgbClr val="FF0000"/>
                </a:solidFill>
              </a:rPr>
              <a:t>e-mails, minutes of meetings, research or reports</a:t>
            </a:r>
            <a:r>
              <a:rPr lang="en-GB" sz="1600" dirty="0"/>
              <a:t>. Anyone, anywhere in the world can send a </a:t>
            </a:r>
            <a:r>
              <a:rPr lang="en-GB" sz="1600" dirty="0">
                <a:solidFill>
                  <a:srgbClr val="FF0000"/>
                </a:solidFill>
              </a:rPr>
              <a:t>request</a:t>
            </a:r>
            <a:r>
              <a:rPr lang="en-GB" sz="1600" dirty="0"/>
              <a:t> to see the information, however there are some exemptions. Public authorities can refuse to supply or even confirm if they hold the information if:</a:t>
            </a:r>
          </a:p>
          <a:p>
            <a:r>
              <a:rPr lang="en-GB" sz="1600" dirty="0"/>
              <a:t>It affects national security or perhaps because it might be personal data and be protected under the Data Protection Act </a:t>
            </a:r>
          </a:p>
          <a:p>
            <a:r>
              <a:rPr lang="en-GB" sz="1600" dirty="0"/>
              <a:t>The request is vexatious (it is designed to cause disruption or annoyance)</a:t>
            </a:r>
          </a:p>
          <a:p>
            <a:r>
              <a:rPr lang="en-GB" sz="1600" dirty="0"/>
              <a:t>A similar request has been made in the past</a:t>
            </a:r>
          </a:p>
          <a:p>
            <a:r>
              <a:rPr lang="en-GB" sz="1600" dirty="0"/>
              <a:t>The cost of supplying the information exceeds an appropriate limit</a:t>
            </a:r>
          </a:p>
          <a:p>
            <a:pPr marL="0" indent="0">
              <a:buNone/>
            </a:pPr>
            <a:r>
              <a:rPr lang="en-GB" sz="1600" b="1" dirty="0"/>
              <a:t>In May 2015, the media requested details of expense claims by leading politicians</a:t>
            </a:r>
          </a:p>
          <a:p>
            <a:pPr marL="0" indent="0">
              <a:buNone/>
            </a:pPr>
            <a:endParaRPr lang="en-GB" sz="1200" dirty="0"/>
          </a:p>
        </p:txBody>
      </p:sp>
      <p:pic>
        <p:nvPicPr>
          <p:cNvPr id="8194" name="Picture 2" descr="Image result for freedom of information act 2000">
            <a:extLst>
              <a:ext uri="{FF2B5EF4-FFF2-40B4-BE49-F238E27FC236}">
                <a16:creationId xmlns:a16="http://schemas.microsoft.com/office/drawing/2014/main" id="{089EBEC7-11E5-41F1-9BFD-139089AB1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915566"/>
            <a:ext cx="1040904" cy="104090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graphic1.jpg">
            <a:extLst>
              <a:ext uri="{FF2B5EF4-FFF2-40B4-BE49-F238E27FC236}">
                <a16:creationId xmlns:a16="http://schemas.microsoft.com/office/drawing/2014/main" id="{7354EAD8-C562-4E74-AF02-EE55BF5B5D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7405" y="195486"/>
            <a:ext cx="2914650" cy="4181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graphic2.jpg">
            <a:extLst>
              <a:ext uri="{FF2B5EF4-FFF2-40B4-BE49-F238E27FC236}">
                <a16:creationId xmlns:a16="http://schemas.microsoft.com/office/drawing/2014/main" id="{21822902-72D3-4D80-A0C6-B0A2B9D74E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5593" y="220260"/>
            <a:ext cx="2914650" cy="4181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11664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 Activity - Answers</a:t>
            </a:r>
          </a:p>
        </p:txBody>
      </p:sp>
      <p:pic>
        <p:nvPicPr>
          <p:cNvPr id="3074" name="Picture 2" descr="Image result for personal data">
            <a:extLst>
              <a:ext uri="{FF2B5EF4-FFF2-40B4-BE49-F238E27FC236}">
                <a16:creationId xmlns:a16="http://schemas.microsoft.com/office/drawing/2014/main" id="{BC9A6EE5-F5F6-4A87-AF2C-DE62B3692F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13" t="11231" r="2751" b="3776"/>
          <a:stretch/>
        </p:blipFill>
        <p:spPr bwMode="auto">
          <a:xfrm>
            <a:off x="359532" y="450689"/>
            <a:ext cx="8424936"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4857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05" y="265509"/>
            <a:ext cx="9144000" cy="2234233"/>
          </a:xfrm>
          <a:noFill/>
        </p:spPr>
        <p:txBody>
          <a:bodyPr/>
          <a:lstStyle/>
          <a:p>
            <a:pPr>
              <a:lnSpc>
                <a:spcPct val="150000"/>
              </a:lnSpc>
            </a:pPr>
            <a:r>
              <a:rPr lang="en-GB" sz="3600" dirty="0"/>
              <a:t>Unit 7</a:t>
            </a:r>
            <a:br>
              <a:rPr lang="en-GB" sz="3600" dirty="0"/>
            </a:br>
            <a:r>
              <a:rPr lang="en-GB" sz="3600" dirty="0"/>
              <a:t>Ethical, Legal, Cultural </a:t>
            </a:r>
            <a:br>
              <a:rPr lang="en-GB" sz="3600" dirty="0"/>
            </a:br>
            <a:r>
              <a:rPr lang="en-GB" sz="3600" dirty="0"/>
              <a:t>and Environmental Concerns</a:t>
            </a:r>
            <a:endParaRPr lang="en-GB" sz="4400" b="0" dirty="0">
              <a:solidFill>
                <a:srgbClr val="FF0000"/>
              </a:solidFill>
            </a:endParaRPr>
          </a:p>
        </p:txBody>
      </p:sp>
      <p:sp>
        <p:nvSpPr>
          <p:cNvPr id="3" name="Subtitle 2"/>
          <p:cNvSpPr>
            <a:spLocks noGrp="1"/>
          </p:cNvSpPr>
          <p:nvPr>
            <p:ph type="subTitle" idx="1"/>
          </p:nvPr>
        </p:nvSpPr>
        <p:spPr>
          <a:xfrm>
            <a:off x="-7705" y="2859782"/>
            <a:ext cx="9144000" cy="1530170"/>
          </a:xfrm>
        </p:spPr>
        <p:txBody>
          <a:bodyPr>
            <a:normAutofit fontScale="92500" lnSpcReduction="10000"/>
          </a:bodyPr>
          <a:lstStyle/>
          <a:p>
            <a:pPr algn="l"/>
            <a:r>
              <a:rPr lang="en-GB" b="1" u="sng" dirty="0"/>
              <a:t>Progress Indicators</a:t>
            </a:r>
          </a:p>
          <a:p>
            <a:pPr algn="l"/>
            <a:r>
              <a:rPr lang="en-GB" b="1" u="sng" dirty="0">
                <a:solidFill>
                  <a:srgbClr val="7030A0"/>
                </a:solidFill>
              </a:rPr>
              <a:t>Good</a:t>
            </a:r>
            <a:r>
              <a:rPr lang="en-GB" b="1" dirty="0">
                <a:solidFill>
                  <a:srgbClr val="7030A0"/>
                </a:solidFill>
              </a:rPr>
              <a:t> – </a:t>
            </a:r>
            <a:r>
              <a:rPr lang="en-GB" dirty="0">
                <a:solidFill>
                  <a:srgbClr val="7030A0"/>
                </a:solidFill>
              </a:rPr>
              <a:t>Describe three forms of computer legislation</a:t>
            </a:r>
          </a:p>
          <a:p>
            <a:pPr algn="l"/>
            <a:r>
              <a:rPr lang="en-GB" b="1" u="sng" dirty="0">
                <a:solidFill>
                  <a:srgbClr val="00B050"/>
                </a:solidFill>
              </a:rPr>
              <a:t>Outstanding</a:t>
            </a:r>
            <a:r>
              <a:rPr lang="en-GB" b="1" dirty="0">
                <a:solidFill>
                  <a:srgbClr val="00B050"/>
                </a:solidFill>
              </a:rPr>
              <a:t> – </a:t>
            </a:r>
            <a:r>
              <a:rPr lang="en-GB" dirty="0">
                <a:solidFill>
                  <a:srgbClr val="00B050"/>
                </a:solidFill>
              </a:rPr>
              <a:t>Discuss the impact of this legislation on organisations </a:t>
            </a:r>
          </a:p>
        </p:txBody>
      </p:sp>
      <p:sp>
        <p:nvSpPr>
          <p:cNvPr id="4" name="Text Placeholder 3"/>
          <p:cNvSpPr>
            <a:spLocks noGrp="1"/>
          </p:cNvSpPr>
          <p:nvPr>
            <p:ph type="body" sz="quarter" idx="10"/>
          </p:nvPr>
        </p:nvSpPr>
        <p:spPr>
          <a:xfrm>
            <a:off x="-7705" y="4587974"/>
            <a:ext cx="9144000" cy="555526"/>
          </a:xfrm>
        </p:spPr>
        <p:txBody>
          <a:bodyPr anchor="ctr" anchorCtr="0">
            <a:normAutofit/>
          </a:bodyPr>
          <a:lstStyle/>
          <a:p>
            <a:pPr algn="l"/>
            <a:r>
              <a:rPr lang="en-GB" dirty="0">
                <a:solidFill>
                  <a:schemeClr val="accent1">
                    <a:lumMod val="75000"/>
                  </a:schemeClr>
                </a:solidFill>
              </a:rPr>
              <a:t>Legislation= the process of making or enacting laws</a:t>
            </a:r>
          </a:p>
        </p:txBody>
      </p:sp>
      <p:pic>
        <p:nvPicPr>
          <p:cNvPr id="2050" name="Picture 2" descr="Image result for computer law">
            <a:extLst>
              <a:ext uri="{FF2B5EF4-FFF2-40B4-BE49-F238E27FC236}">
                <a16:creationId xmlns:a16="http://schemas.microsoft.com/office/drawing/2014/main" id="{6C61DCA9-2989-463D-860F-D81F9243A2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156457"/>
            <a:ext cx="1837804" cy="1635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555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Data Protection Act 1998</a:t>
            </a:r>
          </a:p>
        </p:txBody>
      </p:sp>
      <p:sp>
        <p:nvSpPr>
          <p:cNvPr id="5" name="Content Placeholder 4">
            <a:extLst>
              <a:ext uri="{FF2B5EF4-FFF2-40B4-BE49-F238E27FC236}">
                <a16:creationId xmlns:a16="http://schemas.microsoft.com/office/drawing/2014/main" id="{7B231545-98FE-46C8-BC58-C59F8FDC8DC8}"/>
              </a:ext>
            </a:extLst>
          </p:cNvPr>
          <p:cNvSpPr>
            <a:spLocks noGrp="1"/>
          </p:cNvSpPr>
          <p:nvPr>
            <p:ph idx="1"/>
          </p:nvPr>
        </p:nvSpPr>
        <p:spPr/>
        <p:txBody>
          <a:bodyPr>
            <a:normAutofit fontScale="92500" lnSpcReduction="20000"/>
          </a:bodyPr>
          <a:lstStyle/>
          <a:p>
            <a:pPr marL="0" indent="0">
              <a:buNone/>
            </a:pPr>
            <a:r>
              <a:rPr lang="en-GB" sz="2000" dirty="0"/>
              <a:t>As computers became more and more widespread, new laws were needed to protect </a:t>
            </a:r>
            <a:r>
              <a:rPr lang="en-GB" sz="2000" dirty="0">
                <a:solidFill>
                  <a:srgbClr val="FF0000"/>
                </a:solidFill>
              </a:rPr>
              <a:t>individuals</a:t>
            </a:r>
            <a:r>
              <a:rPr lang="en-GB" sz="2000" dirty="0"/>
              <a:t> and </a:t>
            </a:r>
            <a:r>
              <a:rPr lang="en-GB" sz="2000" dirty="0">
                <a:solidFill>
                  <a:srgbClr val="FF0000"/>
                </a:solidFill>
              </a:rPr>
              <a:t>organisations</a:t>
            </a:r>
            <a:r>
              <a:rPr lang="en-GB" sz="2000" dirty="0"/>
              <a:t> data from harm. The DPA was introduced in 1998. It tells organisations, that store data, exactly how they can and can’t use it. It also gives people the </a:t>
            </a:r>
            <a:r>
              <a:rPr lang="en-GB" sz="2000" dirty="0">
                <a:solidFill>
                  <a:srgbClr val="FF0000"/>
                </a:solidFill>
              </a:rPr>
              <a:t>right to access </a:t>
            </a:r>
            <a:r>
              <a:rPr lang="en-GB" sz="2000" dirty="0"/>
              <a:t>and change it.</a:t>
            </a:r>
          </a:p>
          <a:p>
            <a:pPr marL="0" indent="0">
              <a:buNone/>
            </a:pPr>
            <a:endParaRPr lang="en-GB" sz="2000" dirty="0"/>
          </a:p>
          <a:p>
            <a:pPr marL="0" indent="0">
              <a:buNone/>
            </a:pPr>
            <a:r>
              <a:rPr lang="en-GB" sz="2000" dirty="0"/>
              <a:t>Two terms you need to understand…</a:t>
            </a:r>
          </a:p>
          <a:p>
            <a:pPr marL="0" indent="0">
              <a:buNone/>
            </a:pPr>
            <a:endParaRPr lang="en-GB" sz="2000" dirty="0"/>
          </a:p>
          <a:p>
            <a:pPr marL="0" indent="0">
              <a:buNone/>
            </a:pPr>
            <a:r>
              <a:rPr lang="en-GB" sz="2000" b="1" u="sng" dirty="0">
                <a:solidFill>
                  <a:srgbClr val="0070C0"/>
                </a:solidFill>
              </a:rPr>
              <a:t>Data Subject</a:t>
            </a:r>
          </a:p>
          <a:p>
            <a:pPr marL="0" indent="0">
              <a:buNone/>
            </a:pPr>
            <a:r>
              <a:rPr lang="en-GB" sz="2000" dirty="0">
                <a:solidFill>
                  <a:srgbClr val="0070C0"/>
                </a:solidFill>
              </a:rPr>
              <a:t>The individual that the data relates to</a:t>
            </a:r>
          </a:p>
          <a:p>
            <a:pPr marL="0" indent="0">
              <a:buNone/>
            </a:pPr>
            <a:r>
              <a:rPr lang="en-GB" sz="2000" b="1" u="sng" dirty="0">
                <a:solidFill>
                  <a:schemeClr val="accent6">
                    <a:lumMod val="75000"/>
                  </a:schemeClr>
                </a:solidFill>
              </a:rPr>
              <a:t>Data Controller</a:t>
            </a:r>
          </a:p>
          <a:p>
            <a:pPr marL="0" indent="0">
              <a:buNone/>
            </a:pPr>
            <a:r>
              <a:rPr lang="en-GB" sz="2000" dirty="0">
                <a:solidFill>
                  <a:schemeClr val="accent6">
                    <a:lumMod val="75000"/>
                  </a:schemeClr>
                </a:solidFill>
              </a:rPr>
              <a:t>The person(s) in an organisations that </a:t>
            </a:r>
          </a:p>
          <a:p>
            <a:pPr marL="0" indent="0">
              <a:buNone/>
            </a:pPr>
            <a:r>
              <a:rPr lang="en-GB" sz="2000" dirty="0">
                <a:solidFill>
                  <a:schemeClr val="accent6">
                    <a:lumMod val="75000"/>
                  </a:schemeClr>
                </a:solidFill>
              </a:rPr>
              <a:t>determine how the data is collected,</a:t>
            </a:r>
          </a:p>
          <a:p>
            <a:pPr marL="0" indent="0">
              <a:buNone/>
            </a:pPr>
            <a:r>
              <a:rPr lang="en-GB" sz="2000" dirty="0">
                <a:solidFill>
                  <a:schemeClr val="accent6">
                    <a:lumMod val="75000"/>
                  </a:schemeClr>
                </a:solidFill>
              </a:rPr>
              <a:t>processed and stored</a:t>
            </a:r>
            <a:endParaRPr lang="en-GB" dirty="0">
              <a:solidFill>
                <a:schemeClr val="accent6">
                  <a:lumMod val="75000"/>
                </a:schemeClr>
              </a:solidFill>
            </a:endParaRPr>
          </a:p>
          <a:p>
            <a:endParaRPr lang="en-GB" dirty="0"/>
          </a:p>
        </p:txBody>
      </p:sp>
      <p:pic>
        <p:nvPicPr>
          <p:cNvPr id="6" name="Picture 5">
            <a:extLst>
              <a:ext uri="{FF2B5EF4-FFF2-40B4-BE49-F238E27FC236}">
                <a16:creationId xmlns:a16="http://schemas.microsoft.com/office/drawing/2014/main" id="{9AD7DF69-CC69-4CD4-B6D9-3D3D0A3880F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804248" y="2144767"/>
            <a:ext cx="2192202" cy="2297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descr="Image result for data controller">
            <a:extLst>
              <a:ext uri="{FF2B5EF4-FFF2-40B4-BE49-F238E27FC236}">
                <a16:creationId xmlns:a16="http://schemas.microsoft.com/office/drawing/2014/main" id="{4AC4D7D1-C6B8-413B-9BD2-A5AFC0B9CE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3637" y="2993034"/>
            <a:ext cx="1800200" cy="144916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mage result for data subject">
            <a:extLst>
              <a:ext uri="{FF2B5EF4-FFF2-40B4-BE49-F238E27FC236}">
                <a16:creationId xmlns:a16="http://schemas.microsoft.com/office/drawing/2014/main" id="{3B78CC24-0F27-4BE6-AFB3-C3C222F7B9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0347" y="1533825"/>
            <a:ext cx="1326779" cy="1326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3079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Data Protection Act 1998</a:t>
            </a:r>
          </a:p>
        </p:txBody>
      </p:sp>
      <p:sp>
        <p:nvSpPr>
          <p:cNvPr id="5" name="Content Placeholder 4">
            <a:extLst>
              <a:ext uri="{FF2B5EF4-FFF2-40B4-BE49-F238E27FC236}">
                <a16:creationId xmlns:a16="http://schemas.microsoft.com/office/drawing/2014/main" id="{7B231545-98FE-46C8-BC58-C59F8FDC8DC8}"/>
              </a:ext>
            </a:extLst>
          </p:cNvPr>
          <p:cNvSpPr>
            <a:spLocks noGrp="1"/>
          </p:cNvSpPr>
          <p:nvPr>
            <p:ph idx="1"/>
          </p:nvPr>
        </p:nvSpPr>
        <p:spPr/>
        <p:txBody>
          <a:bodyPr>
            <a:normAutofit/>
          </a:bodyPr>
          <a:lstStyle/>
          <a:p>
            <a:pPr marL="0" indent="0">
              <a:buNone/>
            </a:pPr>
            <a:r>
              <a:rPr lang="en-GB" dirty="0"/>
              <a:t>Why does data need protecting?</a:t>
            </a:r>
          </a:p>
          <a:p>
            <a:pPr>
              <a:lnSpc>
                <a:spcPct val="100000"/>
              </a:lnSpc>
            </a:pPr>
            <a:r>
              <a:rPr lang="en-GB" dirty="0">
                <a:solidFill>
                  <a:srgbClr val="FF0000"/>
                </a:solidFill>
              </a:rPr>
              <a:t>Personal data </a:t>
            </a:r>
            <a:r>
              <a:rPr lang="en-GB" dirty="0"/>
              <a:t>about each one of us is held on dozens, or even hundreds, of computers</a:t>
            </a:r>
          </a:p>
          <a:p>
            <a:pPr>
              <a:lnSpc>
                <a:spcPct val="100000"/>
              </a:lnSpc>
            </a:pPr>
            <a:r>
              <a:rPr lang="en-GB" dirty="0"/>
              <a:t>We would like to be </a:t>
            </a:r>
            <a:r>
              <a:rPr lang="en-GB" dirty="0">
                <a:solidFill>
                  <a:srgbClr val="FF0000"/>
                </a:solidFill>
              </a:rPr>
              <a:t>confident</a:t>
            </a:r>
            <a:r>
              <a:rPr lang="en-GB" dirty="0"/>
              <a:t> that this data is </a:t>
            </a:r>
            <a:r>
              <a:rPr lang="en-GB" dirty="0">
                <a:solidFill>
                  <a:srgbClr val="FF0000"/>
                </a:solidFill>
              </a:rPr>
              <a:t>accurate</a:t>
            </a:r>
            <a:r>
              <a:rPr lang="en-GB" dirty="0"/>
              <a:t> and held for a </a:t>
            </a:r>
            <a:r>
              <a:rPr lang="en-GB" dirty="0">
                <a:solidFill>
                  <a:srgbClr val="FF0000"/>
                </a:solidFill>
              </a:rPr>
              <a:t>specific purpose</a:t>
            </a:r>
          </a:p>
          <a:p>
            <a:pPr>
              <a:lnSpc>
                <a:spcPct val="100000"/>
              </a:lnSpc>
            </a:pPr>
            <a:r>
              <a:rPr lang="en-GB" dirty="0"/>
              <a:t>A lot of this data is </a:t>
            </a:r>
            <a:r>
              <a:rPr lang="en-GB" dirty="0">
                <a:solidFill>
                  <a:srgbClr val="FF0000"/>
                </a:solidFill>
              </a:rPr>
              <a:t>private</a:t>
            </a:r>
            <a:r>
              <a:rPr lang="en-GB" dirty="0"/>
              <a:t> and </a:t>
            </a:r>
            <a:r>
              <a:rPr lang="en-GB" dirty="0">
                <a:solidFill>
                  <a:srgbClr val="FF0000"/>
                </a:solidFill>
              </a:rPr>
              <a:t>confidential</a:t>
            </a:r>
            <a:r>
              <a:rPr lang="en-GB" dirty="0"/>
              <a:t> and should not be available for anyone to look at</a:t>
            </a:r>
          </a:p>
          <a:p>
            <a:pPr>
              <a:lnSpc>
                <a:spcPct val="100000"/>
              </a:lnSpc>
            </a:pPr>
            <a:r>
              <a:rPr lang="en-GB" dirty="0"/>
              <a:t>It should also be kept </a:t>
            </a:r>
            <a:r>
              <a:rPr lang="en-GB" dirty="0">
                <a:solidFill>
                  <a:srgbClr val="FF0000"/>
                </a:solidFill>
              </a:rPr>
              <a:t>safe</a:t>
            </a:r>
            <a:r>
              <a:rPr lang="en-GB" dirty="0"/>
              <a:t> from people who want to use it for </a:t>
            </a:r>
            <a:r>
              <a:rPr lang="en-GB" dirty="0">
                <a:solidFill>
                  <a:srgbClr val="FF0000"/>
                </a:solidFill>
              </a:rPr>
              <a:t>wrongful</a:t>
            </a:r>
            <a:r>
              <a:rPr lang="en-GB" dirty="0"/>
              <a:t> or criminal purposes</a:t>
            </a:r>
          </a:p>
          <a:p>
            <a:pPr marL="0" indent="0">
              <a:buNone/>
            </a:pPr>
            <a:endParaRPr lang="en-GB" dirty="0"/>
          </a:p>
        </p:txBody>
      </p:sp>
    </p:spTree>
    <p:extLst>
      <p:ext uri="{BB962C8B-B14F-4D97-AF65-F5344CB8AC3E}">
        <p14:creationId xmlns:p14="http://schemas.microsoft.com/office/powerpoint/2010/main" val="1366092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Now </a:t>
            </a:r>
            <a:r>
              <a:rPr lang="en-GB" dirty="0" smtClean="0"/>
              <a:t>Activity – Groups of 4</a:t>
            </a:r>
            <a:endParaRPr lang="en-GB" dirty="0"/>
          </a:p>
        </p:txBody>
      </p:sp>
      <p:sp>
        <p:nvSpPr>
          <p:cNvPr id="3" name="Content Placeholder 2"/>
          <p:cNvSpPr>
            <a:spLocks noGrp="1"/>
          </p:cNvSpPr>
          <p:nvPr>
            <p:ph idx="1"/>
          </p:nvPr>
        </p:nvSpPr>
        <p:spPr>
          <a:xfrm>
            <a:off x="61500" y="589145"/>
            <a:ext cx="4438492" cy="3859076"/>
          </a:xfrm>
        </p:spPr>
        <p:txBody>
          <a:bodyPr/>
          <a:lstStyle/>
          <a:p>
            <a:r>
              <a:rPr lang="en-GB" dirty="0" smtClean="0"/>
              <a:t>On whiteboards (1 per table)</a:t>
            </a:r>
            <a:endParaRPr lang="en-GB" dirty="0"/>
          </a:p>
          <a:p>
            <a:endParaRPr lang="en-GB" sz="1800" dirty="0" smtClean="0">
              <a:solidFill>
                <a:srgbClr val="002060"/>
              </a:solidFill>
            </a:endParaRPr>
          </a:p>
          <a:p>
            <a:r>
              <a:rPr lang="en-GB" sz="1800" dirty="0" smtClean="0">
                <a:solidFill>
                  <a:srgbClr val="002060"/>
                </a:solidFill>
              </a:rPr>
              <a:t>List as many of the 8 Principles of the Data </a:t>
            </a:r>
            <a:r>
              <a:rPr lang="en-GB" sz="1800" dirty="0">
                <a:solidFill>
                  <a:srgbClr val="002060"/>
                </a:solidFill>
              </a:rPr>
              <a:t>P</a:t>
            </a:r>
            <a:r>
              <a:rPr lang="en-GB" sz="1800" dirty="0" smtClean="0">
                <a:solidFill>
                  <a:srgbClr val="002060"/>
                </a:solidFill>
              </a:rPr>
              <a:t>rotection Act as you can?</a:t>
            </a:r>
            <a:endParaRPr lang="en-GB" sz="1800" dirty="0">
              <a:solidFill>
                <a:srgbClr val="002060"/>
              </a:solidFill>
            </a:endParaRPr>
          </a:p>
          <a:p>
            <a:pPr marL="0" indent="0">
              <a:buNone/>
            </a:pPr>
            <a:endParaRPr lang="en-GB" dirty="0"/>
          </a:p>
          <a:p>
            <a:pPr marL="0" indent="0">
              <a:buNone/>
            </a:pPr>
            <a:endParaRPr lang="en-GB" dirty="0"/>
          </a:p>
          <a:p>
            <a:pPr marL="0" indent="0">
              <a:buNone/>
            </a:pPr>
            <a:endParaRPr lang="en-GB" dirty="0"/>
          </a:p>
        </p:txBody>
      </p:sp>
      <p:pic>
        <p:nvPicPr>
          <p:cNvPr id="1028" name="Picture 4" descr="Image result for think">
            <a:extLst>
              <a:ext uri="{FF2B5EF4-FFF2-40B4-BE49-F238E27FC236}">
                <a16:creationId xmlns:a16="http://schemas.microsoft.com/office/drawing/2014/main" id="{1401745E-311F-4574-9E04-3A71E60055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1779662"/>
            <a:ext cx="432048" cy="43204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personal data">
            <a:extLst>
              <a:ext uri="{FF2B5EF4-FFF2-40B4-BE49-F238E27FC236}">
                <a16:creationId xmlns:a16="http://schemas.microsoft.com/office/drawing/2014/main" id="{9F8D3960-B2C3-4716-BD36-710FFFE55C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3698" y="1059582"/>
            <a:ext cx="4487879" cy="3013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90365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Data Protection Act 1998</a:t>
            </a:r>
          </a:p>
        </p:txBody>
      </p:sp>
      <p:sp>
        <p:nvSpPr>
          <p:cNvPr id="5" name="Content Placeholder 4">
            <a:extLst>
              <a:ext uri="{FF2B5EF4-FFF2-40B4-BE49-F238E27FC236}">
                <a16:creationId xmlns:a16="http://schemas.microsoft.com/office/drawing/2014/main" id="{7B231545-98FE-46C8-BC58-C59F8FDC8DC8}"/>
              </a:ext>
            </a:extLst>
          </p:cNvPr>
          <p:cNvSpPr>
            <a:spLocks noGrp="1"/>
          </p:cNvSpPr>
          <p:nvPr>
            <p:ph idx="1"/>
          </p:nvPr>
        </p:nvSpPr>
        <p:spPr>
          <a:xfrm>
            <a:off x="251520" y="583118"/>
            <a:ext cx="8640960" cy="3932847"/>
          </a:xfrm>
        </p:spPr>
        <p:txBody>
          <a:bodyPr>
            <a:normAutofit fontScale="62500" lnSpcReduction="20000"/>
          </a:bodyPr>
          <a:lstStyle/>
          <a:p>
            <a:pPr marL="0" indent="0">
              <a:buNone/>
            </a:pPr>
            <a:r>
              <a:rPr lang="en-GB" sz="3200" dirty="0"/>
              <a:t>The DPA includes 8 principles:</a:t>
            </a:r>
          </a:p>
          <a:p>
            <a:pPr marL="457200" indent="-457200">
              <a:buFont typeface="+mj-lt"/>
              <a:buAutoNum type="arabicPeriod"/>
            </a:pPr>
            <a:r>
              <a:rPr lang="en-GB" dirty="0"/>
              <a:t>Data must be collected and used fairly and inside the law.</a:t>
            </a:r>
          </a:p>
          <a:p>
            <a:pPr marL="457200" indent="-457200">
              <a:buFont typeface="+mj-lt"/>
              <a:buAutoNum type="arabicPeriod"/>
            </a:pPr>
            <a:r>
              <a:rPr lang="en-GB" dirty="0"/>
              <a:t>Data must only be held and used for the reasons given to the </a:t>
            </a:r>
            <a:r>
              <a:rPr lang="en-GB" b="1" dirty="0"/>
              <a:t>Information Commissioner</a:t>
            </a:r>
            <a:r>
              <a:rPr lang="en-GB" dirty="0"/>
              <a:t>.</a:t>
            </a:r>
          </a:p>
          <a:p>
            <a:pPr marL="457200" indent="-457200">
              <a:buFont typeface="+mj-lt"/>
              <a:buAutoNum type="arabicPeriod"/>
            </a:pPr>
            <a:r>
              <a:rPr lang="en-US" dirty="0"/>
              <a:t>Data can only be used for the purpose for which it was collected.</a:t>
            </a:r>
            <a:r>
              <a:rPr lang="en-GB" dirty="0"/>
              <a:t> You cannot give it away or sell it unless you said you would to begin with.</a:t>
            </a:r>
          </a:p>
          <a:p>
            <a:pPr marL="457200" indent="-457200">
              <a:buFont typeface="+mj-lt"/>
              <a:buAutoNum type="arabicPeriod"/>
            </a:pPr>
            <a:r>
              <a:rPr lang="en-GB" dirty="0"/>
              <a:t>The </a:t>
            </a:r>
            <a:r>
              <a:rPr lang="en-GB" b="1" dirty="0"/>
              <a:t>information</a:t>
            </a:r>
            <a:r>
              <a:rPr lang="en-GB" dirty="0"/>
              <a:t> held must be adequate, relevant and not excessive when compared with the purpose stated in the register. So you must have enough detail but not too much for the job that you are doing with the </a:t>
            </a:r>
            <a:r>
              <a:rPr lang="en-GB" b="1" dirty="0"/>
              <a:t>data</a:t>
            </a:r>
            <a:r>
              <a:rPr lang="en-GB" dirty="0"/>
              <a:t>.</a:t>
            </a:r>
          </a:p>
          <a:p>
            <a:pPr marL="457200" indent="-457200">
              <a:buFont typeface="+mj-lt"/>
              <a:buAutoNum type="arabicPeriod"/>
            </a:pPr>
            <a:r>
              <a:rPr lang="en-GB" dirty="0"/>
              <a:t>Data must be accurate and be kept up to date. There is a duty to keep it up to date, for example to change an address when people move.</a:t>
            </a:r>
          </a:p>
          <a:p>
            <a:pPr marL="457200" indent="-457200">
              <a:buFont typeface="+mj-lt"/>
              <a:buAutoNum type="arabicPeriod"/>
            </a:pPr>
            <a:r>
              <a:rPr lang="en-GB" dirty="0"/>
              <a:t>Data must not be kept longer than is necessary for the registered purpose. It is alright to keep information for certain lengths of time but not indefinitely. </a:t>
            </a:r>
          </a:p>
          <a:p>
            <a:pPr marL="457200" indent="-457200">
              <a:buFont typeface="+mj-lt"/>
              <a:buAutoNum type="arabicPeriod"/>
            </a:pPr>
            <a:r>
              <a:rPr lang="en-GB" dirty="0"/>
              <a:t>The information must be kept safe and secure. This includes keeping the information backed up and away from any unauthorised access. </a:t>
            </a:r>
          </a:p>
          <a:p>
            <a:pPr marL="457200" indent="-457200">
              <a:buFont typeface="+mj-lt"/>
              <a:buAutoNum type="arabicPeriod"/>
            </a:pPr>
            <a:r>
              <a:rPr lang="en-GB" dirty="0"/>
              <a:t>Data may not be transferred outside of the European Economic Area (that's the EU plus some small European countries) unless the country that the data is being sent to has a suitable data protection law. </a:t>
            </a:r>
          </a:p>
        </p:txBody>
      </p:sp>
      <p:pic>
        <p:nvPicPr>
          <p:cNvPr id="4" name="Picture 2">
            <a:extLst>
              <a:ext uri="{FF2B5EF4-FFF2-40B4-BE49-F238E27FC236}">
                <a16:creationId xmlns:a16="http://schemas.microsoft.com/office/drawing/2014/main" id="{6C8927CA-7275-4645-B699-F1721906B61B}"/>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956376" y="37174"/>
            <a:ext cx="1077182" cy="1128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57689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Computer Misuse Act 1990</a:t>
            </a:r>
          </a:p>
        </p:txBody>
      </p:sp>
      <p:sp>
        <p:nvSpPr>
          <p:cNvPr id="5" name="Content Placeholder 4">
            <a:extLst>
              <a:ext uri="{FF2B5EF4-FFF2-40B4-BE49-F238E27FC236}">
                <a16:creationId xmlns:a16="http://schemas.microsoft.com/office/drawing/2014/main" id="{7B231545-98FE-46C8-BC58-C59F8FDC8DC8}"/>
              </a:ext>
            </a:extLst>
          </p:cNvPr>
          <p:cNvSpPr>
            <a:spLocks noGrp="1"/>
          </p:cNvSpPr>
          <p:nvPr>
            <p:ph idx="1"/>
          </p:nvPr>
        </p:nvSpPr>
        <p:spPr>
          <a:xfrm>
            <a:off x="179512" y="495826"/>
            <a:ext cx="7488832" cy="1340559"/>
          </a:xfrm>
        </p:spPr>
        <p:txBody>
          <a:bodyPr>
            <a:normAutofit/>
          </a:bodyPr>
          <a:lstStyle/>
          <a:p>
            <a:pPr marL="0" indent="0">
              <a:buNone/>
            </a:pPr>
            <a:r>
              <a:rPr lang="en-GB" sz="2000" dirty="0"/>
              <a:t>The Act was created to close a loophole in UK law regarding the intentional malicious use of computers.  It is designed to protect computer users against deliberate attacks and theft of information. This was passed by Parliament and made three new offences:</a:t>
            </a:r>
          </a:p>
        </p:txBody>
      </p:sp>
      <p:pic>
        <p:nvPicPr>
          <p:cNvPr id="6" name="Picture 5">
            <a:extLst>
              <a:ext uri="{FF2B5EF4-FFF2-40B4-BE49-F238E27FC236}">
                <a16:creationId xmlns:a16="http://schemas.microsoft.com/office/drawing/2014/main" id="{CBD48F67-5659-45A6-BC55-2E5A21A2BB3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t="-9066"/>
          <a:stretch/>
        </p:blipFill>
        <p:spPr>
          <a:xfrm>
            <a:off x="7086217" y="-1327111"/>
            <a:ext cx="2088232" cy="3230729"/>
          </a:xfrm>
          <a:prstGeom prst="rect">
            <a:avLst/>
          </a:prstGeom>
        </p:spPr>
      </p:pic>
      <p:graphicFrame>
        <p:nvGraphicFramePr>
          <p:cNvPr id="7" name="Table 6">
            <a:extLst>
              <a:ext uri="{FF2B5EF4-FFF2-40B4-BE49-F238E27FC236}">
                <a16:creationId xmlns:a16="http://schemas.microsoft.com/office/drawing/2014/main" id="{484AC75A-D054-43BF-B8BC-F5253AC2899B}"/>
              </a:ext>
            </a:extLst>
          </p:cNvPr>
          <p:cNvGraphicFramePr>
            <a:graphicFrameLocks noGrp="1"/>
          </p:cNvGraphicFramePr>
          <p:nvPr>
            <p:extLst>
              <p:ext uri="{D42A27DB-BD31-4B8C-83A1-F6EECF244321}">
                <p14:modId xmlns:p14="http://schemas.microsoft.com/office/powerpoint/2010/main" val="1848067293"/>
              </p:ext>
            </p:extLst>
          </p:nvPr>
        </p:nvGraphicFramePr>
        <p:xfrm>
          <a:off x="251520" y="1857346"/>
          <a:ext cx="7640690" cy="2404642"/>
        </p:xfrm>
        <a:graphic>
          <a:graphicData uri="http://schemas.openxmlformats.org/drawingml/2006/table">
            <a:tbl>
              <a:tblPr firstRow="1" bandRow="1">
                <a:tableStyleId>{85BE263C-DBD7-4A20-BB59-AAB30ACAA65A}</a:tableStyleId>
              </a:tblPr>
              <a:tblGrid>
                <a:gridCol w="3592595">
                  <a:extLst>
                    <a:ext uri="{9D8B030D-6E8A-4147-A177-3AD203B41FA5}">
                      <a16:colId xmlns:a16="http://schemas.microsoft.com/office/drawing/2014/main" val="20000"/>
                    </a:ext>
                  </a:extLst>
                </a:gridCol>
                <a:gridCol w="4048095">
                  <a:extLst>
                    <a:ext uri="{9D8B030D-6E8A-4147-A177-3AD203B41FA5}">
                      <a16:colId xmlns:a16="http://schemas.microsoft.com/office/drawing/2014/main" val="20001"/>
                    </a:ext>
                  </a:extLst>
                </a:gridCol>
              </a:tblGrid>
              <a:tr h="294333">
                <a:tc>
                  <a:txBody>
                    <a:bodyPr/>
                    <a:lstStyle/>
                    <a:p>
                      <a:pPr algn="ctr"/>
                      <a:r>
                        <a:rPr lang="en-GB" sz="1800" dirty="0">
                          <a:solidFill>
                            <a:schemeClr val="bg1"/>
                          </a:solidFill>
                        </a:rPr>
                        <a:t>Offence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GB" sz="1800" dirty="0">
                          <a:solidFill>
                            <a:schemeClr val="bg1"/>
                          </a:solidFill>
                        </a:rPr>
                        <a:t>Penalties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858472">
                <a:tc>
                  <a:txBody>
                    <a:bodyPr/>
                    <a:lstStyle/>
                    <a:p>
                      <a:pPr marL="0" indent="0">
                        <a:buFont typeface="+mj-lt"/>
                        <a:buNone/>
                      </a:pPr>
                      <a:r>
                        <a:rPr lang="en-GB" altLang="en-US" sz="1400" b="1" dirty="0"/>
                        <a:t>Level 1 </a:t>
                      </a:r>
                      <a:r>
                        <a:rPr lang="en-GB" altLang="en-US" sz="1400" dirty="0"/>
                        <a:t>- Unauthorised Access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400" dirty="0"/>
                        <a:t>Unauthorised Access (level 1) is called a </a:t>
                      </a:r>
                      <a:r>
                        <a:rPr lang="en-GB" altLang="en-US" sz="1400" i="1" dirty="0"/>
                        <a:t>summary offence </a:t>
                      </a:r>
                      <a:r>
                        <a:rPr lang="en-GB" altLang="en-US" sz="1400" dirty="0"/>
                        <a:t>and penalties are limited to </a:t>
                      </a:r>
                      <a:r>
                        <a:rPr lang="en-GB" altLang="en-US" sz="1400" b="1" dirty="0"/>
                        <a:t>6 months imprisonment</a:t>
                      </a:r>
                      <a:r>
                        <a:rPr lang="en-GB" altLang="en-US" sz="1400" dirty="0"/>
                        <a:t> </a:t>
                      </a:r>
                      <a:r>
                        <a:rPr lang="en-GB" altLang="en-US" sz="1400" b="1" dirty="0"/>
                        <a:t>and/or a maximum fine of £5000</a:t>
                      </a:r>
                      <a:endParaRPr lang="en-GB" altLang="en-US" sz="140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466028">
                <a:tc>
                  <a:txBody>
                    <a:bodyPr/>
                    <a:lstStyle/>
                    <a:p>
                      <a:pPr marL="0" marR="0" lvl="1" indent="0" algn="l" defTabSz="914400" rtl="0" eaLnBrk="1" fontAlgn="auto" latinLnBrk="0" hangingPunct="1">
                        <a:lnSpc>
                          <a:spcPct val="100000"/>
                        </a:lnSpc>
                        <a:spcBef>
                          <a:spcPts val="0"/>
                        </a:spcBef>
                        <a:spcAft>
                          <a:spcPts val="0"/>
                        </a:spcAft>
                        <a:buClrTx/>
                        <a:buSzTx/>
                        <a:buFont typeface="+mj-lt"/>
                        <a:buNone/>
                        <a:tabLst/>
                        <a:defRPr/>
                      </a:pPr>
                      <a:r>
                        <a:rPr lang="en-GB" altLang="en-US" sz="1400" b="1" dirty="0"/>
                        <a:t>Level</a:t>
                      </a:r>
                      <a:r>
                        <a:rPr lang="en-GB" altLang="en-US" sz="1400" b="1" baseline="0" dirty="0"/>
                        <a:t> 2</a:t>
                      </a:r>
                      <a:r>
                        <a:rPr lang="en-GB" altLang="en-US" sz="1400" baseline="0" dirty="0"/>
                        <a:t> - </a:t>
                      </a:r>
                      <a:r>
                        <a:rPr lang="en-GB" altLang="en-US" sz="1400" dirty="0"/>
                        <a:t>Unauthorised access with intent to commit another offence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400" dirty="0"/>
                        <a:t>The other two offences (levels 2 and 3) are more serious and carry </a:t>
                      </a:r>
                      <a:r>
                        <a:rPr lang="en-GB" altLang="en-US" sz="1400" b="1" dirty="0"/>
                        <a:t>jail terms of up to 5 years and unlimited fines</a:t>
                      </a:r>
                    </a:p>
                    <a:p>
                      <a:endParaRPr lang="en-GB"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66225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400" b="1" dirty="0"/>
                        <a:t>Level 3</a:t>
                      </a:r>
                      <a:r>
                        <a:rPr lang="en-GB" sz="1400" dirty="0"/>
                        <a:t> - </a:t>
                      </a:r>
                      <a:r>
                        <a:rPr lang="en-GB" altLang="en-US" sz="1400" dirty="0"/>
                        <a:t>Unauthorised modification of data (writing viruses comes under this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en-GB"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920781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7CA5-2820-4BED-9BDF-60AA3F7D2E93}"/>
              </a:ext>
            </a:extLst>
          </p:cNvPr>
          <p:cNvSpPr>
            <a:spLocks noGrp="1"/>
          </p:cNvSpPr>
          <p:nvPr>
            <p:ph type="title"/>
          </p:nvPr>
        </p:nvSpPr>
        <p:spPr/>
        <p:txBody>
          <a:bodyPr/>
          <a:lstStyle/>
          <a:p>
            <a:r>
              <a:rPr lang="en-GB" dirty="0"/>
              <a:t>Computer Misuse Act 1990 - Example</a:t>
            </a:r>
          </a:p>
        </p:txBody>
      </p:sp>
      <p:sp>
        <p:nvSpPr>
          <p:cNvPr id="8" name="Rectangle 13">
            <a:extLst>
              <a:ext uri="{FF2B5EF4-FFF2-40B4-BE49-F238E27FC236}">
                <a16:creationId xmlns:a16="http://schemas.microsoft.com/office/drawing/2014/main" id="{2136995C-96CE-4204-8BFE-D20D1020D0F7}"/>
              </a:ext>
            </a:extLst>
          </p:cNvPr>
          <p:cNvSpPr>
            <a:spLocks noChangeArrowheads="1"/>
          </p:cNvSpPr>
          <p:nvPr/>
        </p:nvSpPr>
        <p:spPr bwMode="auto">
          <a:xfrm>
            <a:off x="251520" y="584710"/>
            <a:ext cx="3600450" cy="1108075"/>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358775"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fontAlgn="base" hangingPunct="1">
              <a:spcBef>
                <a:spcPct val="20000"/>
              </a:spcBef>
              <a:spcAft>
                <a:spcPct val="0"/>
              </a:spcAft>
              <a:buClr>
                <a:srgbClr val="000000"/>
              </a:buClr>
              <a:buSzPct val="150000"/>
              <a:defRPr/>
            </a:pPr>
            <a:r>
              <a:rPr lang="en-GB" sz="2200" b="1" dirty="0">
                <a:solidFill>
                  <a:srgbClr val="000000"/>
                </a:solidFill>
                <a:latin typeface="Century Gothic" panose="020B0502020202020204" pitchFamily="34" charset="0"/>
              </a:rPr>
              <a:t>A student hacks into a college database to impress his friends</a:t>
            </a:r>
            <a:endParaRPr lang="en-GB" sz="2200" b="1" dirty="0">
              <a:solidFill>
                <a:srgbClr val="009999"/>
              </a:solidFill>
              <a:latin typeface="Century Gothic" panose="020B0502020202020204" pitchFamily="34" charset="0"/>
            </a:endParaRPr>
          </a:p>
        </p:txBody>
      </p:sp>
      <p:sp>
        <p:nvSpPr>
          <p:cNvPr id="9" name="Rectangle 14">
            <a:extLst>
              <a:ext uri="{FF2B5EF4-FFF2-40B4-BE49-F238E27FC236}">
                <a16:creationId xmlns:a16="http://schemas.microsoft.com/office/drawing/2014/main" id="{B2BE0F68-8C15-488A-B0AE-A93DA9A9D1FD}"/>
              </a:ext>
            </a:extLst>
          </p:cNvPr>
          <p:cNvSpPr>
            <a:spLocks noChangeArrowheads="1"/>
          </p:cNvSpPr>
          <p:nvPr/>
        </p:nvSpPr>
        <p:spPr bwMode="auto">
          <a:xfrm>
            <a:off x="4971518" y="1692784"/>
            <a:ext cx="3887787" cy="1107996"/>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358775"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fontAlgn="base" hangingPunct="1">
              <a:spcBef>
                <a:spcPct val="20000"/>
              </a:spcBef>
              <a:spcAft>
                <a:spcPct val="0"/>
              </a:spcAft>
              <a:buClr>
                <a:srgbClr val="000000"/>
              </a:buClr>
              <a:buSzPct val="150000"/>
              <a:defRPr/>
            </a:pPr>
            <a:r>
              <a:rPr lang="en-GB" sz="2200" b="1" dirty="0">
                <a:solidFill>
                  <a:srgbClr val="000000"/>
                </a:solidFill>
                <a:latin typeface="Century Gothic" panose="020B0502020202020204" pitchFamily="34" charset="0"/>
              </a:rPr>
              <a:t>Later he decides to go in again, to alter his grades, </a:t>
            </a:r>
          </a:p>
        </p:txBody>
      </p:sp>
      <p:sp>
        <p:nvSpPr>
          <p:cNvPr id="10" name="Rectangle 15">
            <a:extLst>
              <a:ext uri="{FF2B5EF4-FFF2-40B4-BE49-F238E27FC236}">
                <a16:creationId xmlns:a16="http://schemas.microsoft.com/office/drawing/2014/main" id="{2AF13628-B830-416C-B79B-43C1C5AF9C57}"/>
              </a:ext>
            </a:extLst>
          </p:cNvPr>
          <p:cNvSpPr>
            <a:spLocks noChangeArrowheads="1"/>
          </p:cNvSpPr>
          <p:nvPr/>
        </p:nvSpPr>
        <p:spPr bwMode="auto">
          <a:xfrm>
            <a:off x="683568" y="2576027"/>
            <a:ext cx="3313112" cy="1107996"/>
          </a:xfrm>
          <a:prstGeom prst="rect">
            <a:avLst/>
          </a:prstGeom>
          <a:ln/>
        </p:spPr>
        <p:style>
          <a:lnRef idx="2">
            <a:schemeClr val="dk1"/>
          </a:lnRef>
          <a:fillRef idx="1">
            <a:schemeClr val="lt1"/>
          </a:fillRef>
          <a:effectRef idx="0">
            <a:schemeClr val="dk1"/>
          </a:effectRef>
          <a:fontRef idx="minor">
            <a:schemeClr val="dk1"/>
          </a:fontRef>
        </p:style>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358775"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2" eaLnBrk="1" fontAlgn="base" hangingPunct="1">
              <a:spcBef>
                <a:spcPct val="20000"/>
              </a:spcBef>
              <a:spcAft>
                <a:spcPct val="0"/>
              </a:spcAft>
              <a:buClr>
                <a:srgbClr val="000000"/>
              </a:buClr>
              <a:buSzPct val="150000"/>
              <a:defRPr/>
            </a:pPr>
            <a:r>
              <a:rPr lang="en-GB" sz="2200" b="1" dirty="0">
                <a:solidFill>
                  <a:srgbClr val="000000"/>
                </a:solidFill>
                <a:latin typeface="Century Gothic" panose="020B0502020202020204" pitchFamily="34" charset="0"/>
              </a:rPr>
              <a:t>He deletes a whole class worth of grades</a:t>
            </a:r>
            <a:endParaRPr lang="en-GB" sz="2200" b="1" dirty="0">
              <a:solidFill>
                <a:srgbClr val="FF0000"/>
              </a:solidFill>
              <a:latin typeface="Century Gothic" panose="020B0502020202020204" pitchFamily="34" charset="0"/>
            </a:endParaRPr>
          </a:p>
        </p:txBody>
      </p:sp>
      <p:sp>
        <p:nvSpPr>
          <p:cNvPr id="11" name="Rectangle 10">
            <a:extLst>
              <a:ext uri="{FF2B5EF4-FFF2-40B4-BE49-F238E27FC236}">
                <a16:creationId xmlns:a16="http://schemas.microsoft.com/office/drawing/2014/main" id="{50889120-9F5B-47A2-B551-999D6904161A}"/>
              </a:ext>
            </a:extLst>
          </p:cNvPr>
          <p:cNvSpPr/>
          <p:nvPr/>
        </p:nvSpPr>
        <p:spPr>
          <a:xfrm>
            <a:off x="620126" y="1692784"/>
            <a:ext cx="2748381" cy="446276"/>
          </a:xfrm>
          <a:prstGeom prst="rect">
            <a:avLst/>
          </a:prstGeom>
          <a:noFill/>
        </p:spPr>
        <p:txBody>
          <a:bodyPr wrap="none">
            <a:spAutoFit/>
          </a:bodyPr>
          <a:lstStyle/>
          <a:p>
            <a:pPr algn="ctr">
              <a:defRPr/>
            </a:pPr>
            <a:r>
              <a:rPr lang="en-GB" sz="2300" b="1" dirty="0">
                <a:solidFill>
                  <a:srgbClr val="009999"/>
                </a:solidFill>
              </a:rPr>
              <a:t>unauthorised access</a:t>
            </a:r>
            <a:endParaRPr lang="en-US" sz="2300" b="1" dirty="0">
              <a:ln w="10541" cmpd="sng">
                <a:solidFill>
                  <a:srgbClr val="BBE0E3">
                    <a:shade val="88000"/>
                    <a:satMod val="110000"/>
                  </a:srgbClr>
                </a:solidFill>
                <a:prstDash val="solid"/>
              </a:ln>
              <a:gradFill>
                <a:gsLst>
                  <a:gs pos="0">
                    <a:srgbClr val="BBE0E3">
                      <a:tint val="40000"/>
                      <a:satMod val="250000"/>
                    </a:srgbClr>
                  </a:gs>
                  <a:gs pos="9000">
                    <a:srgbClr val="BBE0E3">
                      <a:tint val="52000"/>
                      <a:satMod val="300000"/>
                    </a:srgbClr>
                  </a:gs>
                  <a:gs pos="50000">
                    <a:srgbClr val="BBE0E3">
                      <a:shade val="20000"/>
                      <a:satMod val="300000"/>
                    </a:srgbClr>
                  </a:gs>
                  <a:gs pos="79000">
                    <a:srgbClr val="BBE0E3">
                      <a:tint val="52000"/>
                      <a:satMod val="300000"/>
                    </a:srgbClr>
                  </a:gs>
                  <a:gs pos="100000">
                    <a:srgbClr val="BBE0E3">
                      <a:tint val="40000"/>
                      <a:satMod val="250000"/>
                    </a:srgbClr>
                  </a:gs>
                </a:gsLst>
                <a:lin ang="5400000"/>
              </a:gradFill>
            </a:endParaRPr>
          </a:p>
        </p:txBody>
      </p:sp>
      <p:sp>
        <p:nvSpPr>
          <p:cNvPr id="12" name="Rectangle 11">
            <a:extLst>
              <a:ext uri="{FF2B5EF4-FFF2-40B4-BE49-F238E27FC236}">
                <a16:creationId xmlns:a16="http://schemas.microsoft.com/office/drawing/2014/main" id="{F0586E15-8135-4B6B-938B-65CD8FBEC546}"/>
              </a:ext>
            </a:extLst>
          </p:cNvPr>
          <p:cNvSpPr/>
          <p:nvPr/>
        </p:nvSpPr>
        <p:spPr>
          <a:xfrm>
            <a:off x="5652120" y="2883883"/>
            <a:ext cx="2748381" cy="800219"/>
          </a:xfrm>
          <a:prstGeom prst="rect">
            <a:avLst/>
          </a:prstGeom>
          <a:noFill/>
        </p:spPr>
        <p:txBody>
          <a:bodyPr wrap="none">
            <a:spAutoFit/>
          </a:bodyPr>
          <a:lstStyle/>
          <a:p>
            <a:pPr algn="ctr">
              <a:defRPr/>
            </a:pPr>
            <a:r>
              <a:rPr lang="en-GB" sz="2300" b="1" dirty="0">
                <a:solidFill>
                  <a:srgbClr val="CC00FF"/>
                </a:solidFill>
              </a:rPr>
              <a:t>unauthorised access</a:t>
            </a:r>
          </a:p>
          <a:p>
            <a:pPr algn="ctr">
              <a:defRPr/>
            </a:pPr>
            <a:r>
              <a:rPr lang="en-GB" sz="2300" b="1" dirty="0">
                <a:solidFill>
                  <a:srgbClr val="CC00FF"/>
                </a:solidFill>
              </a:rPr>
              <a:t>with intent</a:t>
            </a:r>
            <a:endParaRPr lang="en-US" sz="2300" b="1" dirty="0">
              <a:ln w="10541" cmpd="sng">
                <a:solidFill>
                  <a:srgbClr val="BBE0E3">
                    <a:shade val="88000"/>
                    <a:satMod val="110000"/>
                  </a:srgbClr>
                </a:solidFill>
                <a:prstDash val="solid"/>
              </a:ln>
              <a:solidFill>
                <a:srgbClr val="CC00FF"/>
              </a:solidFill>
            </a:endParaRPr>
          </a:p>
        </p:txBody>
      </p:sp>
      <p:sp>
        <p:nvSpPr>
          <p:cNvPr id="13" name="TextBox 12">
            <a:extLst>
              <a:ext uri="{FF2B5EF4-FFF2-40B4-BE49-F238E27FC236}">
                <a16:creationId xmlns:a16="http://schemas.microsoft.com/office/drawing/2014/main" id="{3A984E4E-4226-4A9D-813B-665068376558}"/>
              </a:ext>
            </a:extLst>
          </p:cNvPr>
          <p:cNvSpPr txBox="1">
            <a:spLocks noChangeArrowheads="1"/>
          </p:cNvSpPr>
          <p:nvPr/>
        </p:nvSpPr>
        <p:spPr bwMode="auto">
          <a:xfrm>
            <a:off x="971699" y="3818123"/>
            <a:ext cx="27368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292929"/>
                </a:solidFill>
                <a:latin typeface="Corbel" panose="020B0503020204020204" pitchFamily="34" charset="0"/>
              </a:defRPr>
            </a:lvl1pPr>
            <a:lvl2pPr marL="742950" indent="-285750">
              <a:spcBef>
                <a:spcPct val="20000"/>
              </a:spcBef>
              <a:buChar char="–"/>
              <a:defRPr sz="2800">
                <a:solidFill>
                  <a:srgbClr val="292929"/>
                </a:solidFill>
                <a:latin typeface="Corbel" panose="020B0503020204020204" pitchFamily="34" charset="0"/>
              </a:defRPr>
            </a:lvl2pPr>
            <a:lvl3pPr marL="1143000" indent="-228600">
              <a:spcBef>
                <a:spcPct val="20000"/>
              </a:spcBef>
              <a:buChar char="•"/>
              <a:defRPr sz="2400">
                <a:solidFill>
                  <a:srgbClr val="292929"/>
                </a:solidFill>
                <a:latin typeface="Corbel" panose="020B0503020204020204" pitchFamily="34" charset="0"/>
              </a:defRPr>
            </a:lvl3pPr>
            <a:lvl4pPr marL="1600200" indent="-228600">
              <a:spcBef>
                <a:spcPct val="20000"/>
              </a:spcBef>
              <a:buChar char="–"/>
              <a:defRPr sz="2000">
                <a:solidFill>
                  <a:srgbClr val="292929"/>
                </a:solidFill>
                <a:latin typeface="Corbel" panose="020B0503020204020204" pitchFamily="34" charset="0"/>
              </a:defRPr>
            </a:lvl4pPr>
            <a:lvl5pPr marL="2057400" indent="-228600">
              <a:spcBef>
                <a:spcPct val="20000"/>
              </a:spcBef>
              <a:buChar char="»"/>
              <a:defRPr sz="2000">
                <a:solidFill>
                  <a:srgbClr val="292929"/>
                </a:solidFill>
                <a:latin typeface="Corbel" panose="020B0503020204020204" pitchFamily="34" charset="0"/>
              </a:defRPr>
            </a:lvl5pPr>
            <a:lvl6pPr marL="2514600" indent="-228600" eaLnBrk="0" fontAlgn="base" hangingPunct="0">
              <a:spcBef>
                <a:spcPct val="20000"/>
              </a:spcBef>
              <a:spcAft>
                <a:spcPct val="0"/>
              </a:spcAft>
              <a:buChar char="»"/>
              <a:defRPr sz="2000">
                <a:solidFill>
                  <a:srgbClr val="292929"/>
                </a:solidFill>
                <a:latin typeface="Corbel" panose="020B0503020204020204" pitchFamily="34" charset="0"/>
              </a:defRPr>
            </a:lvl6pPr>
            <a:lvl7pPr marL="2971800" indent="-228600" eaLnBrk="0" fontAlgn="base" hangingPunct="0">
              <a:spcBef>
                <a:spcPct val="20000"/>
              </a:spcBef>
              <a:spcAft>
                <a:spcPct val="0"/>
              </a:spcAft>
              <a:buChar char="»"/>
              <a:defRPr sz="2000">
                <a:solidFill>
                  <a:srgbClr val="292929"/>
                </a:solidFill>
                <a:latin typeface="Corbel" panose="020B0503020204020204" pitchFamily="34" charset="0"/>
              </a:defRPr>
            </a:lvl7pPr>
            <a:lvl8pPr marL="3429000" indent="-228600" eaLnBrk="0" fontAlgn="base" hangingPunct="0">
              <a:spcBef>
                <a:spcPct val="20000"/>
              </a:spcBef>
              <a:spcAft>
                <a:spcPct val="0"/>
              </a:spcAft>
              <a:buChar char="»"/>
              <a:defRPr sz="2000">
                <a:solidFill>
                  <a:srgbClr val="292929"/>
                </a:solidFill>
                <a:latin typeface="Corbel" panose="020B0503020204020204" pitchFamily="34" charset="0"/>
              </a:defRPr>
            </a:lvl8pPr>
            <a:lvl9pPr marL="3886200" indent="-228600" eaLnBrk="0" fontAlgn="base" hangingPunct="0">
              <a:spcBef>
                <a:spcPct val="20000"/>
              </a:spcBef>
              <a:spcAft>
                <a:spcPct val="0"/>
              </a:spcAft>
              <a:buChar char="»"/>
              <a:defRPr sz="2000">
                <a:solidFill>
                  <a:srgbClr val="292929"/>
                </a:solidFill>
                <a:latin typeface="Corbel" panose="020B0503020204020204" pitchFamily="34" charset="0"/>
              </a:defRPr>
            </a:lvl9pPr>
          </a:lstStyle>
          <a:p>
            <a:pPr algn="ctr" fontAlgn="base">
              <a:spcBef>
                <a:spcPct val="0"/>
              </a:spcBef>
              <a:spcAft>
                <a:spcPct val="0"/>
              </a:spcAft>
              <a:buFontTx/>
              <a:buNone/>
            </a:pPr>
            <a:r>
              <a:rPr lang="en-GB" altLang="en-US" sz="1800" b="1" dirty="0">
                <a:solidFill>
                  <a:srgbClr val="FF0000"/>
                </a:solidFill>
                <a:latin typeface="Century Gothic" panose="020B0502020202020204" pitchFamily="34" charset="0"/>
              </a:rPr>
              <a:t>unauthorised modification of data</a:t>
            </a:r>
            <a:endParaRPr lang="en-GB" altLang="en-US" sz="1800" dirty="0">
              <a:solidFill>
                <a:srgbClr val="000000"/>
              </a:solidFill>
              <a:latin typeface="Century Gothic" panose="020B0502020202020204" pitchFamily="34" charset="0"/>
            </a:endParaRPr>
          </a:p>
        </p:txBody>
      </p:sp>
      <p:pic>
        <p:nvPicPr>
          <p:cNvPr id="14" name="Picture 2" descr="Image result for student computer">
            <a:extLst>
              <a:ext uri="{FF2B5EF4-FFF2-40B4-BE49-F238E27FC236}">
                <a16:creationId xmlns:a16="http://schemas.microsoft.com/office/drawing/2014/main" id="{79254B75-9AB9-4DBE-95B3-0FF7E8431C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51470"/>
            <a:ext cx="1677607" cy="1446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467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ppt_w</p:attrName>
                                        </p:attrNameLst>
                                      </p:cBhvr>
                                      <p:tavLst>
                                        <p:tav tm="0" fmla="#ppt_w*sin(2.5*pi*$)">
                                          <p:val>
                                            <p:fltVal val="0"/>
                                          </p:val>
                                        </p:tav>
                                        <p:tav tm="100000">
                                          <p:val>
                                            <p:fltVal val="1"/>
                                          </p:val>
                                        </p:tav>
                                      </p:tavLst>
                                    </p:anim>
                                    <p:anim calcmode="lin" valueType="num">
                                      <p:cBhvr>
                                        <p:cTn id="9" dur="1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iterate type="lt">
                                    <p:tmPct val="10000"/>
                                  </p:iterate>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ppt_w</p:attrName>
                                        </p:attrNameLst>
                                      </p:cBhvr>
                                      <p:tavLst>
                                        <p:tav tm="0" fmla="#ppt_w*sin(2.5*pi*$)">
                                          <p:val>
                                            <p:fltVal val="0"/>
                                          </p:val>
                                        </p:tav>
                                        <p:tav tm="100000">
                                          <p:val>
                                            <p:fltVal val="1"/>
                                          </p:val>
                                        </p:tav>
                                      </p:tavLst>
                                    </p:anim>
                                    <p:anim calcmode="lin" valueType="num">
                                      <p:cBhvr>
                                        <p:cTn id="16" dur="1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ppt_w</p:attrName>
                                        </p:attrNameLst>
                                      </p:cBhvr>
                                      <p:tavLst>
                                        <p:tav tm="0" fmla="#ppt_w*sin(2.5*pi*$)">
                                          <p:val>
                                            <p:fltVal val="0"/>
                                          </p:val>
                                        </p:tav>
                                        <p:tav tm="100000">
                                          <p:val>
                                            <p:fltVal val="1"/>
                                          </p:val>
                                        </p:tav>
                                      </p:tavLst>
                                    </p:anim>
                                    <p:anim calcmode="lin" valueType="num">
                                      <p:cBhvr>
                                        <p:cTn id="23" dur="10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2.1.1 databla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64C84913E9864F9C226E06F4D89945" ma:contentTypeVersion="0" ma:contentTypeDescription="Create a new document." ma:contentTypeScope="" ma:versionID="2981c21867d75c0e59ae11e3ed08d123">
  <xsd:schema xmlns:xsd="http://www.w3.org/2001/XMLSchema" xmlns:xs="http://www.w3.org/2001/XMLSchema" xmlns:p="http://schemas.microsoft.com/office/2006/metadata/properties" targetNamespace="http://schemas.microsoft.com/office/2006/metadata/properties" ma:root="true" ma:fieldsID="981aebc4f1b1c7440aaca86ffca8c17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8F5CE0-CC4C-4671-BFF6-98A28B7D3FBE}"/>
</file>

<file path=customXml/itemProps2.xml><?xml version="1.0" encoding="utf-8"?>
<ds:datastoreItem xmlns:ds="http://schemas.openxmlformats.org/officeDocument/2006/customXml" ds:itemID="{4811C782-7FF6-4139-813A-2CA82879D2BF}"/>
</file>

<file path=customXml/itemProps3.xml><?xml version="1.0" encoding="utf-8"?>
<ds:datastoreItem xmlns:ds="http://schemas.openxmlformats.org/officeDocument/2006/customXml" ds:itemID="{C3C90FAB-27AD-4C1D-9F2B-58539620BBD2}"/>
</file>

<file path=docProps/app.xml><?xml version="1.0" encoding="utf-8"?>
<Properties xmlns="http://schemas.openxmlformats.org/officeDocument/2006/extended-properties" xmlns:vt="http://schemas.openxmlformats.org/officeDocument/2006/docPropsVTypes">
  <Template>2.1.1 datablast</Template>
  <TotalTime>3864</TotalTime>
  <Words>516</Words>
  <Application>Microsoft Office PowerPoint</Application>
  <PresentationFormat>On-screen Show (16:9)</PresentationFormat>
  <Paragraphs>80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Candy Square BTN Striped</vt:lpstr>
      <vt:lpstr>Century Gothic</vt:lpstr>
      <vt:lpstr>2.1.1 datablast</vt:lpstr>
      <vt:lpstr>Do Now Activity</vt:lpstr>
      <vt:lpstr>Do Now Activity - Answers</vt:lpstr>
      <vt:lpstr>Unit 7 Ethical, Legal, Cultural  and Environmental Concerns</vt:lpstr>
      <vt:lpstr>Data Protection Act 1998</vt:lpstr>
      <vt:lpstr>Data Protection Act 1998</vt:lpstr>
      <vt:lpstr>Do Now Activity – Groups of 4</vt:lpstr>
      <vt:lpstr>Data Protection Act 1998</vt:lpstr>
      <vt:lpstr>Computer Misuse Act 1990</vt:lpstr>
      <vt:lpstr>Computer Misuse Act 1990 - Example</vt:lpstr>
      <vt:lpstr>Freedom of Information Act 2000</vt:lpstr>
    </vt:vector>
  </TitlesOfParts>
  <Company>Hillcrest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Science</dc:title>
  <dc:creator>David Atton</dc:creator>
  <cp:lastModifiedBy>David Atton</cp:lastModifiedBy>
  <cp:revision>192</cp:revision>
  <dcterms:created xsi:type="dcterms:W3CDTF">2015-05-05T10:47:24Z</dcterms:created>
  <dcterms:modified xsi:type="dcterms:W3CDTF">2019-03-21T13:46:31Z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0x010100CB64C84913E9864F9C226E06F4D89945</vt:lpwstr>
  </property>
</Properties>
</file>