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370" r:id="rId6"/>
    <p:sldId id="256" r:id="rId7"/>
    <p:sldId id="263" r:id="rId8"/>
    <p:sldId id="371" r:id="rId9"/>
    <p:sldId id="265" r:id="rId10"/>
    <p:sldId id="264" r:id="rId11"/>
    <p:sldId id="258" r:id="rId12"/>
    <p:sldId id="270" r:id="rId13"/>
    <p:sldId id="260" r:id="rId14"/>
    <p:sldId id="3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7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2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3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7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0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2AC4-4184-44BE-811B-15936C2446EA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CD5E-76B0-447F-A08E-5746FC5B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9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813" y="189790"/>
            <a:ext cx="8554594" cy="875956"/>
          </a:xfrm>
          <a:prstGeom prst="rect">
            <a:avLst/>
          </a:prstGeom>
          <a:solidFill>
            <a:srgbClr val="DBEE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/>
                <a:cs typeface="Comic Sans MS"/>
              </a:rPr>
              <a:t>Energy Stores and transfers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0740" y="1237544"/>
            <a:ext cx="3517667" cy="248778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Keywords</a:t>
            </a:r>
          </a:p>
          <a:p>
            <a:pPr algn="ctr"/>
            <a:endParaRPr lang="en-US" sz="1200" u="sng" dirty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Energy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Stores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Transfer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Gravitational potential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325" y="1982492"/>
            <a:ext cx="4915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Name different </a:t>
            </a:r>
            <a:r>
              <a:rPr lang="en-US" sz="2800" b="1" i="1" dirty="0">
                <a:solidFill>
                  <a:srgbClr val="FF0000"/>
                </a:solidFill>
                <a:latin typeface="Comic Sans MS"/>
                <a:cs typeface="Comic Sans MS"/>
              </a:rPr>
              <a:t>stores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of energy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Can you describe any types of energy transfer?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Can you describe a simple energy transfer?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812" y="1348408"/>
            <a:ext cx="278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Do now activity: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6E516-CEBF-4B10-803D-F8519669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39" y="3930962"/>
            <a:ext cx="3517667" cy="27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47674" y="5523838"/>
            <a:ext cx="8153400" cy="1124612"/>
          </a:xfrm>
          <a:prstGeom prst="round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6" y="225566"/>
            <a:ext cx="89058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Task:</a:t>
            </a:r>
            <a:r>
              <a:rPr lang="en-GB" sz="3600" dirty="0">
                <a:latin typeface="Comic Sans MS" panose="030F0702030302020204" pitchFamily="66" charset="0"/>
              </a:rPr>
              <a:t> Bungee jumping – energy transfers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593" y="1059432"/>
            <a:ext cx="287655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54571" y="1059432"/>
            <a:ext cx="287655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31121" y="1059432"/>
            <a:ext cx="287655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6595" y="3497832"/>
            <a:ext cx="2847976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54572" y="3497831"/>
            <a:ext cx="2876550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31120" y="3497831"/>
            <a:ext cx="2876551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2305" y="3579752"/>
            <a:ext cx="28765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After the bungee jumper has jumped the energy in the rope is transferred from the g_______ p_______ energy store to the k________ energy store as the bungee jumper falls due to gravity.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4568" y="3497830"/>
            <a:ext cx="2876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When the rope tightens the bungee jumper slows.  The jumpers kinetic energy store decreases and the rope’s e_______ p________ energy </a:t>
            </a:r>
            <a:r>
              <a:rPr lang="en-GB" sz="1400" dirty="0" err="1">
                <a:latin typeface="Comic Sans MS" panose="030F0702030302020204" pitchFamily="66" charset="0"/>
              </a:rPr>
              <a:t>i</a:t>
            </a:r>
            <a:r>
              <a:rPr lang="en-GB" sz="1400" dirty="0">
                <a:latin typeface="Comic Sans MS" panose="030F0702030302020204" pitchFamily="66" charset="0"/>
              </a:rPr>
              <a:t>________ as the rope stretches. Eventually the jumper comes to a stop.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4898" y="3545328"/>
            <a:ext cx="2876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After reaching the bottom the rope recoils and pulls the jumper back.  The energy in the e_______ p________ energy store of the rope decreases and the bungee jumper’s kinetic energy store increases until the rope becomes slack.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60575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Task: Fill in the blanks and draw a diagram to represent what the captions are explaining.  </a:t>
            </a:r>
          </a:p>
        </p:txBody>
      </p:sp>
    </p:spTree>
    <p:extLst>
      <p:ext uri="{BB962C8B-B14F-4D97-AF65-F5344CB8AC3E}">
        <p14:creationId xmlns:p14="http://schemas.microsoft.com/office/powerpoint/2010/main" val="323223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5719" y="2292084"/>
            <a:ext cx="2876551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After the bungee jumper has jumped the energy in the rope is transferred from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gravitational potential </a:t>
            </a:r>
            <a:r>
              <a:rPr lang="en-GB" sz="2000" dirty="0">
                <a:latin typeface="Comic Sans MS" panose="030F0702030302020204" pitchFamily="66" charset="0"/>
              </a:rPr>
              <a:t>energy store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kinetic</a:t>
            </a:r>
            <a:r>
              <a:rPr lang="en-GB" sz="2000" dirty="0">
                <a:latin typeface="Comic Sans MS" panose="030F0702030302020204" pitchFamily="66" charset="0"/>
              </a:rPr>
              <a:t> energy store as the bungee jumper falls due to gravity.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270" y="2292084"/>
            <a:ext cx="2876551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When the rope tightens the bungee jumper slows.  The jumpers kinetic energy store decreases and the rope’s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elastic potential </a:t>
            </a:r>
            <a:r>
              <a:rPr lang="en-GB" sz="2000" dirty="0">
                <a:latin typeface="Comic Sans MS" panose="030F0702030302020204" pitchFamily="66" charset="0"/>
              </a:rPr>
              <a:t>energy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sz="2000" dirty="0">
                <a:latin typeface="Comic Sans MS" panose="030F0702030302020204" pitchFamily="66" charset="0"/>
              </a:rPr>
              <a:t> as the rope stretches. Eventually the jumper comes to a stop.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8821" y="2292084"/>
            <a:ext cx="2876551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After reaching the bottom the rope recoils and pulls the jumper back.  The energy in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electrical potential </a:t>
            </a:r>
            <a:r>
              <a:rPr lang="en-GB" sz="2000" dirty="0">
                <a:latin typeface="Comic Sans MS" panose="030F0702030302020204" pitchFamily="66" charset="0"/>
              </a:rPr>
              <a:t>energy store of the rope decreases and the bungee jumper’s kinetic energy store increases until the rope becomes slack.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207" y="220717"/>
            <a:ext cx="492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026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073" y="5704283"/>
            <a:ext cx="1005007" cy="104718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82D8F1-10C1-422D-A56A-6B10348A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1" t="35683" r="4125" b="10162"/>
          <a:stretch/>
        </p:blipFill>
        <p:spPr>
          <a:xfrm rot="10800000" flipH="1" flipV="1">
            <a:off x="225719" y="928602"/>
            <a:ext cx="8629653" cy="1363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697" y="189186"/>
            <a:ext cx="566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Plenary: </a:t>
            </a:r>
            <a:r>
              <a:rPr lang="en-GB" sz="3200" dirty="0">
                <a:latin typeface="Comic Sans MS" pitchFamily="66" charset="0"/>
              </a:rPr>
              <a:t>Exam-style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59" y="998482"/>
            <a:ext cx="84923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Name </a:t>
            </a:r>
            <a:r>
              <a:rPr lang="en-GB" sz="3200" i="1" u="sng" dirty="0"/>
              <a:t>four appliances </a:t>
            </a:r>
            <a:r>
              <a:rPr lang="en-GB" sz="3200" dirty="0"/>
              <a:t>designed to transform electrical energy into heat energy.               (4)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What form of energy is transferred as waste energy by the television set?                         (1)</a:t>
            </a:r>
          </a:p>
          <a:p>
            <a:pPr marL="514350" indent="-514350"/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66E8C-94AA-43DD-9637-72ADBFCA0336}"/>
              </a:ext>
            </a:extLst>
          </p:cNvPr>
          <p:cNvSpPr txBox="1"/>
          <p:nvPr/>
        </p:nvSpPr>
        <p:spPr>
          <a:xfrm>
            <a:off x="804298" y="1983367"/>
            <a:ext cx="6759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3200" dirty="0">
                <a:solidFill>
                  <a:srgbClr val="FF0000"/>
                </a:solidFill>
              </a:rPr>
              <a:t>iron, hairdryer (other hair appliances), kettle, electric heater, electric cooker</a:t>
            </a:r>
          </a:p>
          <a:p>
            <a:pPr marL="342900" indent="-342900"/>
            <a:endParaRPr lang="en-GB" sz="3200" dirty="0">
              <a:solidFill>
                <a:srgbClr val="FF0000"/>
              </a:solidFill>
            </a:endParaRPr>
          </a:p>
          <a:p>
            <a:pPr marL="342900" indent="-342900"/>
            <a:endParaRPr lang="en-GB" sz="3200" dirty="0">
              <a:solidFill>
                <a:srgbClr val="FF0000"/>
              </a:solidFill>
            </a:endParaRPr>
          </a:p>
          <a:p>
            <a:pPr marL="342900" indent="-342900"/>
            <a:endParaRPr lang="en-GB" sz="3200" dirty="0">
              <a:solidFill>
                <a:srgbClr val="FF0000"/>
              </a:solidFill>
            </a:endParaRPr>
          </a:p>
          <a:p>
            <a:pPr marL="342900" indent="-342900"/>
            <a:r>
              <a:rPr lang="en-GB" sz="3200" dirty="0">
                <a:solidFill>
                  <a:srgbClr val="FF0000"/>
                </a:solidFill>
              </a:rPr>
              <a:t>Heat energy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indent="0">
              <a:buNone/>
            </a:pPr>
            <a:r>
              <a:rPr lang="en-GB" sz="2800" dirty="0"/>
              <a:t>State some examples of energy stores.</a:t>
            </a:r>
          </a:p>
          <a:p>
            <a:pPr marL="0" indent="0">
              <a:buNone/>
            </a:pPr>
            <a:r>
              <a:rPr lang="en-GB" sz="2800" dirty="0"/>
              <a:t>State the processes that can transfer energy from one store to another.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pPr marL="0" indent="0">
              <a:buNone/>
            </a:pPr>
            <a:r>
              <a:rPr lang="en-GB" sz="2800" dirty="0"/>
              <a:t>Construct energy transfer diagrams.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55" y="195943"/>
            <a:ext cx="879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Energy can be stored in different ways and transferred too.  Below are some images which represent some types of energy stores. </a:t>
            </a:r>
            <a:r>
              <a:rPr lang="en-GB" sz="2400" i="1" dirty="0">
                <a:latin typeface="Comic Sans MS" panose="030F0702030302020204" pitchFamily="66" charset="0"/>
              </a:rPr>
              <a:t>What do you think they might be? </a:t>
            </a:r>
            <a:r>
              <a:rPr lang="en-GB" sz="2400" b="1" i="1" dirty="0">
                <a:latin typeface="Comic Sans MS" panose="030F0702030302020204" pitchFamily="66" charset="0"/>
              </a:rPr>
              <a:t>THINK!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436" y="5991804"/>
            <a:ext cx="16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kinetic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5862" y="6150114"/>
            <a:ext cx="185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thermal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4829" y="2922108"/>
            <a:ext cx="2320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chemical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4405" y="5338618"/>
            <a:ext cx="2290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elastic potential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1273" y="3216696"/>
            <a:ext cx="298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gravitational potential</a:t>
            </a:r>
          </a:p>
        </p:txBody>
      </p:sp>
      <p:pic>
        <p:nvPicPr>
          <p:cNvPr id="11266" name="Picture 2" descr="Refuel, Petrol Stations, Gas Pump, Petrol, Gas, Auto"/>
          <p:cNvPicPr>
            <a:picLocks noChangeAspect="1" noChangeArrowheads="1"/>
          </p:cNvPicPr>
          <p:nvPr/>
        </p:nvPicPr>
        <p:blipFill>
          <a:blip r:embed="rId2" cstate="print"/>
          <a:srcRect l="14474"/>
          <a:stretch>
            <a:fillRect/>
          </a:stretch>
        </p:blipFill>
        <p:spPr bwMode="auto">
          <a:xfrm>
            <a:off x="336331" y="1504457"/>
            <a:ext cx="1965436" cy="1524857"/>
          </a:xfrm>
          <a:prstGeom prst="rect">
            <a:avLst/>
          </a:prstGeom>
          <a:noFill/>
        </p:spPr>
      </p:pic>
      <p:pic>
        <p:nvPicPr>
          <p:cNvPr id="11268" name="Picture 4" descr="Flame, Gas Stove, Cooking, Blue, Heat, Hot,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697" y="4641727"/>
            <a:ext cx="2446828" cy="1631219"/>
          </a:xfrm>
          <a:prstGeom prst="rect">
            <a:avLst/>
          </a:prstGeom>
          <a:noFill/>
        </p:spPr>
      </p:pic>
      <p:pic>
        <p:nvPicPr>
          <p:cNvPr id="11270" name="Picture 6" descr="Sports, Bungee, Bungee Jumping, Jump, Danger, Falling"/>
          <p:cNvPicPr>
            <a:picLocks noChangeAspect="1" noChangeArrowheads="1"/>
          </p:cNvPicPr>
          <p:nvPr/>
        </p:nvPicPr>
        <p:blipFill>
          <a:blip r:embed="rId4" cstate="print"/>
          <a:srcRect l="22727" r="22925" b="16886"/>
          <a:stretch>
            <a:fillRect/>
          </a:stretch>
        </p:blipFill>
        <p:spPr bwMode="auto">
          <a:xfrm>
            <a:off x="6346999" y="1475052"/>
            <a:ext cx="2116068" cy="1860597"/>
          </a:xfrm>
          <a:prstGeom prst="rect">
            <a:avLst/>
          </a:prstGeom>
          <a:noFill/>
        </p:spPr>
      </p:pic>
      <p:pic>
        <p:nvPicPr>
          <p:cNvPr id="11272" name="Picture 8" descr="Running, Woman, Man, Together, Family, Fit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31" y="4004197"/>
            <a:ext cx="1987606" cy="1987607"/>
          </a:xfrm>
          <a:prstGeom prst="rect">
            <a:avLst/>
          </a:prstGeom>
          <a:noFill/>
        </p:spPr>
      </p:pic>
      <p:pic>
        <p:nvPicPr>
          <p:cNvPr id="11274" name="Picture 10" descr="Catapult, Sling, Slingshot, Stone, Weapon"/>
          <p:cNvPicPr>
            <a:picLocks noChangeAspect="1" noChangeArrowheads="1"/>
          </p:cNvPicPr>
          <p:nvPr/>
        </p:nvPicPr>
        <p:blipFill>
          <a:blip r:embed="rId6" cstate="print"/>
          <a:srcRect t="14608" b="12908"/>
          <a:stretch>
            <a:fillRect/>
          </a:stretch>
        </p:blipFill>
        <p:spPr bwMode="auto">
          <a:xfrm>
            <a:off x="3615524" y="3595218"/>
            <a:ext cx="1507868" cy="2007477"/>
          </a:xfrm>
          <a:prstGeom prst="rect">
            <a:avLst/>
          </a:prstGeom>
          <a:noFill/>
        </p:spPr>
      </p:pic>
      <p:pic>
        <p:nvPicPr>
          <p:cNvPr id="11276" name="Picture 12" descr="Tomato, Pepper, Onion, Mushroom, Garlic, Mushroom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6757" y="1436093"/>
            <a:ext cx="2528314" cy="157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2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866969" y="157113"/>
            <a:ext cx="4169456" cy="274740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6" y="1102513"/>
            <a:ext cx="8201843" cy="1802007"/>
          </a:xfrm>
        </p:spPr>
        <p:txBody>
          <a:bodyPr numCol="3"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C…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Th</a:t>
            </a:r>
            <a:r>
              <a:rPr lang="en-GB" sz="2400" dirty="0">
                <a:latin typeface="Comic Sans MS" panose="030F0702030302020204" pitchFamily="66" charset="0"/>
              </a:rPr>
              <a:t>….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K…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Gr….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El…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Nu…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1827" y="492866"/>
            <a:ext cx="3559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Task: Finish the words and then match with the correct description from below!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98651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The type of energy that is stored within a moving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The type of energy that can be stored in a springy object if you stretch or squash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energy stored when repelling poles have been pushed closer together or when attracting poles have been pulled further apart.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type of energy that is stored in an object that has the potential to fall due to gravity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This energy stores includes fuels, foods, or the chemicals found in batteries. The energy is transferred during chemical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This describes the energy store a substance has because of it’s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 energy stored in the nucleus of an atom.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B6451-3425-4E56-9866-2CB95FB2D6C9}"/>
              </a:ext>
            </a:extLst>
          </p:cNvPr>
          <p:cNvSpPr/>
          <p:nvPr/>
        </p:nvSpPr>
        <p:spPr>
          <a:xfrm>
            <a:off x="107576" y="110917"/>
            <a:ext cx="5496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</a:t>
            </a:r>
            <a:r>
              <a:rPr lang="en-GB" sz="2800" dirty="0">
                <a:latin typeface="Comic Sans MS" panose="030F0702030302020204" pitchFamily="66" charset="0"/>
              </a:rPr>
              <a:t> There are five ways in which energy can be stored:</a:t>
            </a:r>
          </a:p>
        </p:txBody>
      </p:sp>
    </p:spTree>
    <p:extLst>
      <p:ext uri="{BB962C8B-B14F-4D97-AF65-F5344CB8AC3E}">
        <p14:creationId xmlns:p14="http://schemas.microsoft.com/office/powerpoint/2010/main" val="356610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239" y="950501"/>
            <a:ext cx="883428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CHEMICAL = </a:t>
            </a:r>
            <a:r>
              <a:rPr lang="en-GB" sz="2000" dirty="0">
                <a:latin typeface="Comic Sans MS" panose="030F0702030302020204" pitchFamily="66" charset="0"/>
              </a:rPr>
              <a:t>This energy stores includes fuels, foods, or the chemicals found in batteries. The energy is transferred during chemical reactions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THERMAL = 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This describes the energy store a substance has because of it’s temperature</a:t>
            </a:r>
          </a:p>
          <a:p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KINETIC = </a:t>
            </a: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The type of energy that is stored within a moving object</a:t>
            </a:r>
          </a:p>
          <a:p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GRAVITATIONAL POTENTIAL =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type of energy that is stored in an object that has the potential to fall due to gravity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ELASTIC POTENTIAL = </a:t>
            </a:r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The type of energy that can be stored in a springy object if you stretch or squash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NUCLEAR = The energy stored in the nucleus of an atom.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MAGNETIC = The energy stored when repelling poles have been pushed closer together or when attracting poles have been pulled further apart.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91407-A5BA-47C8-AD84-3123E26E4649}"/>
              </a:ext>
            </a:extLst>
          </p:cNvPr>
          <p:cNvSpPr txBox="1"/>
          <p:nvPr/>
        </p:nvSpPr>
        <p:spPr>
          <a:xfrm>
            <a:off x="220717" y="231228"/>
            <a:ext cx="40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9" name="Picture 8" descr="Tick Mark Check Correct Choose Accurate - vector Clip Art">
            <a:extLst>
              <a:ext uri="{FF2B5EF4-FFF2-40B4-BE49-F238E27FC236}">
                <a16:creationId xmlns:a16="http://schemas.microsoft.com/office/drawing/2014/main" id="{80A66179-745A-458E-AC28-C74B9224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61" y="4385659"/>
            <a:ext cx="1219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069" y="60592"/>
            <a:ext cx="865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omic Sans MS" panose="030F0702030302020204" pitchFamily="66" charset="0"/>
              </a:rPr>
              <a:t>There are also different ways in which energy can be transferred. Look at the pictures below and try and figure out what they might be!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3662418" y="1324683"/>
            <a:ext cx="1819163" cy="1691639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C1002-5AE3-423F-B4E3-0BD146993353}"/>
              </a:ext>
            </a:extLst>
          </p:cNvPr>
          <p:cNvSpPr/>
          <p:nvPr/>
        </p:nvSpPr>
        <p:spPr>
          <a:xfrm>
            <a:off x="5763252" y="3183316"/>
            <a:ext cx="311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</a:rPr>
              <a:t>mechanical work </a:t>
            </a:r>
            <a:r>
              <a:rPr lang="en-US" sz="2400" dirty="0">
                <a:solidFill>
                  <a:srgbClr val="231F20"/>
                </a:solidFill>
              </a:rPr>
              <a:t>- a force moving an object through a distance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B379B-A7BC-4136-8A27-05C3EC51F3A1}"/>
              </a:ext>
            </a:extLst>
          </p:cNvPr>
          <p:cNvSpPr/>
          <p:nvPr/>
        </p:nvSpPr>
        <p:spPr>
          <a:xfrm>
            <a:off x="104389" y="59664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</a:rPr>
              <a:t>electrical work</a:t>
            </a:r>
            <a:r>
              <a:rPr lang="en-US" sz="2400" dirty="0">
                <a:solidFill>
                  <a:srgbClr val="231F20"/>
                </a:solidFill>
              </a:rPr>
              <a:t> - charges moving due to a </a:t>
            </a:r>
            <a:r>
              <a:rPr lang="en-US" sz="2400" b="1" dirty="0">
                <a:solidFill>
                  <a:srgbClr val="231F20"/>
                </a:solidFill>
              </a:rPr>
              <a:t>potential difference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DCEEB-05D7-4999-8F4D-B58C6CE54DC6}"/>
              </a:ext>
            </a:extLst>
          </p:cNvPr>
          <p:cNvSpPr/>
          <p:nvPr/>
        </p:nvSpPr>
        <p:spPr>
          <a:xfrm>
            <a:off x="5348082" y="5657671"/>
            <a:ext cx="3899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</a:rPr>
              <a:t>heating</a:t>
            </a:r>
            <a:r>
              <a:rPr lang="en-US" sz="2400" dirty="0">
                <a:solidFill>
                  <a:srgbClr val="231F20"/>
                </a:solidFill>
              </a:rPr>
              <a:t> - due to temperature difference caused electrically or by chemical reaction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841DB-52E4-477F-8E83-3B64C890E208}"/>
              </a:ext>
            </a:extLst>
          </p:cNvPr>
          <p:cNvSpPr/>
          <p:nvPr/>
        </p:nvSpPr>
        <p:spPr>
          <a:xfrm>
            <a:off x="222069" y="3183317"/>
            <a:ext cx="3347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</a:rPr>
              <a:t>radiation</a:t>
            </a:r>
            <a:r>
              <a:rPr lang="en-US" sz="2400" dirty="0">
                <a:solidFill>
                  <a:srgbClr val="231F20"/>
                </a:solidFill>
              </a:rPr>
              <a:t> - energy </a:t>
            </a:r>
            <a:r>
              <a:rPr lang="en-US" sz="2400" dirty="0" err="1">
                <a:solidFill>
                  <a:srgbClr val="231F20"/>
                </a:solidFill>
              </a:rPr>
              <a:t>tranferred</a:t>
            </a:r>
            <a:r>
              <a:rPr lang="en-US" sz="2400" dirty="0">
                <a:solidFill>
                  <a:srgbClr val="231F20"/>
                </a:solidFill>
              </a:rPr>
              <a:t> as a wave, </a:t>
            </a:r>
            <a:r>
              <a:rPr lang="en-US" sz="2400" dirty="0" err="1">
                <a:solidFill>
                  <a:srgbClr val="231F20"/>
                </a:solidFill>
              </a:rPr>
              <a:t>eg</a:t>
            </a:r>
            <a:r>
              <a:rPr lang="en-US" sz="2400" dirty="0">
                <a:solidFill>
                  <a:srgbClr val="231F20"/>
                </a:solidFill>
              </a:rPr>
              <a:t> light and infrared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77DBF-0E97-462A-872E-8C290FF4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5" y="1273333"/>
            <a:ext cx="2466975" cy="1847850"/>
          </a:xfrm>
          <a:prstGeom prst="rect">
            <a:avLst/>
          </a:prstGeom>
        </p:spPr>
      </p:pic>
      <p:pic>
        <p:nvPicPr>
          <p:cNvPr id="1026" name="Picture 2" descr="My Teaching Garden: Friction">
            <a:extLst>
              <a:ext uri="{FF2B5EF4-FFF2-40B4-BE49-F238E27FC236}">
                <a16:creationId xmlns:a16="http://schemas.microsoft.com/office/drawing/2014/main" id="{4AFCAA04-C05E-476A-97D4-30892EF0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52" y="1456127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2935C-96B0-44A7-85BD-4E1C97E2A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" y="4493991"/>
            <a:ext cx="3899157" cy="1513519"/>
          </a:xfrm>
          <a:prstGeom prst="rect">
            <a:avLst/>
          </a:prstGeom>
        </p:spPr>
      </p:pic>
      <p:pic>
        <p:nvPicPr>
          <p:cNvPr id="1028" name="Picture 4" descr="Heat clipart prickly heat, Heat prickly heat Transparent FREE for ...">
            <a:extLst>
              <a:ext uri="{FF2B5EF4-FFF2-40B4-BE49-F238E27FC236}">
                <a16:creationId xmlns:a16="http://schemas.microsoft.com/office/drawing/2014/main" id="{7A00754E-6384-4B2A-A5A2-4FAC05341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/>
          <a:stretch/>
        </p:blipFill>
        <p:spPr bwMode="auto">
          <a:xfrm>
            <a:off x="5417818" y="4457342"/>
            <a:ext cx="372618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691" y="144293"/>
            <a:ext cx="888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Look at these energy transfer diagrams…can you complete them?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580" y="1412697"/>
            <a:ext cx="2617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Ch______ energy store in the candle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716" y="2955968"/>
            <a:ext cx="220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is transferred to the surroundings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691" y="4045304"/>
            <a:ext cx="2508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El______ energy is transferred to the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9171" y="6072938"/>
            <a:ext cx="220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is transferred to the surroundings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60234" y="1988581"/>
            <a:ext cx="1242032" cy="421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60234" y="2482679"/>
            <a:ext cx="1242032" cy="469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71306" y="1609512"/>
            <a:ext cx="1987384" cy="659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971305" y="2678282"/>
            <a:ext cx="2204469" cy="6479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01299" y="4486779"/>
            <a:ext cx="1110087" cy="300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01299" y="4860323"/>
            <a:ext cx="1041047" cy="9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01299" y="4863194"/>
            <a:ext cx="1041047" cy="241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57326" y="4306963"/>
            <a:ext cx="1904024" cy="359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32226" y="4954778"/>
            <a:ext cx="1945704" cy="300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15646" y="5509242"/>
            <a:ext cx="2322054" cy="385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4" descr="Advent, Advent Candles, Christmas Jewelry, Candles"/>
          <p:cNvPicPr>
            <a:picLocks noChangeAspect="1" noChangeArrowheads="1"/>
          </p:cNvPicPr>
          <p:nvPr/>
        </p:nvPicPr>
        <p:blipFill>
          <a:blip r:embed="rId2" cstate="print"/>
          <a:srcRect t="23051" r="33685"/>
          <a:stretch>
            <a:fillRect/>
          </a:stretch>
        </p:blipFill>
        <p:spPr bwMode="auto">
          <a:xfrm>
            <a:off x="3263059" y="1492470"/>
            <a:ext cx="1773723" cy="1292772"/>
          </a:xfrm>
          <a:prstGeom prst="rect">
            <a:avLst/>
          </a:prstGeom>
          <a:noFill/>
        </p:spPr>
      </p:pic>
      <p:pic>
        <p:nvPicPr>
          <p:cNvPr id="22" name="Picture 6" descr="Tv, Android Tv, Network, Android"/>
          <p:cNvPicPr>
            <a:picLocks noChangeAspect="1" noChangeArrowheads="1"/>
          </p:cNvPicPr>
          <p:nvPr/>
        </p:nvPicPr>
        <p:blipFill>
          <a:blip r:embed="rId3" cstate="print"/>
          <a:srcRect l="12874" t="3857" r="2759" b="10109"/>
          <a:stretch>
            <a:fillRect/>
          </a:stretch>
        </p:blipFill>
        <p:spPr bwMode="auto">
          <a:xfrm>
            <a:off x="2879834" y="4056991"/>
            <a:ext cx="2782820" cy="18918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2EBFF2-84A6-4C68-A961-A576516FD297}"/>
              </a:ext>
            </a:extLst>
          </p:cNvPr>
          <p:cNvSpPr txBox="1"/>
          <p:nvPr/>
        </p:nvSpPr>
        <p:spPr>
          <a:xfrm>
            <a:off x="1467014" y="1412697"/>
            <a:ext cx="117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emical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143B8-F127-4BED-9C97-8B66E396C94F}"/>
              </a:ext>
            </a:extLst>
          </p:cNvPr>
          <p:cNvSpPr txBox="1"/>
          <p:nvPr/>
        </p:nvSpPr>
        <p:spPr>
          <a:xfrm>
            <a:off x="6002361" y="1682549"/>
            <a:ext cx="198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Light energy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D7633C-F15D-476E-A0A2-0C514EC029C9}"/>
              </a:ext>
            </a:extLst>
          </p:cNvPr>
          <p:cNvSpPr txBox="1"/>
          <p:nvPr/>
        </p:nvSpPr>
        <p:spPr>
          <a:xfrm>
            <a:off x="5926072" y="2741172"/>
            <a:ext cx="232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Thermal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166CB1-71AC-4227-9B63-6DCF12908BCC}"/>
              </a:ext>
            </a:extLst>
          </p:cNvPr>
          <p:cNvSpPr txBox="1"/>
          <p:nvPr/>
        </p:nvSpPr>
        <p:spPr>
          <a:xfrm>
            <a:off x="907080" y="4034520"/>
            <a:ext cx="174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ectrical</a:t>
            </a:r>
            <a:endParaRPr lang="en-GB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D8A05-BCFC-4CF1-A8F8-551497813F37}"/>
              </a:ext>
            </a:extLst>
          </p:cNvPr>
          <p:cNvSpPr txBox="1"/>
          <p:nvPr/>
        </p:nvSpPr>
        <p:spPr>
          <a:xfrm>
            <a:off x="6632226" y="4225169"/>
            <a:ext cx="198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Light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6C3E1-1B9E-447E-A546-9AD83AF4BC5A}"/>
              </a:ext>
            </a:extLst>
          </p:cNvPr>
          <p:cNvSpPr txBox="1"/>
          <p:nvPr/>
        </p:nvSpPr>
        <p:spPr>
          <a:xfrm>
            <a:off x="6611386" y="4858962"/>
            <a:ext cx="232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Sound energy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5790E9-03BE-4E88-B768-B1B528AA4A92}"/>
              </a:ext>
            </a:extLst>
          </p:cNvPr>
          <p:cNvSpPr txBox="1"/>
          <p:nvPr/>
        </p:nvSpPr>
        <p:spPr>
          <a:xfrm>
            <a:off x="6611386" y="5461978"/>
            <a:ext cx="232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6566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86" y="258082"/>
            <a:ext cx="88157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Quick check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– what is happening in the torch?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60" y="2629816"/>
            <a:ext cx="191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Chemical energy store in the battery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299" y="2629816"/>
            <a:ext cx="180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Electric current in the wires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9312" y="2629816"/>
            <a:ext cx="2076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Energy transferred to the surroundings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4877" y="1413912"/>
            <a:ext cx="207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Light waves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4876" y="2629816"/>
            <a:ext cx="2076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Increase in the thermal energy store of the surroundings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82309" y="3108960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65424" y="3073225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34058" y="3086289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31483" y="1973103"/>
            <a:ext cx="744083" cy="884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3034" y="2433751"/>
            <a:ext cx="1834609" cy="17657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292417" y="2433751"/>
            <a:ext cx="1834609" cy="17657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834825" y="941962"/>
            <a:ext cx="2009283" cy="93361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30137" y="2329774"/>
            <a:ext cx="1834609" cy="19166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41785" y="972158"/>
            <a:ext cx="2849708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Task: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Match the correct statement to the correct box</a:t>
            </a:r>
          </a:p>
        </p:txBody>
      </p:sp>
      <p:pic>
        <p:nvPicPr>
          <p:cNvPr id="8194" name="Picture 2" descr="Light, Torch, Lamp, Electric, Electric Bulb, Light Bu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93081" y="987972"/>
            <a:ext cx="1845223" cy="139262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67E735-18F4-410E-A5A8-D4A1DAF1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0" t="3754"/>
          <a:stretch/>
        </p:blipFill>
        <p:spPr>
          <a:xfrm>
            <a:off x="199496" y="4452285"/>
            <a:ext cx="8774685" cy="232041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69541" y="2729428"/>
            <a:ext cx="2260914" cy="18393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7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33" y="3323498"/>
            <a:ext cx="191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Chemical energy store in the battery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0872" y="3323498"/>
            <a:ext cx="180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Electric current in the wires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2885" y="3323498"/>
            <a:ext cx="2076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Energy transferred to the surroundings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450" y="2107594"/>
            <a:ext cx="207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Light waves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8449" y="3323498"/>
            <a:ext cx="2076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Increase in the thermal energy store of the surroundings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55882" y="3802642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38997" y="3766907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07631" y="3779971"/>
            <a:ext cx="53812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05056" y="2666785"/>
            <a:ext cx="744083" cy="884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6607" y="3127433"/>
            <a:ext cx="1834609" cy="17657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365990" y="3127433"/>
            <a:ext cx="1834609" cy="17657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43114" y="3423110"/>
            <a:ext cx="1834609" cy="17657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19313" y="1669165"/>
            <a:ext cx="1767172" cy="9218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03236" y="3023456"/>
            <a:ext cx="1835084" cy="19166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Light, Torch, Lamp, Electric, Electric Bulb, Light Bu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66654" y="1681654"/>
            <a:ext cx="1845223" cy="139262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0717" y="231228"/>
            <a:ext cx="40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30689" t="34783" r="30546" b="55407"/>
          <a:stretch>
            <a:fillRect/>
          </a:stretch>
        </p:blipFill>
        <p:spPr>
          <a:xfrm>
            <a:off x="6905297" y="3423110"/>
            <a:ext cx="1692165" cy="16004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rcRect l="36574" t="43832" r="36429" b="45427"/>
          <a:stretch>
            <a:fillRect/>
          </a:stretch>
        </p:blipFill>
        <p:spPr>
          <a:xfrm>
            <a:off x="6973682" y="1523642"/>
            <a:ext cx="1767172" cy="1060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rcRect l="69455" t="38335" r="8768" b="48979"/>
          <a:stretch>
            <a:fillRect/>
          </a:stretch>
        </p:blipFill>
        <p:spPr>
          <a:xfrm>
            <a:off x="483476" y="3331778"/>
            <a:ext cx="1481312" cy="11771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rcRect l="4846" t="34783" r="69772" b="57267"/>
          <a:stretch>
            <a:fillRect/>
          </a:stretch>
        </p:blipFill>
        <p:spPr>
          <a:xfrm>
            <a:off x="4432850" y="3415048"/>
            <a:ext cx="1746508" cy="926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rcRect l="6692" t="44424" r="73233" b="45427"/>
          <a:stretch>
            <a:fillRect/>
          </a:stretch>
        </p:blipFill>
        <p:spPr>
          <a:xfrm>
            <a:off x="2396357" y="3363312"/>
            <a:ext cx="1798321" cy="1240220"/>
          </a:xfrm>
          <a:prstGeom prst="rect">
            <a:avLst/>
          </a:prstGeom>
        </p:spPr>
      </p:pic>
      <p:pic>
        <p:nvPicPr>
          <p:cNvPr id="25" name="Picture 24" descr="Tick Mark Check Correct Choose Accurate - vector Clip 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5300059"/>
            <a:ext cx="1219200" cy="1270000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C46C8E99-3E8C-4E8F-8D62-99611660BD43}"/>
              </a:ext>
            </a:extLst>
          </p:cNvPr>
          <p:cNvSpPr/>
          <p:nvPr/>
        </p:nvSpPr>
        <p:spPr>
          <a:xfrm>
            <a:off x="326536" y="5419251"/>
            <a:ext cx="6647146" cy="1124612"/>
          </a:xfrm>
          <a:prstGeom prst="round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CHALLENGE: Which energy do you think is useful and which do you think is wasted?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A42D4-7964-4F2F-B21C-2C7F013917C3}"/>
              </a:ext>
            </a:extLst>
          </p:cNvPr>
          <p:cNvSpPr/>
          <p:nvPr/>
        </p:nvSpPr>
        <p:spPr>
          <a:xfrm>
            <a:off x="6919313" y="1322773"/>
            <a:ext cx="1751721" cy="358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USEFUL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062C0-0C13-4EDA-8126-8B54FDDD9B99}"/>
              </a:ext>
            </a:extLst>
          </p:cNvPr>
          <p:cNvSpPr/>
          <p:nvPr/>
        </p:nvSpPr>
        <p:spPr>
          <a:xfrm>
            <a:off x="6845741" y="3070192"/>
            <a:ext cx="1814783" cy="3588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7E40B7BE40447878EAE91306EB914" ma:contentTypeVersion="3" ma:contentTypeDescription="Create a new document." ma:contentTypeScope="" ma:versionID="fe72bccc741046af90487527e394a497">
  <xsd:schema xmlns:xsd="http://www.w3.org/2001/XMLSchema" xmlns:xs="http://www.w3.org/2001/XMLSchema" xmlns:p="http://schemas.microsoft.com/office/2006/metadata/properties" xmlns:ns2="d296abfb-16c7-422c-bf55-7f7bb10bff50" targetNamespace="http://schemas.microsoft.com/office/2006/metadata/properties" ma:root="true" ma:fieldsID="16f56b878bc2373f87bd81e6cc722402" ns2:_="">
    <xsd:import namespace="d296abfb-16c7-422c-bf55-7f7bb10bf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6abfb-16c7-422c-bf55-7f7bb10bf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1BDDDF-D600-4AE0-A37C-E1158DFFCF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DD86DA-9B83-4703-A2AE-596A9EF56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86923-8674-48FD-9BCC-45423E9AA3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914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Rawlings</dc:creator>
  <cp:lastModifiedBy>Jess Osmond</cp:lastModifiedBy>
  <cp:revision>37</cp:revision>
  <dcterms:created xsi:type="dcterms:W3CDTF">2016-09-20T14:52:06Z</dcterms:created>
  <dcterms:modified xsi:type="dcterms:W3CDTF">2020-11-09T14:53:52Z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0x0101002B87E40B7BE40447878EAE91306EB914</vt:lpwstr>
  </property>
</Properties>
</file>