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57" r:id="rId4"/>
    <p:sldId id="266" r:id="rId5"/>
    <p:sldId id="268" r:id="rId6"/>
    <p:sldId id="269" r:id="rId7"/>
    <p:sldId id="271" r:id="rId8"/>
    <p:sldId id="272" r:id="rId9"/>
    <p:sldId id="273" r:id="rId10"/>
    <p:sldId id="270" r:id="rId11"/>
    <p:sldId id="25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0" d="100"/>
          <a:sy n="90" d="100"/>
        </p:scale>
        <p:origin x="16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D004D6-C367-487A-B670-E267EB18B57A}" type="datetimeFigureOut">
              <a:rPr lang="en-GB" smtClean="0"/>
              <a:t>07/10/2020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BB30F-A94C-4E29-8320-396A5BFBE603}" type="slidenum">
              <a:rPr lang="en-GB" smtClean="0"/>
              <a:t>‹#›</a:t>
            </a:fld>
            <a:endParaRPr lang="en-GB"/>
          </a:p>
        </p:txBody>
      </p:sp>
    </p:spTree>
    <p:extLst>
      <p:ext uri="{BB962C8B-B14F-4D97-AF65-F5344CB8AC3E}">
        <p14:creationId xmlns:p14="http://schemas.microsoft.com/office/powerpoint/2010/main" val="2826141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FC923-A31F-4495-8F4D-18443E89351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E642FA3-1493-4C1A-8A60-6A243201BB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A8F6DFE-81AB-4710-AC20-C456950718BB}"/>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5" name="Footer Placeholder 4">
            <a:extLst>
              <a:ext uri="{FF2B5EF4-FFF2-40B4-BE49-F238E27FC236}">
                <a16:creationId xmlns:a16="http://schemas.microsoft.com/office/drawing/2014/main" id="{65B12389-760E-4B43-8A38-341DCC3D58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84A0A0-01B2-48EE-AF4D-2E627C4BE1D2}"/>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124984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E3B99-A738-4330-BDAD-8B5877F61AC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B19CC21-595F-491F-9CED-DC1C7F1E48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E94A9D-B2FC-44D5-910D-A3C3DE1FA1CE}"/>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5" name="Footer Placeholder 4">
            <a:extLst>
              <a:ext uri="{FF2B5EF4-FFF2-40B4-BE49-F238E27FC236}">
                <a16:creationId xmlns:a16="http://schemas.microsoft.com/office/drawing/2014/main" id="{23F9B1CE-AD32-4DC1-932C-21BE5318F1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B7685A0-1D1C-41BC-B751-97E544F59CB3}"/>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3718337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B5D1D4-B03D-4949-BA9D-6CBF9B0842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88DEE60-70C8-4191-AE33-B585527F63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0CE123A-B5FD-436A-BE1A-2BFFDD810E47}"/>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5" name="Footer Placeholder 4">
            <a:extLst>
              <a:ext uri="{FF2B5EF4-FFF2-40B4-BE49-F238E27FC236}">
                <a16:creationId xmlns:a16="http://schemas.microsoft.com/office/drawing/2014/main" id="{434269D7-000A-46BC-AA26-E64AA0CF9D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6DFE5C-CB4C-440F-A3E6-43FC212F0FFF}"/>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4238337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5EF29-ECB1-4F9A-A2A4-92390951EA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6FEF76-11ED-4626-8A20-2A5A93F64F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C5EB48A-42E0-4FE4-B6E8-E4E2C40AE2B4}"/>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5" name="Footer Placeholder 4">
            <a:extLst>
              <a:ext uri="{FF2B5EF4-FFF2-40B4-BE49-F238E27FC236}">
                <a16:creationId xmlns:a16="http://schemas.microsoft.com/office/drawing/2014/main" id="{86E78647-229A-49E1-9B9F-A15B1837585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06E82C6-0A80-43D6-9F32-F54BDD2EF561}"/>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142045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4D7BC-B63F-417A-94F3-51D7DE6493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E38E5A4-F8CA-4A7B-ABCC-BDC95A20E3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FFA35B-0871-45C5-8D5C-3C5A29E73A07}"/>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5" name="Footer Placeholder 4">
            <a:extLst>
              <a:ext uri="{FF2B5EF4-FFF2-40B4-BE49-F238E27FC236}">
                <a16:creationId xmlns:a16="http://schemas.microsoft.com/office/drawing/2014/main" id="{26B17B1C-F537-4FAD-84CC-7575B4F105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11289F-DBDF-4710-B070-BAF8C6CC06DE}"/>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2160298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1049E-FD1F-40C1-B3F0-C46D3F8F3B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42FADC-E162-4DA6-91C2-305293DBE0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90B6620-F449-4F8F-824E-78AEE51980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FA49ACB-69DE-4F7D-93F5-58F0F2A4867C}"/>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6" name="Footer Placeholder 5">
            <a:extLst>
              <a:ext uri="{FF2B5EF4-FFF2-40B4-BE49-F238E27FC236}">
                <a16:creationId xmlns:a16="http://schemas.microsoft.com/office/drawing/2014/main" id="{9BECC49F-40B9-4EF4-9D17-878EECA974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CC764A-20D8-422E-A791-7A45D619F229}"/>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2537979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59D95-E3B9-4A16-B761-4DAF9D4CB12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6A421F4-4C91-4A4E-86B1-10A50FC8607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1A967B-BC47-42FC-86EA-3927EB59197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9412623-51D0-4B1A-9634-AD7399D85B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2AB45F-9576-48D4-8D77-0669459CE1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0CBA423-45C8-4413-BC4E-4691D6C6A283}"/>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8" name="Footer Placeholder 7">
            <a:extLst>
              <a:ext uri="{FF2B5EF4-FFF2-40B4-BE49-F238E27FC236}">
                <a16:creationId xmlns:a16="http://schemas.microsoft.com/office/drawing/2014/main" id="{C4750F32-65EB-46CA-BA72-8B5499231B4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541C6E0-4778-4123-B0BD-5EE257154522}"/>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2861813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EABCC-3159-48A3-A061-0ECECF9DBFD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5108B94-473E-41FC-B84F-0C3B964F7372}"/>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4" name="Footer Placeholder 3">
            <a:extLst>
              <a:ext uri="{FF2B5EF4-FFF2-40B4-BE49-F238E27FC236}">
                <a16:creationId xmlns:a16="http://schemas.microsoft.com/office/drawing/2014/main" id="{2690AAC3-1CF9-4F71-AD83-F8D85DB41F0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62B77AD-EF2B-4E3B-A280-A5BE38E7419B}"/>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1436554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04DD88-1664-491C-923E-B600699A57A5}"/>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3" name="Footer Placeholder 2">
            <a:extLst>
              <a:ext uri="{FF2B5EF4-FFF2-40B4-BE49-F238E27FC236}">
                <a16:creationId xmlns:a16="http://schemas.microsoft.com/office/drawing/2014/main" id="{5CBE7166-2414-48B7-ABA8-B581B8CECC8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2DAF75A-69E5-4152-BFE1-B1BE6CA13672}"/>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1514240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F1706-58BA-4FE8-BC3D-F3CBAF25CC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704CB54-69D3-4D8E-8DF3-077A3C092A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0AC205D-0CC0-4E22-912E-5AF4D5733F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73C50E-1F68-4E5F-B939-63A142749F6A}"/>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6" name="Footer Placeholder 5">
            <a:extLst>
              <a:ext uri="{FF2B5EF4-FFF2-40B4-BE49-F238E27FC236}">
                <a16:creationId xmlns:a16="http://schemas.microsoft.com/office/drawing/2014/main" id="{FE883CC7-E27B-4AB5-9025-F3DD9E747B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2A2423D-9BF8-4AED-B6E3-1D25B633BDFA}"/>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2876546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0EFFF-48AD-49CF-BAB2-3699BF5E2A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6EEF188-DAFF-4C13-B407-AE74E675BA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3721E8B-D5FC-45B8-8A7E-51AB378C17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06E97F-73D3-4CAA-B671-17C1F30DDA0D}"/>
              </a:ext>
            </a:extLst>
          </p:cNvPr>
          <p:cNvSpPr>
            <a:spLocks noGrp="1"/>
          </p:cNvSpPr>
          <p:nvPr>
            <p:ph type="dt" sz="half" idx="10"/>
          </p:nvPr>
        </p:nvSpPr>
        <p:spPr/>
        <p:txBody>
          <a:bodyPr/>
          <a:lstStyle/>
          <a:p>
            <a:fld id="{3B4B715B-0E3A-466A-8B53-9D291B01D0C3}" type="datetimeFigureOut">
              <a:rPr lang="en-GB" smtClean="0"/>
              <a:t>07/10/2020</a:t>
            </a:fld>
            <a:endParaRPr lang="en-GB"/>
          </a:p>
        </p:txBody>
      </p:sp>
      <p:sp>
        <p:nvSpPr>
          <p:cNvPr id="6" name="Footer Placeholder 5">
            <a:extLst>
              <a:ext uri="{FF2B5EF4-FFF2-40B4-BE49-F238E27FC236}">
                <a16:creationId xmlns:a16="http://schemas.microsoft.com/office/drawing/2014/main" id="{07149569-30E3-40B3-8D49-579241358A1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1B0B61-CC33-44C1-A7EE-5F3E68E55390}"/>
              </a:ext>
            </a:extLst>
          </p:cNvPr>
          <p:cNvSpPr>
            <a:spLocks noGrp="1"/>
          </p:cNvSpPr>
          <p:nvPr>
            <p:ph type="sldNum" sz="quarter" idx="12"/>
          </p:nvPr>
        </p:nvSpPr>
        <p:spPr/>
        <p:txBody>
          <a:bodyPr/>
          <a:lstStyle/>
          <a:p>
            <a:fld id="{C92FAF49-788F-423D-A2E4-509D14EA3F3A}" type="slidenum">
              <a:rPr lang="en-GB" smtClean="0"/>
              <a:t>‹#›</a:t>
            </a:fld>
            <a:endParaRPr lang="en-GB"/>
          </a:p>
        </p:txBody>
      </p:sp>
    </p:spTree>
    <p:extLst>
      <p:ext uri="{BB962C8B-B14F-4D97-AF65-F5344CB8AC3E}">
        <p14:creationId xmlns:p14="http://schemas.microsoft.com/office/powerpoint/2010/main" val="3628255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6B3815F-F712-414C-AE27-26B55C2055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358319-5677-4092-AEA9-9A6D0957BA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DECE16-7752-4263-BAF7-5AA980275B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4B715B-0E3A-466A-8B53-9D291B01D0C3}" type="datetimeFigureOut">
              <a:rPr lang="en-GB" smtClean="0"/>
              <a:t>07/10/2020</a:t>
            </a:fld>
            <a:endParaRPr lang="en-GB"/>
          </a:p>
        </p:txBody>
      </p:sp>
      <p:sp>
        <p:nvSpPr>
          <p:cNvPr id="5" name="Footer Placeholder 4">
            <a:extLst>
              <a:ext uri="{FF2B5EF4-FFF2-40B4-BE49-F238E27FC236}">
                <a16:creationId xmlns:a16="http://schemas.microsoft.com/office/drawing/2014/main" id="{AA2B90FF-98E2-45F4-BF05-81F5E268C5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09303DA-EF89-4219-9102-ABA66CB016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FAF49-788F-423D-A2E4-509D14EA3F3A}" type="slidenum">
              <a:rPr lang="en-GB" smtClean="0"/>
              <a:t>‹#›</a:t>
            </a:fld>
            <a:endParaRPr lang="en-GB"/>
          </a:p>
        </p:txBody>
      </p:sp>
    </p:spTree>
    <p:extLst>
      <p:ext uri="{BB962C8B-B14F-4D97-AF65-F5344CB8AC3E}">
        <p14:creationId xmlns:p14="http://schemas.microsoft.com/office/powerpoint/2010/main" val="673669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5696C067-99B4-46BB-8E4E-33F5C2616471}"/>
              </a:ext>
            </a:extLst>
          </p:cNvPr>
          <p:cNvSpPr txBox="1"/>
          <p:nvPr/>
        </p:nvSpPr>
        <p:spPr>
          <a:xfrm>
            <a:off x="7804299" y="223283"/>
            <a:ext cx="4387702" cy="461665"/>
          </a:xfrm>
          <a:prstGeom prst="rect">
            <a:avLst/>
          </a:prstGeom>
          <a:noFill/>
        </p:spPr>
        <p:txBody>
          <a:bodyPr wrap="square" rtlCol="0">
            <a:spAutoFit/>
          </a:bodyPr>
          <a:lstStyle/>
          <a:p>
            <a:fld id="{8FF592E4-1F06-434C-AAF0-40B6F659F73E}" type="datetime2">
              <a:rPr lang="en-GB" sz="2400" u="sng" smtClean="0"/>
              <a:t>Wednesday, 07 October 2020</a:t>
            </a:fld>
            <a:endParaRPr lang="en-GB" u="sng" dirty="0"/>
          </a:p>
        </p:txBody>
      </p:sp>
      <p:sp>
        <p:nvSpPr>
          <p:cNvPr id="7" name="TextBox 6">
            <a:extLst>
              <a:ext uri="{FF2B5EF4-FFF2-40B4-BE49-F238E27FC236}">
                <a16:creationId xmlns:a16="http://schemas.microsoft.com/office/drawing/2014/main" id="{A2A41DB4-A922-4E1E-9E09-54FFC71707EB}"/>
              </a:ext>
            </a:extLst>
          </p:cNvPr>
          <p:cNvSpPr txBox="1"/>
          <p:nvPr/>
        </p:nvSpPr>
        <p:spPr>
          <a:xfrm>
            <a:off x="170122" y="208362"/>
            <a:ext cx="3444949" cy="461665"/>
          </a:xfrm>
          <a:prstGeom prst="rect">
            <a:avLst/>
          </a:prstGeom>
          <a:noFill/>
        </p:spPr>
        <p:txBody>
          <a:bodyPr wrap="square" rtlCol="0">
            <a:spAutoFit/>
          </a:bodyPr>
          <a:lstStyle/>
          <a:p>
            <a:r>
              <a:rPr lang="en-GB" sz="2400" u="sng" dirty="0" err="1"/>
              <a:t>CwK</a:t>
            </a:r>
            <a:endParaRPr lang="en-GB" sz="2400" u="sng" dirty="0"/>
          </a:p>
        </p:txBody>
      </p:sp>
      <p:sp>
        <p:nvSpPr>
          <p:cNvPr id="8" name="TextBox 7">
            <a:extLst>
              <a:ext uri="{FF2B5EF4-FFF2-40B4-BE49-F238E27FC236}">
                <a16:creationId xmlns:a16="http://schemas.microsoft.com/office/drawing/2014/main" id="{E4A6AD77-5F0F-4FAF-AACD-88D75353E36F}"/>
              </a:ext>
            </a:extLst>
          </p:cNvPr>
          <p:cNvSpPr txBox="1"/>
          <p:nvPr/>
        </p:nvSpPr>
        <p:spPr>
          <a:xfrm>
            <a:off x="1531088" y="882502"/>
            <a:ext cx="7783033" cy="584775"/>
          </a:xfrm>
          <a:prstGeom prst="rect">
            <a:avLst/>
          </a:prstGeom>
          <a:noFill/>
        </p:spPr>
        <p:txBody>
          <a:bodyPr wrap="square" rtlCol="0">
            <a:spAutoFit/>
          </a:bodyPr>
          <a:lstStyle/>
          <a:p>
            <a:r>
              <a:rPr lang="en-GB" sz="3200" u="sng" dirty="0"/>
              <a:t>Gas tests</a:t>
            </a:r>
          </a:p>
        </p:txBody>
      </p:sp>
      <p:sp>
        <p:nvSpPr>
          <p:cNvPr id="9" name="TextBox 8">
            <a:extLst>
              <a:ext uri="{FF2B5EF4-FFF2-40B4-BE49-F238E27FC236}">
                <a16:creationId xmlns:a16="http://schemas.microsoft.com/office/drawing/2014/main" id="{E9BA74C9-FC19-4EB9-95B3-AE7288BC22E5}"/>
              </a:ext>
            </a:extLst>
          </p:cNvPr>
          <p:cNvSpPr txBox="1"/>
          <p:nvPr/>
        </p:nvSpPr>
        <p:spPr>
          <a:xfrm>
            <a:off x="333153" y="2076893"/>
            <a:ext cx="11362661" cy="3539430"/>
          </a:xfrm>
          <a:prstGeom prst="rect">
            <a:avLst/>
          </a:prstGeom>
          <a:noFill/>
        </p:spPr>
        <p:txBody>
          <a:bodyPr wrap="square" rtlCol="0">
            <a:spAutoFit/>
          </a:bodyPr>
          <a:lstStyle/>
          <a:p>
            <a:r>
              <a:rPr lang="en-GB" sz="3200" u="sng" dirty="0"/>
              <a:t>Do Now Activity</a:t>
            </a:r>
          </a:p>
          <a:p>
            <a:endParaRPr lang="en-GB" sz="3200" u="sng" dirty="0"/>
          </a:p>
          <a:p>
            <a:endParaRPr lang="en-GB" sz="3200" u="sng" dirty="0"/>
          </a:p>
          <a:p>
            <a:endParaRPr lang="en-GB" sz="3200" u="sng" dirty="0"/>
          </a:p>
          <a:p>
            <a:endParaRPr lang="en-GB" sz="3200" u="sng" dirty="0"/>
          </a:p>
          <a:p>
            <a:endParaRPr lang="en-GB" sz="3200" u="sng" dirty="0"/>
          </a:p>
          <a:p>
            <a:endParaRPr lang="en-GB" sz="3200" u="sng" dirty="0"/>
          </a:p>
        </p:txBody>
      </p:sp>
      <p:pic>
        <p:nvPicPr>
          <p:cNvPr id="10" name="Picture 9">
            <a:extLst>
              <a:ext uri="{FF2B5EF4-FFF2-40B4-BE49-F238E27FC236}">
                <a16:creationId xmlns:a16="http://schemas.microsoft.com/office/drawing/2014/main" id="{9508F5D8-6091-4A29-92A4-9B342E8FC06A}"/>
              </a:ext>
            </a:extLst>
          </p:cNvPr>
          <p:cNvPicPr>
            <a:picLocks noChangeAspect="1"/>
          </p:cNvPicPr>
          <p:nvPr/>
        </p:nvPicPr>
        <p:blipFill>
          <a:blip r:embed="rId2"/>
          <a:stretch>
            <a:fillRect/>
          </a:stretch>
        </p:blipFill>
        <p:spPr>
          <a:xfrm>
            <a:off x="2208332" y="2859222"/>
            <a:ext cx="7105789" cy="3081101"/>
          </a:xfrm>
          <a:prstGeom prst="rect">
            <a:avLst/>
          </a:prstGeom>
        </p:spPr>
      </p:pic>
      <p:sp>
        <p:nvSpPr>
          <p:cNvPr id="11" name="Content Placeholder 3">
            <a:extLst>
              <a:ext uri="{FF2B5EF4-FFF2-40B4-BE49-F238E27FC236}">
                <a16:creationId xmlns:a16="http://schemas.microsoft.com/office/drawing/2014/main" id="{01CF1663-F4C8-4215-9090-04DD392CBECE}"/>
              </a:ext>
            </a:extLst>
          </p:cNvPr>
          <p:cNvSpPr>
            <a:spLocks noGrp="1"/>
          </p:cNvSpPr>
          <p:nvPr/>
        </p:nvSpPr>
        <p:spPr>
          <a:xfrm>
            <a:off x="5983144" y="3312311"/>
            <a:ext cx="3977127" cy="211798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None/>
            </a:pPr>
            <a:r>
              <a:rPr lang="en-GB" dirty="0">
                <a:latin typeface="+mj-lt"/>
              </a:rPr>
              <a:t>Calculate the </a:t>
            </a:r>
            <a:r>
              <a:rPr lang="en-GB" dirty="0" err="1">
                <a:latin typeface="+mj-lt"/>
              </a:rPr>
              <a:t>Rf</a:t>
            </a:r>
            <a:r>
              <a:rPr lang="en-GB" dirty="0">
                <a:latin typeface="+mj-lt"/>
              </a:rPr>
              <a:t> values for the yellow and blue spots.</a:t>
            </a:r>
          </a:p>
        </p:txBody>
      </p:sp>
    </p:spTree>
    <p:extLst>
      <p:ext uri="{BB962C8B-B14F-4D97-AF65-F5344CB8AC3E}">
        <p14:creationId xmlns:p14="http://schemas.microsoft.com/office/powerpoint/2010/main" val="6116409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17B2A-E127-469A-A705-1898E03B252B}"/>
              </a:ext>
            </a:extLst>
          </p:cNvPr>
          <p:cNvSpPr>
            <a:spLocks noGrp="1"/>
          </p:cNvSpPr>
          <p:nvPr>
            <p:ph type="title"/>
          </p:nvPr>
        </p:nvSpPr>
        <p:spPr>
          <a:xfrm>
            <a:off x="201592" y="18255"/>
            <a:ext cx="10515600" cy="1325563"/>
          </a:xfrm>
        </p:spPr>
        <p:txBody>
          <a:bodyPr/>
          <a:lstStyle/>
          <a:p>
            <a:r>
              <a:rPr lang="en-GB" dirty="0"/>
              <a:t>A Mystery Substance</a:t>
            </a:r>
          </a:p>
        </p:txBody>
      </p:sp>
      <p:sp>
        <p:nvSpPr>
          <p:cNvPr id="3" name="Content Placeholder 2">
            <a:extLst>
              <a:ext uri="{FF2B5EF4-FFF2-40B4-BE49-F238E27FC236}">
                <a16:creationId xmlns:a16="http://schemas.microsoft.com/office/drawing/2014/main" id="{A3E97A3F-CD0C-40C6-9E24-42BF7D093473}"/>
              </a:ext>
            </a:extLst>
          </p:cNvPr>
          <p:cNvSpPr>
            <a:spLocks noGrp="1"/>
          </p:cNvSpPr>
          <p:nvPr>
            <p:ph idx="1"/>
          </p:nvPr>
        </p:nvSpPr>
        <p:spPr>
          <a:xfrm>
            <a:off x="0" y="1215342"/>
            <a:ext cx="12095544" cy="5624403"/>
          </a:xfrm>
        </p:spPr>
        <p:txBody>
          <a:bodyPr>
            <a:normAutofit/>
          </a:bodyPr>
          <a:lstStyle/>
          <a:p>
            <a:pPr marL="0" indent="0">
              <a:buNone/>
            </a:pPr>
            <a:r>
              <a:rPr lang="en-GB" dirty="0"/>
              <a:t>A student has an unknown substance and wants to find out what it is. It is a solid and she knows it is a compound that contains zinc. She pours hydrochloric acid on it. She notices it fizzes so she collects the colourless gas. She assumes it is oxygen so completes the test for oxygen but doesn’t get the expected result. </a:t>
            </a:r>
          </a:p>
          <a:p>
            <a:pPr marL="0" indent="0">
              <a:buNone/>
            </a:pPr>
            <a:endParaRPr lang="en-GB" dirty="0"/>
          </a:p>
          <a:p>
            <a:r>
              <a:rPr lang="en-GB" dirty="0"/>
              <a:t>What did she do to test for oxygen? What was she expecting to see  but didn’t?</a:t>
            </a:r>
          </a:p>
          <a:p>
            <a:r>
              <a:rPr lang="en-GB" dirty="0"/>
              <a:t>What should she do next? </a:t>
            </a:r>
          </a:p>
          <a:p>
            <a:r>
              <a:rPr lang="en-GB" dirty="0"/>
              <a:t>What do you think the unknown substance is?</a:t>
            </a:r>
          </a:p>
          <a:p>
            <a:r>
              <a:rPr lang="en-GB" dirty="0"/>
              <a:t>Write a word and balanced symbol equation for this reaction.</a:t>
            </a:r>
          </a:p>
          <a:p>
            <a:endParaRPr lang="en-GB" dirty="0"/>
          </a:p>
        </p:txBody>
      </p:sp>
    </p:spTree>
    <p:extLst>
      <p:ext uri="{BB962C8B-B14F-4D97-AF65-F5344CB8AC3E}">
        <p14:creationId xmlns:p14="http://schemas.microsoft.com/office/powerpoint/2010/main" val="2433320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6804F-8178-4B3E-BBF2-8DF3A848FA8A}"/>
              </a:ext>
            </a:extLst>
          </p:cNvPr>
          <p:cNvSpPr>
            <a:spLocks noGrp="1"/>
          </p:cNvSpPr>
          <p:nvPr>
            <p:ph type="title"/>
          </p:nvPr>
        </p:nvSpPr>
        <p:spPr/>
        <p:txBody>
          <a:bodyPr/>
          <a:lstStyle/>
          <a:p>
            <a:r>
              <a:rPr lang="en-GB" u="sng" dirty="0"/>
              <a:t>Plenary</a:t>
            </a:r>
          </a:p>
        </p:txBody>
      </p:sp>
      <p:sp>
        <p:nvSpPr>
          <p:cNvPr id="3" name="Content Placeholder 2">
            <a:extLst>
              <a:ext uri="{FF2B5EF4-FFF2-40B4-BE49-F238E27FC236}">
                <a16:creationId xmlns:a16="http://schemas.microsoft.com/office/drawing/2014/main" id="{96DBFD2D-1CE2-43FF-8CAB-EDBACBD648AC}"/>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4170377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7FB289-4344-4BBB-B7F9-D76C5B6FB797}"/>
              </a:ext>
            </a:extLst>
          </p:cNvPr>
          <p:cNvSpPr>
            <a:spLocks noGrp="1"/>
          </p:cNvSpPr>
          <p:nvPr>
            <p:ph type="title"/>
          </p:nvPr>
        </p:nvSpPr>
        <p:spPr/>
        <p:txBody>
          <a:bodyPr/>
          <a:lstStyle/>
          <a:p>
            <a:r>
              <a:rPr lang="en-GB" dirty="0"/>
              <a:t>Self Assess</a:t>
            </a:r>
          </a:p>
        </p:txBody>
      </p:sp>
      <p:sp>
        <p:nvSpPr>
          <p:cNvPr id="3" name="Content Placeholder 2">
            <a:extLst>
              <a:ext uri="{FF2B5EF4-FFF2-40B4-BE49-F238E27FC236}">
                <a16:creationId xmlns:a16="http://schemas.microsoft.com/office/drawing/2014/main" id="{07D5F439-3439-49AD-8821-C40ED518394B}"/>
              </a:ext>
            </a:extLst>
          </p:cNvPr>
          <p:cNvSpPr>
            <a:spLocks noGrp="1"/>
          </p:cNvSpPr>
          <p:nvPr>
            <p:ph idx="1"/>
          </p:nvPr>
        </p:nvSpPr>
        <p:spPr/>
        <p:txBody>
          <a:bodyPr/>
          <a:lstStyle/>
          <a:p>
            <a:r>
              <a:rPr lang="en-GB" dirty="0"/>
              <a:t>Yellow Rf = 5.8/8.5 =0.68</a:t>
            </a:r>
          </a:p>
          <a:p>
            <a:r>
              <a:rPr lang="en-GB" dirty="0"/>
              <a:t>Blue Rf= 3.1/8.5 =0.36</a:t>
            </a:r>
          </a:p>
          <a:p>
            <a:endParaRPr lang="en-GB" dirty="0"/>
          </a:p>
        </p:txBody>
      </p:sp>
    </p:spTree>
    <p:extLst>
      <p:ext uri="{BB962C8B-B14F-4D97-AF65-F5344CB8AC3E}">
        <p14:creationId xmlns:p14="http://schemas.microsoft.com/office/powerpoint/2010/main" val="3528323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E8578-877E-4078-BEC1-B703EA96AB6B}"/>
              </a:ext>
            </a:extLst>
          </p:cNvPr>
          <p:cNvSpPr>
            <a:spLocks noGrp="1"/>
          </p:cNvSpPr>
          <p:nvPr>
            <p:ph type="title"/>
          </p:nvPr>
        </p:nvSpPr>
        <p:spPr>
          <a:xfrm>
            <a:off x="3359889" y="206189"/>
            <a:ext cx="4944140" cy="623703"/>
          </a:xfrm>
        </p:spPr>
        <p:txBody>
          <a:bodyPr>
            <a:normAutofit fontScale="90000"/>
          </a:bodyPr>
          <a:lstStyle/>
          <a:p>
            <a:pPr algn="ctr"/>
            <a:r>
              <a:rPr lang="en-GB" u="sng" dirty="0"/>
              <a:t>Progress Indicators</a:t>
            </a:r>
          </a:p>
        </p:txBody>
      </p:sp>
      <p:sp>
        <p:nvSpPr>
          <p:cNvPr id="3" name="Content Placeholder 2">
            <a:extLst>
              <a:ext uri="{FF2B5EF4-FFF2-40B4-BE49-F238E27FC236}">
                <a16:creationId xmlns:a16="http://schemas.microsoft.com/office/drawing/2014/main" id="{CA8DEB3D-E8F9-47CA-9B5A-3F84227842E0}"/>
              </a:ext>
            </a:extLst>
          </p:cNvPr>
          <p:cNvSpPr>
            <a:spLocks noGrp="1"/>
          </p:cNvSpPr>
          <p:nvPr>
            <p:ph idx="1"/>
          </p:nvPr>
        </p:nvSpPr>
        <p:spPr>
          <a:xfrm>
            <a:off x="838200" y="967563"/>
            <a:ext cx="10515600" cy="5209400"/>
          </a:xfrm>
        </p:spPr>
        <p:txBody>
          <a:bodyPr>
            <a:normAutofit/>
          </a:bodyPr>
          <a:lstStyle/>
          <a:p>
            <a:pPr marL="0" indent="0">
              <a:buNone/>
            </a:pPr>
            <a:r>
              <a:rPr lang="en-GB" sz="3200" u="sng" dirty="0"/>
              <a:t>Good Progress</a:t>
            </a:r>
          </a:p>
          <a:p>
            <a:pPr marL="0" indent="0">
              <a:buNone/>
            </a:pPr>
            <a:r>
              <a:rPr lang="en-GB" sz="3200" dirty="0"/>
              <a:t>Carry out the test for oxygen, hydrogen and carbon dioxide</a:t>
            </a:r>
          </a:p>
          <a:p>
            <a:pPr marL="0" indent="0">
              <a:buNone/>
            </a:pPr>
            <a:r>
              <a:rPr lang="en-GB" sz="3200" u="sng" dirty="0"/>
              <a:t>Outstanding Progress</a:t>
            </a:r>
          </a:p>
          <a:p>
            <a:pPr marL="0" indent="0">
              <a:buNone/>
            </a:pPr>
            <a:r>
              <a:rPr lang="en-GB" sz="3200" dirty="0"/>
              <a:t>Describe the test for oxygen, chlorine, hydrogen and carbon dioxide</a:t>
            </a:r>
          </a:p>
          <a:p>
            <a:pPr marL="0" indent="0">
              <a:buNone/>
            </a:pPr>
            <a:endParaRPr lang="en-GB" sz="3200" u="sng" dirty="0"/>
          </a:p>
        </p:txBody>
      </p:sp>
    </p:spTree>
    <p:extLst>
      <p:ext uri="{BB962C8B-B14F-4D97-AF65-F5344CB8AC3E}">
        <p14:creationId xmlns:p14="http://schemas.microsoft.com/office/powerpoint/2010/main" val="11523185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5E883E-EBDF-4517-8D86-82F446C2BFA4}"/>
              </a:ext>
            </a:extLst>
          </p:cNvPr>
          <p:cNvSpPr>
            <a:spLocks noGrp="1"/>
          </p:cNvSpPr>
          <p:nvPr>
            <p:ph type="title"/>
          </p:nvPr>
        </p:nvSpPr>
        <p:spPr>
          <a:xfrm>
            <a:off x="3007241" y="99311"/>
            <a:ext cx="5668926" cy="1325563"/>
          </a:xfrm>
          <a:solidFill>
            <a:schemeClr val="accent1">
              <a:lumMod val="60000"/>
              <a:lumOff val="40000"/>
            </a:schemeClr>
          </a:solidFill>
        </p:spPr>
        <p:txBody>
          <a:bodyPr/>
          <a:lstStyle/>
          <a:p>
            <a:r>
              <a:rPr lang="en-GB" dirty="0"/>
              <a:t>Word Consciousness</a:t>
            </a:r>
          </a:p>
        </p:txBody>
      </p:sp>
      <p:sp>
        <p:nvSpPr>
          <p:cNvPr id="3" name="Content Placeholder 2">
            <a:extLst>
              <a:ext uri="{FF2B5EF4-FFF2-40B4-BE49-F238E27FC236}">
                <a16:creationId xmlns:a16="http://schemas.microsoft.com/office/drawing/2014/main" id="{58368509-283E-4606-89D7-A81A6A34C730}"/>
              </a:ext>
            </a:extLst>
          </p:cNvPr>
          <p:cNvSpPr>
            <a:spLocks noGrp="1"/>
          </p:cNvSpPr>
          <p:nvPr>
            <p:ph idx="1"/>
          </p:nvPr>
        </p:nvSpPr>
        <p:spPr>
          <a:xfrm>
            <a:off x="0" y="1825625"/>
            <a:ext cx="12192000" cy="4351338"/>
          </a:xfrm>
        </p:spPr>
        <p:txBody>
          <a:bodyPr>
            <a:normAutofit/>
          </a:bodyPr>
          <a:lstStyle/>
          <a:p>
            <a:endParaRPr lang="en-GB" sz="4400" dirty="0"/>
          </a:p>
        </p:txBody>
      </p:sp>
    </p:spTree>
    <p:extLst>
      <p:ext uri="{BB962C8B-B14F-4D97-AF65-F5344CB8AC3E}">
        <p14:creationId xmlns:p14="http://schemas.microsoft.com/office/powerpoint/2010/main" val="1183606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E4CF37-61AA-4D53-B983-0AB7B3F4843B}"/>
              </a:ext>
            </a:extLst>
          </p:cNvPr>
          <p:cNvSpPr>
            <a:spLocks noGrp="1"/>
          </p:cNvSpPr>
          <p:nvPr>
            <p:ph idx="1"/>
          </p:nvPr>
        </p:nvSpPr>
        <p:spPr>
          <a:xfrm>
            <a:off x="560407" y="593925"/>
            <a:ext cx="3780099" cy="4351338"/>
          </a:xfrm>
        </p:spPr>
        <p:txBody>
          <a:bodyPr>
            <a:normAutofit/>
          </a:bodyPr>
          <a:lstStyle/>
          <a:p>
            <a:r>
              <a:rPr lang="en-GB" sz="3200" dirty="0"/>
              <a:t>What is in the test tubes?</a:t>
            </a:r>
          </a:p>
          <a:p>
            <a:pPr marL="514350" indent="-514350">
              <a:buFont typeface="+mj-lt"/>
              <a:buAutoNum type="alphaUcPeriod"/>
            </a:pPr>
            <a:r>
              <a:rPr lang="en-GB" sz="3200" dirty="0"/>
              <a:t>Oxygen</a:t>
            </a:r>
          </a:p>
          <a:p>
            <a:pPr marL="514350" indent="-514350">
              <a:buFont typeface="+mj-lt"/>
              <a:buAutoNum type="alphaUcPeriod"/>
            </a:pPr>
            <a:r>
              <a:rPr lang="en-GB" sz="3200" dirty="0"/>
              <a:t>Carbon dioxide</a:t>
            </a:r>
          </a:p>
          <a:p>
            <a:pPr marL="514350" indent="-514350">
              <a:buFont typeface="+mj-lt"/>
              <a:buAutoNum type="alphaUcPeriod"/>
            </a:pPr>
            <a:r>
              <a:rPr lang="en-GB" sz="3200" dirty="0"/>
              <a:t>Nitrogen</a:t>
            </a:r>
          </a:p>
          <a:p>
            <a:pPr marL="514350" indent="-514350">
              <a:buFont typeface="+mj-lt"/>
              <a:buAutoNum type="alphaUcPeriod"/>
            </a:pPr>
            <a:r>
              <a:rPr lang="en-GB" sz="3200" dirty="0"/>
              <a:t>Air </a:t>
            </a:r>
          </a:p>
        </p:txBody>
      </p:sp>
      <p:pic>
        <p:nvPicPr>
          <p:cNvPr id="4" name="Picture 3">
            <a:extLst>
              <a:ext uri="{FF2B5EF4-FFF2-40B4-BE49-F238E27FC236}">
                <a16:creationId xmlns:a16="http://schemas.microsoft.com/office/drawing/2014/main" id="{835B1285-2F8E-41DC-BD10-2E5A09F5B9EF}"/>
              </a:ext>
            </a:extLst>
          </p:cNvPr>
          <p:cNvPicPr>
            <a:picLocks noChangeAspect="1"/>
          </p:cNvPicPr>
          <p:nvPr/>
        </p:nvPicPr>
        <p:blipFill>
          <a:blip r:embed="rId2"/>
          <a:stretch>
            <a:fillRect/>
          </a:stretch>
        </p:blipFill>
        <p:spPr>
          <a:xfrm>
            <a:off x="7573701" y="593925"/>
            <a:ext cx="3780099" cy="5670149"/>
          </a:xfrm>
          <a:prstGeom prst="rect">
            <a:avLst/>
          </a:prstGeom>
        </p:spPr>
      </p:pic>
      <p:sp>
        <p:nvSpPr>
          <p:cNvPr id="5" name="Content Placeholder 2">
            <a:extLst>
              <a:ext uri="{FF2B5EF4-FFF2-40B4-BE49-F238E27FC236}">
                <a16:creationId xmlns:a16="http://schemas.microsoft.com/office/drawing/2014/main" id="{4491EA95-0B49-45D1-80F1-9591D3D45B39}"/>
              </a:ext>
            </a:extLst>
          </p:cNvPr>
          <p:cNvSpPr txBox="1">
            <a:spLocks/>
          </p:cNvSpPr>
          <p:nvPr/>
        </p:nvSpPr>
        <p:spPr>
          <a:xfrm>
            <a:off x="1980789" y="4133399"/>
            <a:ext cx="5275021" cy="1623728"/>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Century Gothic" panose="020B0502020202020204"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Century Gothic" panose="020B0502020202020204"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Century Gothic" panose="020B0502020202020204"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Century Gothic" panose="020B0502020202020204"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dirty="0">
                <a:latin typeface="+mj-lt"/>
              </a:rPr>
              <a:t>We don’t know – all of those things look the same but we can do tests to find out!</a:t>
            </a:r>
          </a:p>
        </p:txBody>
      </p:sp>
    </p:spTree>
    <p:extLst>
      <p:ext uri="{BB962C8B-B14F-4D97-AF65-F5344CB8AC3E}">
        <p14:creationId xmlns:p14="http://schemas.microsoft.com/office/powerpoint/2010/main" val="143151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4819B-0284-4690-B3DB-0B15FEF315BC}"/>
              </a:ext>
            </a:extLst>
          </p:cNvPr>
          <p:cNvSpPr>
            <a:spLocks noGrp="1"/>
          </p:cNvSpPr>
          <p:nvPr>
            <p:ph type="title"/>
          </p:nvPr>
        </p:nvSpPr>
        <p:spPr/>
        <p:txBody>
          <a:bodyPr/>
          <a:lstStyle/>
          <a:p>
            <a:r>
              <a:rPr lang="en-GB" dirty="0"/>
              <a:t>Results Table</a:t>
            </a:r>
          </a:p>
        </p:txBody>
      </p:sp>
      <p:graphicFrame>
        <p:nvGraphicFramePr>
          <p:cNvPr id="4" name="Content Placeholder 7">
            <a:extLst>
              <a:ext uri="{FF2B5EF4-FFF2-40B4-BE49-F238E27FC236}">
                <a16:creationId xmlns:a16="http://schemas.microsoft.com/office/drawing/2014/main" id="{9A585A14-E4B1-46B1-B9C3-433AEC065C74}"/>
              </a:ext>
            </a:extLst>
          </p:cNvPr>
          <p:cNvGraphicFramePr>
            <a:graphicFrameLocks/>
          </p:cNvGraphicFramePr>
          <p:nvPr>
            <p:extLst>
              <p:ext uri="{D42A27DB-BD31-4B8C-83A1-F6EECF244321}">
                <p14:modId xmlns:p14="http://schemas.microsoft.com/office/powerpoint/2010/main" val="94985410"/>
              </p:ext>
            </p:extLst>
          </p:nvPr>
        </p:nvGraphicFramePr>
        <p:xfrm>
          <a:off x="298276" y="1571525"/>
          <a:ext cx="11588924" cy="4921349"/>
        </p:xfrm>
        <a:graphic>
          <a:graphicData uri="http://schemas.openxmlformats.org/drawingml/2006/table">
            <a:tbl>
              <a:tblPr firstRow="1" firstCol="1" bandRow="1" bandCol="1"/>
              <a:tblGrid>
                <a:gridCol w="3862052">
                  <a:extLst>
                    <a:ext uri="{9D8B030D-6E8A-4147-A177-3AD203B41FA5}">
                      <a16:colId xmlns:a16="http://schemas.microsoft.com/office/drawing/2014/main" val="20000"/>
                    </a:ext>
                  </a:extLst>
                </a:gridCol>
                <a:gridCol w="3863436">
                  <a:extLst>
                    <a:ext uri="{9D8B030D-6E8A-4147-A177-3AD203B41FA5}">
                      <a16:colId xmlns:a16="http://schemas.microsoft.com/office/drawing/2014/main" val="20001"/>
                    </a:ext>
                  </a:extLst>
                </a:gridCol>
                <a:gridCol w="3863436">
                  <a:extLst>
                    <a:ext uri="{9D8B030D-6E8A-4147-A177-3AD203B41FA5}">
                      <a16:colId xmlns:a16="http://schemas.microsoft.com/office/drawing/2014/main" val="20002"/>
                    </a:ext>
                  </a:extLst>
                </a:gridCol>
              </a:tblGrid>
              <a:tr h="574725">
                <a:tc>
                  <a:txBody>
                    <a:bodyPr/>
                    <a:lstStyle/>
                    <a:p>
                      <a:pPr algn="ctr">
                        <a:spcBef>
                          <a:spcPts val="300"/>
                        </a:spcBef>
                        <a:spcAft>
                          <a:spcPts val="300"/>
                        </a:spcAft>
                      </a:pPr>
                      <a:r>
                        <a:rPr lang="en-GB" sz="2000" b="1" dirty="0">
                          <a:solidFill>
                            <a:srgbClr val="D86916"/>
                          </a:solidFill>
                          <a:effectLst/>
                          <a:latin typeface="Century Gothic" panose="020B0502020202020204" pitchFamily="34" charset="0"/>
                          <a:ea typeface="SimSun" panose="02010600030101010101" pitchFamily="2" charset="-122"/>
                        </a:rPr>
                        <a:t>Gas</a:t>
                      </a:r>
                      <a:endParaRPr lang="en-GB" sz="2000" dirty="0">
                        <a:solidFill>
                          <a:srgbClr val="000000"/>
                        </a:solidFill>
                        <a:effectLst/>
                        <a:latin typeface="Century Gothic" panose="020B0502020202020204" pitchFamily="34" charset="0"/>
                        <a:ea typeface="SimSun" panose="02010600030101010101" pitchFamily="2" charset="-122"/>
                      </a:endParaRPr>
                    </a:p>
                  </a:txBody>
                  <a:tcPr marL="68580" marR="68580" marT="0" marB="0">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tc>
                  <a:txBody>
                    <a:bodyPr/>
                    <a:lstStyle/>
                    <a:p>
                      <a:pPr algn="ctr">
                        <a:spcBef>
                          <a:spcPts val="300"/>
                        </a:spcBef>
                        <a:spcAft>
                          <a:spcPts val="300"/>
                        </a:spcAft>
                      </a:pPr>
                      <a:r>
                        <a:rPr lang="en-GB" sz="2000" b="1">
                          <a:solidFill>
                            <a:srgbClr val="D86916"/>
                          </a:solidFill>
                          <a:effectLst/>
                          <a:latin typeface="Century Gothic" panose="020B0502020202020204" pitchFamily="34" charset="0"/>
                          <a:ea typeface="SimSun" panose="02010600030101010101" pitchFamily="2" charset="-122"/>
                        </a:rPr>
                        <a:t>Test</a:t>
                      </a:r>
                      <a:endParaRPr lang="en-GB" sz="2000">
                        <a:solidFill>
                          <a:srgbClr val="000000"/>
                        </a:solidFill>
                        <a:effectLst/>
                        <a:latin typeface="Century Gothic" panose="020B0502020202020204" pitchFamily="34" charset="0"/>
                        <a:ea typeface="SimSun" panose="02010600030101010101" pitchFamily="2" charset="-122"/>
                      </a:endParaRPr>
                    </a:p>
                  </a:txBody>
                  <a:tcPr marL="68580" marR="68580" marT="0" marB="0">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tc>
                  <a:txBody>
                    <a:bodyPr/>
                    <a:lstStyle/>
                    <a:p>
                      <a:pPr algn="ctr">
                        <a:spcBef>
                          <a:spcPts val="300"/>
                        </a:spcBef>
                        <a:spcAft>
                          <a:spcPts val="300"/>
                        </a:spcAft>
                      </a:pPr>
                      <a:r>
                        <a:rPr lang="en-GB" sz="2000" b="1">
                          <a:solidFill>
                            <a:srgbClr val="D86916"/>
                          </a:solidFill>
                          <a:effectLst/>
                          <a:latin typeface="Century Gothic" panose="020B0502020202020204" pitchFamily="34" charset="0"/>
                          <a:ea typeface="SimSun" panose="02010600030101010101" pitchFamily="2" charset="-122"/>
                        </a:rPr>
                        <a:t>Observation</a:t>
                      </a:r>
                      <a:endParaRPr lang="en-GB" sz="2000">
                        <a:solidFill>
                          <a:srgbClr val="000000"/>
                        </a:solidFill>
                        <a:effectLst/>
                        <a:latin typeface="Century Gothic" panose="020B0502020202020204" pitchFamily="34" charset="0"/>
                        <a:ea typeface="SimSun" panose="02010600030101010101" pitchFamily="2" charset="-122"/>
                      </a:endParaRPr>
                    </a:p>
                  </a:txBody>
                  <a:tcPr marL="68580" marR="68580" marT="0" marB="0">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extLst>
                  <a:ext uri="{0D108BD9-81ED-4DB2-BD59-A6C34878D82A}">
                    <a16:rowId xmlns:a16="http://schemas.microsoft.com/office/drawing/2014/main" val="10000"/>
                  </a:ext>
                </a:extLst>
              </a:tr>
              <a:tr h="618186">
                <a:tc>
                  <a:txBody>
                    <a:bodyPr/>
                    <a:lstStyle/>
                    <a:p>
                      <a:pPr algn="l">
                        <a:spcBef>
                          <a:spcPts val="300"/>
                        </a:spcBef>
                        <a:spcAft>
                          <a:spcPts val="300"/>
                        </a:spcAft>
                      </a:pPr>
                      <a:r>
                        <a:rPr lang="en-GB" sz="2000" dirty="0">
                          <a:solidFill>
                            <a:srgbClr val="000000"/>
                          </a:solidFill>
                          <a:effectLst/>
                          <a:latin typeface="Century Gothic" panose="020B0502020202020204" pitchFamily="34" charset="0"/>
                          <a:ea typeface="SimSun" panose="02010600030101010101" pitchFamily="2" charset="-122"/>
                        </a:rPr>
                        <a:t>Hydrogen</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000" dirty="0">
                          <a:solidFill>
                            <a:srgbClr val="000000"/>
                          </a:solidFill>
                          <a:effectLst/>
                          <a:latin typeface="Century Gothic" panose="020B0502020202020204" pitchFamily="34" charset="0"/>
                          <a:ea typeface="SimSun" panose="02010600030101010101" pitchFamily="2" charset="-122"/>
                        </a:rPr>
                        <a:t> </a:t>
                      </a:r>
                    </a:p>
                  </a:txBody>
                  <a:tcPr marL="68580" marR="68580" marT="0" marB="0">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000">
                          <a:solidFill>
                            <a:srgbClr val="000000"/>
                          </a:solidFill>
                          <a:effectLst/>
                          <a:latin typeface="Century Gothic" panose="020B0502020202020204" pitchFamily="34" charset="0"/>
                          <a:ea typeface="SimSun" panose="02010600030101010101" pitchFamily="2" charset="-122"/>
                        </a:rPr>
                        <a:t> </a:t>
                      </a:r>
                    </a:p>
                  </a:txBody>
                  <a:tcPr marL="68580" marR="68580" marT="0" marB="0">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10001"/>
                  </a:ext>
                </a:extLst>
              </a:tr>
              <a:tr h="714778">
                <a:tc>
                  <a:txBody>
                    <a:bodyPr/>
                    <a:lstStyle/>
                    <a:p>
                      <a:pPr algn="l">
                        <a:spcBef>
                          <a:spcPts val="300"/>
                        </a:spcBef>
                        <a:spcAft>
                          <a:spcPts val="300"/>
                        </a:spcAft>
                      </a:pPr>
                      <a:r>
                        <a:rPr lang="en-GB" sz="2000">
                          <a:solidFill>
                            <a:srgbClr val="000000"/>
                          </a:solidFill>
                          <a:effectLst/>
                          <a:latin typeface="Century Gothic" panose="020B0502020202020204" pitchFamily="34" charset="0"/>
                          <a:ea typeface="SimSun" panose="02010600030101010101" pitchFamily="2" charset="-122"/>
                        </a:rPr>
                        <a:t>Oxygen</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000">
                          <a:solidFill>
                            <a:srgbClr val="000000"/>
                          </a:solidFill>
                          <a:effectLst/>
                          <a:latin typeface="Century Gothic" panose="020B0502020202020204" pitchFamily="34" charset="0"/>
                          <a:ea typeface="SimSun" panose="02010600030101010101" pitchFamily="2" charset="-122"/>
                        </a:rPr>
                        <a:t> </a:t>
                      </a:r>
                    </a:p>
                  </a:txBody>
                  <a:tcPr marL="68580" marR="68580" marT="0" marB="0">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000">
                          <a:solidFill>
                            <a:srgbClr val="000000"/>
                          </a:solidFill>
                          <a:effectLst/>
                          <a:latin typeface="Century Gothic" panose="020B0502020202020204" pitchFamily="34" charset="0"/>
                          <a:ea typeface="SimSun" panose="02010600030101010101" pitchFamily="2" charset="-122"/>
                        </a:rPr>
                        <a:t> </a:t>
                      </a:r>
                    </a:p>
                  </a:txBody>
                  <a:tcPr marL="68580" marR="68580" marT="0" marB="0">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10002"/>
                  </a:ext>
                </a:extLst>
              </a:tr>
              <a:tr h="753415">
                <a:tc>
                  <a:txBody>
                    <a:bodyPr/>
                    <a:lstStyle/>
                    <a:p>
                      <a:pPr algn="l">
                        <a:spcBef>
                          <a:spcPts val="300"/>
                        </a:spcBef>
                        <a:spcAft>
                          <a:spcPts val="300"/>
                        </a:spcAft>
                      </a:pPr>
                      <a:r>
                        <a:rPr lang="en-GB" sz="2000" dirty="0">
                          <a:solidFill>
                            <a:srgbClr val="000000"/>
                          </a:solidFill>
                          <a:effectLst/>
                          <a:latin typeface="Century Gothic" panose="020B0502020202020204" pitchFamily="34" charset="0"/>
                          <a:ea typeface="SimSun" panose="02010600030101010101" pitchFamily="2" charset="-122"/>
                        </a:rPr>
                        <a:t>Carbon Dioxide</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000" dirty="0">
                          <a:solidFill>
                            <a:srgbClr val="000000"/>
                          </a:solidFill>
                          <a:effectLst/>
                          <a:latin typeface="Century Gothic" panose="020B0502020202020204" pitchFamily="34" charset="0"/>
                          <a:ea typeface="SimSun" panose="02010600030101010101" pitchFamily="2" charset="-122"/>
                        </a:rPr>
                        <a:t> </a:t>
                      </a:r>
                    </a:p>
                  </a:txBody>
                  <a:tcPr marL="68580" marR="68580" marT="0" marB="0">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000">
                          <a:solidFill>
                            <a:srgbClr val="000000"/>
                          </a:solidFill>
                          <a:effectLst/>
                          <a:latin typeface="Century Gothic" panose="020B0502020202020204" pitchFamily="34" charset="0"/>
                          <a:ea typeface="SimSun" panose="02010600030101010101" pitchFamily="2" charset="-122"/>
                        </a:rPr>
                        <a:t> </a:t>
                      </a:r>
                    </a:p>
                  </a:txBody>
                  <a:tcPr marL="68580" marR="68580" marT="0" marB="0">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10003"/>
                  </a:ext>
                </a:extLst>
              </a:tr>
              <a:tr h="2260245">
                <a:tc>
                  <a:txBody>
                    <a:bodyPr/>
                    <a:lstStyle/>
                    <a:p>
                      <a:pPr algn="l">
                        <a:spcBef>
                          <a:spcPts val="300"/>
                        </a:spcBef>
                        <a:spcAft>
                          <a:spcPts val="300"/>
                        </a:spcAft>
                      </a:pPr>
                      <a:r>
                        <a:rPr lang="en-GB" sz="2000" dirty="0">
                          <a:solidFill>
                            <a:srgbClr val="000000"/>
                          </a:solidFill>
                          <a:effectLst/>
                          <a:latin typeface="Century Gothic" panose="020B0502020202020204" pitchFamily="34" charset="0"/>
                          <a:ea typeface="SimSun" panose="02010600030101010101" pitchFamily="2" charset="-122"/>
                        </a:rPr>
                        <a:t>Chlorine</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000" dirty="0">
                          <a:solidFill>
                            <a:srgbClr val="000000"/>
                          </a:solidFill>
                          <a:effectLst/>
                          <a:latin typeface="Century Gothic" panose="020B0502020202020204" pitchFamily="34" charset="0"/>
                          <a:ea typeface="SimSun" panose="02010600030101010101" pitchFamily="2" charset="-122"/>
                        </a:rPr>
                        <a:t> </a:t>
                      </a:r>
                    </a:p>
                  </a:txBody>
                  <a:tcPr marL="68580" marR="68580" marT="0" marB="0">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000" dirty="0">
                          <a:solidFill>
                            <a:srgbClr val="000000"/>
                          </a:solidFill>
                          <a:effectLst/>
                          <a:latin typeface="Century Gothic" panose="020B0502020202020204" pitchFamily="34" charset="0"/>
                          <a:ea typeface="SimSun" panose="02010600030101010101" pitchFamily="2" charset="-122"/>
                        </a:rPr>
                        <a:t> </a:t>
                      </a:r>
                    </a:p>
                  </a:txBody>
                  <a:tcPr marL="68580" marR="68580" marT="0" marB="0">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5" name="Title 6">
            <a:extLst>
              <a:ext uri="{FF2B5EF4-FFF2-40B4-BE49-F238E27FC236}">
                <a16:creationId xmlns:a16="http://schemas.microsoft.com/office/drawing/2014/main" id="{BC849181-EB7E-4586-9FCF-70AE02FE8385}"/>
              </a:ext>
            </a:extLst>
          </p:cNvPr>
          <p:cNvSpPr txBox="1">
            <a:spLocks/>
          </p:cNvSpPr>
          <p:nvPr/>
        </p:nvSpPr>
        <p:spPr>
          <a:xfrm>
            <a:off x="4259790" y="4714975"/>
            <a:ext cx="3665895" cy="11430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Century Gothic" panose="020B0502020202020204" pitchFamily="34" charset="0"/>
                <a:ea typeface="+mj-ea"/>
                <a:cs typeface="+mj-cs"/>
              </a:defRPr>
            </a:lvl1pPr>
          </a:lstStyle>
          <a:p>
            <a:r>
              <a:rPr lang="en-GB" sz="3600" dirty="0">
                <a:latin typeface="+mj-lt"/>
              </a:rPr>
              <a:t>Put damp litmus paper in gas.</a:t>
            </a:r>
            <a:endParaRPr lang="en-GB" sz="1800" dirty="0">
              <a:latin typeface="+mj-lt"/>
            </a:endParaRPr>
          </a:p>
        </p:txBody>
      </p:sp>
      <p:sp>
        <p:nvSpPr>
          <p:cNvPr id="6" name="Title 6">
            <a:extLst>
              <a:ext uri="{FF2B5EF4-FFF2-40B4-BE49-F238E27FC236}">
                <a16:creationId xmlns:a16="http://schemas.microsoft.com/office/drawing/2014/main" id="{24E70D65-20BD-4794-B157-610DE2BBDC63}"/>
              </a:ext>
            </a:extLst>
          </p:cNvPr>
          <p:cNvSpPr txBox="1">
            <a:spLocks/>
          </p:cNvSpPr>
          <p:nvPr/>
        </p:nvSpPr>
        <p:spPr>
          <a:xfrm>
            <a:off x="8073495" y="4761783"/>
            <a:ext cx="3665895" cy="1143000"/>
          </a:xfrm>
          <a:prstGeom prst="rect">
            <a:avLst/>
          </a:prstGeom>
          <a:ln>
            <a:solidFill>
              <a:schemeClr val="bg1"/>
            </a:solidFill>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Century Gothic" panose="020B0502020202020204" pitchFamily="34" charset="0"/>
                <a:ea typeface="+mj-ea"/>
                <a:cs typeface="+mj-cs"/>
              </a:defRPr>
            </a:lvl1pPr>
          </a:lstStyle>
          <a:p>
            <a:r>
              <a:rPr lang="en-GB" sz="3600" dirty="0">
                <a:latin typeface="+mj-lt"/>
              </a:rPr>
              <a:t>Litmus paper bleaches and turns white.</a:t>
            </a:r>
          </a:p>
        </p:txBody>
      </p:sp>
    </p:spTree>
    <p:extLst>
      <p:ext uri="{BB962C8B-B14F-4D97-AF65-F5344CB8AC3E}">
        <p14:creationId xmlns:p14="http://schemas.microsoft.com/office/powerpoint/2010/main" val="3316027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6A11F-9B0C-4FAA-B6F6-10F4F95633D4}"/>
              </a:ext>
            </a:extLst>
          </p:cNvPr>
          <p:cNvSpPr>
            <a:spLocks noGrp="1"/>
          </p:cNvSpPr>
          <p:nvPr>
            <p:ph type="title"/>
          </p:nvPr>
        </p:nvSpPr>
        <p:spPr/>
        <p:txBody>
          <a:bodyPr/>
          <a:lstStyle/>
          <a:p>
            <a:r>
              <a:rPr lang="en-GB" dirty="0"/>
              <a:t>Hydrogen test </a:t>
            </a:r>
          </a:p>
        </p:txBody>
      </p:sp>
      <p:sp>
        <p:nvSpPr>
          <p:cNvPr id="3" name="Content Placeholder 2">
            <a:extLst>
              <a:ext uri="{FF2B5EF4-FFF2-40B4-BE49-F238E27FC236}">
                <a16:creationId xmlns:a16="http://schemas.microsoft.com/office/drawing/2014/main" id="{24458ECD-9C22-425B-86E2-E4958C690543}"/>
              </a:ext>
            </a:extLst>
          </p:cNvPr>
          <p:cNvSpPr>
            <a:spLocks noGrp="1"/>
          </p:cNvSpPr>
          <p:nvPr>
            <p:ph idx="1"/>
          </p:nvPr>
        </p:nvSpPr>
        <p:spPr>
          <a:xfrm>
            <a:off x="838200" y="1825625"/>
            <a:ext cx="3687501" cy="4351338"/>
          </a:xfrm>
        </p:spPr>
        <p:txBody>
          <a:bodyPr/>
          <a:lstStyle/>
          <a:p>
            <a:r>
              <a:rPr lang="en-GB" dirty="0"/>
              <a:t>Collect a test tube of hydrogen gas</a:t>
            </a:r>
          </a:p>
          <a:p>
            <a:r>
              <a:rPr lang="en-GB" dirty="0"/>
              <a:t>Hold a lighted splint at the open end of the test tube</a:t>
            </a:r>
          </a:p>
          <a:p>
            <a:r>
              <a:rPr lang="en-GB" dirty="0"/>
              <a:t>Record what happens in your table</a:t>
            </a:r>
          </a:p>
        </p:txBody>
      </p:sp>
      <p:pic>
        <p:nvPicPr>
          <p:cNvPr id="6" name="Picture 5">
            <a:extLst>
              <a:ext uri="{FF2B5EF4-FFF2-40B4-BE49-F238E27FC236}">
                <a16:creationId xmlns:a16="http://schemas.microsoft.com/office/drawing/2014/main" id="{896A00B0-46ED-4266-B5BF-E122FDACB879}"/>
              </a:ext>
            </a:extLst>
          </p:cNvPr>
          <p:cNvPicPr>
            <a:picLocks noChangeAspect="1"/>
          </p:cNvPicPr>
          <p:nvPr/>
        </p:nvPicPr>
        <p:blipFill>
          <a:blip r:embed="rId2"/>
          <a:stretch>
            <a:fillRect/>
          </a:stretch>
        </p:blipFill>
        <p:spPr>
          <a:xfrm>
            <a:off x="4883046" y="1825625"/>
            <a:ext cx="6702247" cy="3246401"/>
          </a:xfrm>
          <a:prstGeom prst="rect">
            <a:avLst/>
          </a:prstGeom>
        </p:spPr>
      </p:pic>
    </p:spTree>
    <p:extLst>
      <p:ext uri="{BB962C8B-B14F-4D97-AF65-F5344CB8AC3E}">
        <p14:creationId xmlns:p14="http://schemas.microsoft.com/office/powerpoint/2010/main" val="4195389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6A11F-9B0C-4FAA-B6F6-10F4F95633D4}"/>
              </a:ext>
            </a:extLst>
          </p:cNvPr>
          <p:cNvSpPr>
            <a:spLocks noGrp="1"/>
          </p:cNvSpPr>
          <p:nvPr>
            <p:ph type="title"/>
          </p:nvPr>
        </p:nvSpPr>
        <p:spPr/>
        <p:txBody>
          <a:bodyPr/>
          <a:lstStyle/>
          <a:p>
            <a:r>
              <a:rPr lang="en-GB" dirty="0"/>
              <a:t>Carbon Dioxide test </a:t>
            </a:r>
          </a:p>
        </p:txBody>
      </p:sp>
      <p:sp>
        <p:nvSpPr>
          <p:cNvPr id="3" name="Content Placeholder 2">
            <a:extLst>
              <a:ext uri="{FF2B5EF4-FFF2-40B4-BE49-F238E27FC236}">
                <a16:creationId xmlns:a16="http://schemas.microsoft.com/office/drawing/2014/main" id="{24458ECD-9C22-425B-86E2-E4958C690543}"/>
              </a:ext>
            </a:extLst>
          </p:cNvPr>
          <p:cNvSpPr>
            <a:spLocks noGrp="1"/>
          </p:cNvSpPr>
          <p:nvPr>
            <p:ph idx="1"/>
          </p:nvPr>
        </p:nvSpPr>
        <p:spPr>
          <a:xfrm>
            <a:off x="838200" y="1825625"/>
            <a:ext cx="5435278" cy="4351338"/>
          </a:xfrm>
        </p:spPr>
        <p:txBody>
          <a:bodyPr/>
          <a:lstStyle/>
          <a:p>
            <a:r>
              <a:rPr lang="en-GB" dirty="0"/>
              <a:t>Bubble carbon dioxide through limewater</a:t>
            </a:r>
          </a:p>
          <a:p>
            <a:r>
              <a:rPr lang="en-GB" dirty="0"/>
              <a:t>Record what  happens to the limewater</a:t>
            </a:r>
          </a:p>
        </p:txBody>
      </p:sp>
      <p:pic>
        <p:nvPicPr>
          <p:cNvPr id="5" name="Picture 4">
            <a:extLst>
              <a:ext uri="{FF2B5EF4-FFF2-40B4-BE49-F238E27FC236}">
                <a16:creationId xmlns:a16="http://schemas.microsoft.com/office/drawing/2014/main" id="{9B07A57E-C12E-432B-9FD7-D5446389EABB}"/>
              </a:ext>
            </a:extLst>
          </p:cNvPr>
          <p:cNvPicPr>
            <a:picLocks noChangeAspect="1"/>
          </p:cNvPicPr>
          <p:nvPr/>
        </p:nvPicPr>
        <p:blipFill>
          <a:blip r:embed="rId2"/>
          <a:stretch>
            <a:fillRect/>
          </a:stretch>
        </p:blipFill>
        <p:spPr>
          <a:xfrm>
            <a:off x="3019246" y="3429000"/>
            <a:ext cx="8439571" cy="2497238"/>
          </a:xfrm>
          <a:prstGeom prst="rect">
            <a:avLst/>
          </a:prstGeom>
        </p:spPr>
      </p:pic>
    </p:spTree>
    <p:extLst>
      <p:ext uri="{BB962C8B-B14F-4D97-AF65-F5344CB8AC3E}">
        <p14:creationId xmlns:p14="http://schemas.microsoft.com/office/powerpoint/2010/main" val="266635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538ED-5DDA-4C02-B9F8-CD6A05C6388A}"/>
              </a:ext>
            </a:extLst>
          </p:cNvPr>
          <p:cNvSpPr>
            <a:spLocks noGrp="1"/>
          </p:cNvSpPr>
          <p:nvPr>
            <p:ph type="title"/>
          </p:nvPr>
        </p:nvSpPr>
        <p:spPr/>
        <p:txBody>
          <a:bodyPr/>
          <a:lstStyle/>
          <a:p>
            <a:r>
              <a:rPr lang="en-GB" dirty="0"/>
              <a:t>Oxygen test</a:t>
            </a:r>
          </a:p>
        </p:txBody>
      </p:sp>
      <p:sp>
        <p:nvSpPr>
          <p:cNvPr id="3" name="Content Placeholder 2">
            <a:extLst>
              <a:ext uri="{FF2B5EF4-FFF2-40B4-BE49-F238E27FC236}">
                <a16:creationId xmlns:a16="http://schemas.microsoft.com/office/drawing/2014/main" id="{DE0C2374-8E48-47A6-876D-56D5FA2E6229}"/>
              </a:ext>
            </a:extLst>
          </p:cNvPr>
          <p:cNvSpPr>
            <a:spLocks noGrp="1"/>
          </p:cNvSpPr>
          <p:nvPr>
            <p:ph idx="1"/>
          </p:nvPr>
        </p:nvSpPr>
        <p:spPr/>
        <p:txBody>
          <a:bodyPr/>
          <a:lstStyle/>
          <a:p>
            <a:r>
              <a:rPr lang="en-GB" dirty="0"/>
              <a:t>Collect 15cm</a:t>
            </a:r>
            <a:r>
              <a:rPr lang="en-GB" baseline="30000" dirty="0"/>
              <a:t>3</a:t>
            </a:r>
            <a:r>
              <a:rPr lang="en-GB" dirty="0"/>
              <a:t> of hydrogen peroxide</a:t>
            </a:r>
          </a:p>
          <a:p>
            <a:r>
              <a:rPr lang="en-GB" dirty="0"/>
              <a:t>Add a small amount of manganese oxide using a spatula</a:t>
            </a:r>
          </a:p>
          <a:p>
            <a:r>
              <a:rPr lang="en-GB" dirty="0"/>
              <a:t>Insert a glowing splint</a:t>
            </a:r>
          </a:p>
          <a:p>
            <a:r>
              <a:rPr lang="en-GB" dirty="0"/>
              <a:t>Record what happens to the splint</a:t>
            </a:r>
          </a:p>
        </p:txBody>
      </p:sp>
    </p:spTree>
    <p:extLst>
      <p:ext uri="{BB962C8B-B14F-4D97-AF65-F5344CB8AC3E}">
        <p14:creationId xmlns:p14="http://schemas.microsoft.com/office/powerpoint/2010/main" val="40440279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omic Sa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309</Words>
  <Application>Microsoft Office PowerPoint</Application>
  <PresentationFormat>Widescreen</PresentationFormat>
  <Paragraphs>62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SimSun</vt:lpstr>
      <vt:lpstr>Arial</vt:lpstr>
      <vt:lpstr>Calibri</vt:lpstr>
      <vt:lpstr>Century Gothic</vt:lpstr>
      <vt:lpstr>Comic Sans MS</vt:lpstr>
      <vt:lpstr>Office Theme</vt:lpstr>
      <vt:lpstr>PowerPoint Presentation</vt:lpstr>
      <vt:lpstr>Self Assess</vt:lpstr>
      <vt:lpstr>Progress Indicators</vt:lpstr>
      <vt:lpstr>Word Consciousness</vt:lpstr>
      <vt:lpstr>PowerPoint Presentation</vt:lpstr>
      <vt:lpstr>Results Table</vt:lpstr>
      <vt:lpstr>Hydrogen test </vt:lpstr>
      <vt:lpstr>Carbon Dioxide test </vt:lpstr>
      <vt:lpstr>Oxygen test</vt:lpstr>
      <vt:lpstr>A Mystery Substance</vt:lpstr>
      <vt:lpstr>Plenary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Dawn Sutton</dc:creator>
  <cp:lastModifiedBy>Dawn Sutton</cp:lastModifiedBy>
  <cp:revision>12</cp:revision>
  <dcterms:created xsi:type="dcterms:W3CDTF">2019-12-28T14:22:06Z</dcterms:created>
  <dcterms:modified xsi:type="dcterms:W3CDTF">2020-10-07T10:42:38Z</dcterms:modified>
</cp:coreProperties>
</file>