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328" r:id="rId3"/>
    <p:sldId id="311" r:id="rId4"/>
    <p:sldId id="313" r:id="rId5"/>
    <p:sldId id="314" r:id="rId6"/>
    <p:sldId id="315" r:id="rId7"/>
    <p:sldId id="316" r:id="rId8"/>
    <p:sldId id="319" r:id="rId9"/>
    <p:sldId id="320" r:id="rId10"/>
    <p:sldId id="321" r:id="rId11"/>
    <p:sldId id="322" r:id="rId12"/>
    <p:sldId id="324" r:id="rId13"/>
    <p:sldId id="326" r:id="rId14"/>
    <p:sldId id="32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8" autoAdjust="0"/>
    <p:restoredTop sz="94660"/>
  </p:normalViewPr>
  <p:slideViewPr>
    <p:cSldViewPr snapToGrid="0">
      <p:cViewPr varScale="1">
        <p:scale>
          <a:sx n="59" d="100"/>
          <a:sy n="59" d="100"/>
        </p:scale>
        <p:origin x="8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1B96E-67F8-4516-9BF6-2E50B7F5F5CE}" type="datetimeFigureOut">
              <a:rPr lang="en-GB" smtClean="0"/>
              <a:t>09/01/2020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E56BB-9758-49A0-A44A-CFA0E98B8275}" type="slidenum">
              <a:rPr lang="en-GB" smtClean="0"/>
              <a:t>‹#›</a:t>
            </a:fld>
            <a:endParaRPr lang="en-GB"/>
          </a:p>
        </p:txBody>
      </p:sp>
    </p:spTree>
    <p:extLst>
      <p:ext uri="{BB962C8B-B14F-4D97-AF65-F5344CB8AC3E}">
        <p14:creationId xmlns:p14="http://schemas.microsoft.com/office/powerpoint/2010/main" val="215817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23314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Arial" panose="020B0604020202020204" pitchFamily="34" charset="0"/>
                <a:ea typeface="+mn-ea"/>
                <a:cs typeface="+mn-cs"/>
              </a:rPr>
              <a:t>Blood pressure is the pressure exerted by your blood against the walls of your arteries. It is measured in millimetres of mercury (mmHg) as two numbers shown one over the other.</a:t>
            </a:r>
          </a:p>
          <a:p>
            <a:pPr marL="171450" lvl="0" indent="-171450">
              <a:buFont typeface="Arial" panose="020B0604020202020204"/>
              <a:buChar char="•"/>
            </a:pPr>
            <a:r>
              <a:rPr lang="en-GB" sz="1200" kern="1200" dirty="0">
                <a:solidFill>
                  <a:schemeClr val="tx1"/>
                </a:solidFill>
                <a:effectLst/>
                <a:latin typeface="Arial" panose="020B0604020202020204" pitchFamily="34" charset="0"/>
                <a:ea typeface="+mn-ea"/>
                <a:cs typeface="+mn-cs"/>
              </a:rPr>
              <a:t>The top number is your systolic pressure – the maximum pressure in the arteries as the heart pumps blood out around the body.</a:t>
            </a:r>
          </a:p>
          <a:p>
            <a:pPr marL="171450" lvl="0" indent="-171450">
              <a:buFont typeface="Arial" panose="020B0604020202020204"/>
              <a:buChar char="•"/>
            </a:pPr>
            <a:r>
              <a:rPr lang="en-GB" sz="1200" kern="1200" dirty="0">
                <a:solidFill>
                  <a:schemeClr val="tx1"/>
                </a:solidFill>
                <a:effectLst/>
                <a:latin typeface="Arial" panose="020B0604020202020204" pitchFamily="34" charset="0"/>
                <a:ea typeface="+mn-ea"/>
                <a:cs typeface="+mn-cs"/>
              </a:rPr>
              <a:t>The bottom number is your diastolic pressure – the minimum pressure as the heart relaxes between beats.</a:t>
            </a:r>
          </a:p>
          <a:p>
            <a:endParaRPr lang="en-GB" dirty="0"/>
          </a:p>
          <a:p>
            <a:r>
              <a:rPr lang="en-GB" dirty="0"/>
              <a:t>Blood pressure is a health indicator. A blood pressure chart allows us to ascertain</a:t>
            </a:r>
            <a:r>
              <a:rPr lang="en-GB" baseline="0" dirty="0"/>
              <a:t> what someone’s blood pressure tells us about their health and wellbeing.</a:t>
            </a:r>
            <a:endParaRPr lang="en-GB" dirty="0"/>
          </a:p>
          <a:p>
            <a:endParaRPr lang="en-GB" dirty="0"/>
          </a:p>
          <a:p>
            <a:r>
              <a:rPr lang="en-GB" sz="1200" kern="1200" dirty="0">
                <a:solidFill>
                  <a:schemeClr val="tx1"/>
                </a:solidFill>
                <a:effectLst/>
                <a:latin typeface="Arial" panose="020B0604020202020204" pitchFamily="34" charset="0"/>
                <a:ea typeface="+mn-ea"/>
                <a:cs typeface="+mn-cs"/>
              </a:rPr>
              <a:t>Normal healthy blood pressure is between 90/60 mmHg and 120/80 mmHg.</a:t>
            </a:r>
          </a:p>
          <a:p>
            <a:endParaRPr lang="en-GB" dirty="0"/>
          </a:p>
          <a:p>
            <a:r>
              <a:rPr lang="en-GB" dirty="0"/>
              <a:t>Ask students to look at this blood</a:t>
            </a:r>
            <a:r>
              <a:rPr lang="en-GB" baseline="0" dirty="0"/>
              <a:t> pressure chart to ascertain what it tells them about Billy’s reading of 150/95. (</a:t>
            </a:r>
            <a:r>
              <a:rPr lang="en-GB" dirty="0"/>
              <a:t>Billy has high blood pressure.)</a:t>
            </a:r>
          </a:p>
        </p:txBody>
      </p:sp>
      <p:sp>
        <p:nvSpPr>
          <p:cNvPr id="4" name="Slide Number Placeholder 3"/>
          <p:cNvSpPr>
            <a:spLocks noGrp="1"/>
          </p:cNvSpPr>
          <p:nvPr>
            <p:ph type="sldNum" sz="quarter" idx="10"/>
          </p:nvPr>
        </p:nvSpPr>
        <p:spPr/>
        <p:txBody>
          <a:bodyPr/>
          <a:lstStyle/>
          <a:p>
            <a:pPr>
              <a:defRPr/>
            </a:pPr>
            <a:fld id="{13DD5B72-C954-4A7D-9058-54F365754C18}" type="slidenum">
              <a:rPr lang="en-GB" altLang="en-US" smtClean="0"/>
              <a:t>7</a:t>
            </a:fld>
            <a:endParaRPr lang="en-GB" altLang="en-US"/>
          </a:p>
        </p:txBody>
      </p:sp>
    </p:spTree>
    <p:extLst>
      <p:ext uri="{BB962C8B-B14F-4D97-AF65-F5344CB8AC3E}">
        <p14:creationId xmlns:p14="http://schemas.microsoft.com/office/powerpoint/2010/main" val="173167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Arial" panose="020B0604020202020204" pitchFamily="34" charset="0"/>
                <a:ea typeface="+mn-ea"/>
                <a:cs typeface="+mn-cs"/>
              </a:rPr>
              <a:t>Peak flow is a measure of the maximum rate</a:t>
            </a:r>
            <a:r>
              <a:rPr lang="en-GB" sz="1200" kern="1200" baseline="0" dirty="0" smtClean="0">
                <a:solidFill>
                  <a:schemeClr val="tx1"/>
                </a:solidFill>
                <a:effectLst/>
                <a:latin typeface="Arial" panose="020B0604020202020204" pitchFamily="34" charset="0"/>
                <a:ea typeface="+mn-ea"/>
                <a:cs typeface="+mn-cs"/>
              </a:rPr>
              <a:t> (</a:t>
            </a:r>
            <a:r>
              <a:rPr lang="en-GB" sz="1200" kern="1200" dirty="0" smtClean="0">
                <a:solidFill>
                  <a:schemeClr val="tx1"/>
                </a:solidFill>
                <a:effectLst/>
                <a:latin typeface="Arial" panose="020B0604020202020204" pitchFamily="34" charset="0"/>
                <a:ea typeface="+mn-ea"/>
                <a:cs typeface="+mn-cs"/>
              </a:rPr>
              <a:t>or expiratory rate) in litres per </a:t>
            </a:r>
            <a:r>
              <a:rPr lang="en-GB" sz="1200" kern="1200" smtClean="0">
                <a:solidFill>
                  <a:schemeClr val="tx1"/>
                </a:solidFill>
                <a:effectLst/>
                <a:latin typeface="Arial" panose="020B0604020202020204" pitchFamily="34" charset="0"/>
                <a:ea typeface="+mn-ea"/>
                <a:cs typeface="+mn-cs"/>
              </a:rPr>
              <a:t>minute (l/min</a:t>
            </a:r>
            <a:r>
              <a:rPr lang="en-GB" sz="1200" kern="1200" dirty="0" smtClean="0">
                <a:solidFill>
                  <a:schemeClr val="tx1"/>
                </a:solidFill>
                <a:effectLst/>
                <a:latin typeface="Arial" panose="020B0604020202020204" pitchFamily="34" charset="0"/>
                <a:ea typeface="+mn-ea"/>
                <a:cs typeface="+mn-cs"/>
              </a:rPr>
              <a:t>) at which air is expelled from the lungs when you breathe out as hard as possible. Your peak flow reading shows if your airways are narrowed. It is measured using a handheld device called a peak flow meter.</a:t>
            </a:r>
          </a:p>
          <a:p>
            <a:endParaRPr lang="en-GB" sz="1200" kern="1200" dirty="0" smtClean="0">
              <a:solidFill>
                <a:schemeClr val="tx1"/>
              </a:solidFill>
              <a:effectLst/>
              <a:latin typeface="Arial" panose="020B0604020202020204" pitchFamily="34" charset="0"/>
              <a:ea typeface="+mn-ea"/>
              <a:cs typeface="+mn-cs"/>
            </a:endParaRPr>
          </a:p>
          <a:p>
            <a:r>
              <a:rPr lang="en-GB" sz="1200" kern="1200" dirty="0" smtClean="0">
                <a:solidFill>
                  <a:schemeClr val="tx1"/>
                </a:solidFill>
                <a:effectLst/>
                <a:latin typeface="Arial" panose="020B0604020202020204" pitchFamily="34" charset="0"/>
                <a:ea typeface="+mn-ea"/>
                <a:cs typeface="+mn-cs"/>
              </a:rPr>
              <a:t>Normal measurements of peak flow differ according to gender, age and height.</a:t>
            </a:r>
          </a:p>
          <a:p>
            <a:endParaRPr lang="en-GB" sz="1200" kern="1200" dirty="0" smtClean="0">
              <a:solidFill>
                <a:schemeClr val="tx1"/>
              </a:solidFill>
              <a:effectLst/>
              <a:latin typeface="Arial" panose="020B0604020202020204" pitchFamily="34" charset="0"/>
              <a:ea typeface="+mn-ea"/>
              <a:cs typeface="+mn-cs"/>
            </a:endParaRPr>
          </a:p>
          <a:p>
            <a:r>
              <a:rPr lang="en-GB" sz="1200" kern="1200" dirty="0" smtClean="0">
                <a:solidFill>
                  <a:schemeClr val="tx1"/>
                </a:solidFill>
                <a:effectLst/>
                <a:latin typeface="Arial" panose="020B0604020202020204" pitchFamily="34" charset="0"/>
                <a:ea typeface="+mn-ea"/>
                <a:cs typeface="+mn-cs"/>
              </a:rPr>
              <a:t>Peak flow is a health indicator. It can tell us how healthy our lungs are.</a:t>
            </a:r>
            <a:endParaRPr lang="en-GB" dirty="0" smtClean="0"/>
          </a:p>
          <a:p>
            <a:endParaRPr lang="en-GB" dirty="0" smtClean="0"/>
          </a:p>
          <a:p>
            <a:r>
              <a:rPr lang="en-GB" dirty="0" smtClean="0"/>
              <a:t>Ask</a:t>
            </a:r>
            <a:r>
              <a:rPr lang="en-GB" baseline="0" dirty="0" smtClean="0"/>
              <a:t> students to study this chart and answer the question about Billy. </a:t>
            </a:r>
            <a:r>
              <a:rPr lang="en-GB" dirty="0" smtClean="0"/>
              <a:t>(Billy</a:t>
            </a:r>
            <a:r>
              <a:rPr lang="en-GB" baseline="0" dirty="0" smtClean="0"/>
              <a:t> has the expected peak flow for his height and age, so this suggests his lungs are healthy.)</a:t>
            </a:r>
            <a:endParaRPr lang="en-GB" dirty="0"/>
          </a:p>
        </p:txBody>
      </p:sp>
      <p:sp>
        <p:nvSpPr>
          <p:cNvPr id="4" name="Slide Number Placeholder 3"/>
          <p:cNvSpPr>
            <a:spLocks noGrp="1"/>
          </p:cNvSpPr>
          <p:nvPr>
            <p:ph type="sldNum" sz="quarter" idx="10"/>
          </p:nvPr>
        </p:nvSpPr>
        <p:spPr/>
        <p:txBody>
          <a:bodyPr/>
          <a:lstStyle/>
          <a:p>
            <a:pPr>
              <a:defRPr/>
            </a:pPr>
            <a:fld id="{13DD5B72-C954-4A7D-9058-54F365754C18}" type="slidenum">
              <a:rPr lang="en-GB" altLang="en-US" smtClean="0"/>
              <a:t>10</a:t>
            </a:fld>
            <a:endParaRPr lang="en-GB" altLang="en-US"/>
          </a:p>
        </p:txBody>
      </p:sp>
    </p:spTree>
    <p:extLst>
      <p:ext uri="{BB962C8B-B14F-4D97-AF65-F5344CB8AC3E}">
        <p14:creationId xmlns:p14="http://schemas.microsoft.com/office/powerpoint/2010/main" val="103404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BMI chart also</a:t>
            </a:r>
            <a:r>
              <a:rPr lang="en-GB" baseline="0" dirty="0" smtClean="0"/>
              <a:t> shows that Billy is a healthy weight.</a:t>
            </a:r>
            <a:endParaRPr lang="en-GB" dirty="0" smtClean="0"/>
          </a:p>
          <a:p>
            <a:endParaRPr lang="en-GB" baseline="0" dirty="0" smtClean="0"/>
          </a:p>
          <a:p>
            <a:endParaRPr 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B97ACE15-9245-4ADB-B74F-B8DDBF06FDF2}" type="slidenum">
              <a:rPr lang="en-GB" altLang="en-US" smtClean="0"/>
              <a:t>12</a:t>
            </a:fld>
            <a:endParaRPr lang="en-GB" altLang="en-US"/>
          </a:p>
        </p:txBody>
      </p:sp>
    </p:spTree>
    <p:extLst>
      <p:ext uri="{BB962C8B-B14F-4D97-AF65-F5344CB8AC3E}">
        <p14:creationId xmlns:p14="http://schemas.microsoft.com/office/powerpoint/2010/main" val="359357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1/9/2020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1/9/2020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1/9/2020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1/9/2020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1/9/2020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youtu.be/wS8WxA_6vJA"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3vulTEuIr-4"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f1CBr0sSzv4"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wS8WxA_6vJ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2" y="1131045"/>
            <a:ext cx="10318418" cy="4394988"/>
          </a:xfrm>
        </p:spPr>
        <p:txBody>
          <a:bodyPr/>
          <a:lstStyle/>
          <a:p>
            <a:r>
              <a:rPr lang="en-GB" altLang="en-US" sz="9600" dirty="0"/>
              <a:t>Health Indicators </a:t>
            </a:r>
            <a:endParaRPr lang="en-GB" sz="7200" dirty="0"/>
          </a:p>
        </p:txBody>
      </p:sp>
      <p:sp>
        <p:nvSpPr>
          <p:cNvPr id="3" name="Subtitle 2"/>
          <p:cNvSpPr>
            <a:spLocks noGrp="1"/>
          </p:cNvSpPr>
          <p:nvPr>
            <p:ph type="subTitle" idx="1"/>
          </p:nvPr>
        </p:nvSpPr>
        <p:spPr>
          <a:xfrm>
            <a:off x="2215045" y="4411653"/>
            <a:ext cx="8045373" cy="1874847"/>
          </a:xfrm>
        </p:spPr>
        <p:txBody>
          <a:bodyPr>
            <a:noAutofit/>
          </a:bodyPr>
          <a:lstStyle/>
          <a:p>
            <a:r>
              <a:rPr lang="en-GB" altLang="zh-CN" sz="1800" dirty="0" smtClean="0">
                <a:latin typeface="Calibri" panose="020F0502020204030204" charset="0"/>
              </a:rPr>
              <a:t>Good progress: You </a:t>
            </a:r>
            <a:r>
              <a:rPr lang="en-GB" altLang="zh-CN" sz="1800" dirty="0">
                <a:latin typeface="Calibri" panose="020F0502020204030204" charset="0"/>
              </a:rPr>
              <a:t>are able to understand how Health and Social Care workers can measure health and wellbeing</a:t>
            </a:r>
            <a:r>
              <a:rPr lang="en-GB" altLang="zh-CN" sz="1800" dirty="0" smtClean="0">
                <a:latin typeface="Calibri" panose="020F0502020204030204" charset="0"/>
              </a:rPr>
              <a:t>.</a:t>
            </a:r>
          </a:p>
          <a:p>
            <a:r>
              <a:rPr lang="en-GB" altLang="zh-CN" sz="1800" dirty="0" smtClean="0">
                <a:latin typeface="Calibri" panose="020F0502020204030204" charset="0"/>
              </a:rPr>
              <a:t>Outstanding progress: You </a:t>
            </a:r>
            <a:r>
              <a:rPr lang="en-GB" altLang="zh-CN" sz="1800" dirty="0">
                <a:latin typeface="Calibri" panose="020F0502020204030204" charset="0"/>
              </a:rPr>
              <a:t>are able to understand how Health and Social Care workers can measure health and wellbeing. You can name the equipment and interpret the data.</a:t>
            </a:r>
          </a:p>
          <a:p>
            <a:r>
              <a:rPr lang="en-GB" altLang="zh-CN" sz="1800" dirty="0" smtClean="0">
                <a:latin typeface="Calibri" panose="020F0502020204030204" charset="0"/>
              </a:rPr>
              <a:t> </a:t>
            </a:r>
            <a:endParaRPr lang="en-GB" altLang="zh-CN" sz="1800" dirty="0">
              <a:latin typeface="Calibri" panose="020F0502020204030204" charset="0"/>
            </a:endParaRPr>
          </a:p>
        </p:txBody>
      </p:sp>
    </p:spTree>
    <p:extLst>
      <p:ext uri="{BB962C8B-B14F-4D97-AF65-F5344CB8AC3E}">
        <p14:creationId xmlns:p14="http://schemas.microsoft.com/office/powerpoint/2010/main" val="319685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654" y="251756"/>
            <a:ext cx="10178322" cy="1492132"/>
          </a:xfrm>
        </p:spPr>
        <p:txBody>
          <a:bodyPr/>
          <a:lstStyle/>
          <a:p>
            <a:r>
              <a:rPr lang="en-GB" dirty="0" smtClean="0"/>
              <a:t>Peak flow chart</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29025" t="17470" r="33597" b="8240"/>
          <a:stretch>
            <a:fillRect/>
          </a:stretch>
        </p:blipFill>
        <p:spPr bwMode="auto">
          <a:xfrm rot="5400000">
            <a:off x="1517390" y="-353829"/>
            <a:ext cx="5512289" cy="82155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7" name="Straight Connector 6"/>
          <p:cNvCxnSpPr/>
          <p:nvPr/>
        </p:nvCxnSpPr>
        <p:spPr>
          <a:xfrm>
            <a:off x="165739" y="3967842"/>
            <a:ext cx="386741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23766" y="1175657"/>
            <a:ext cx="9391" cy="279218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511301" y="3592337"/>
            <a:ext cx="484503" cy="4572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273534" y="2571749"/>
            <a:ext cx="2078281" cy="1015663"/>
          </a:xfrm>
          <a:prstGeom prst="rect">
            <a:avLst/>
          </a:prstGeom>
          <a:solidFill>
            <a:schemeClr val="bg2"/>
          </a:solidFill>
          <a:ln w="38100">
            <a:solidFill>
              <a:schemeClr val="accent1"/>
            </a:solidFill>
          </a:ln>
        </p:spPr>
        <p:txBody>
          <a:bodyPr wrap="square" rtlCol="0">
            <a:spAutoFit/>
          </a:bodyPr>
          <a:lstStyle/>
          <a:p>
            <a:pPr algn="ctr"/>
            <a:r>
              <a:rPr lang="en-GB" sz="2000" dirty="0" smtClean="0"/>
              <a:t>This is what the peak flow should be!</a:t>
            </a:r>
            <a:endParaRPr lang="en-GB" sz="2000" dirty="0"/>
          </a:p>
        </p:txBody>
      </p:sp>
      <p:cxnSp>
        <p:nvCxnSpPr>
          <p:cNvPr id="16" name="Straight Connector 15"/>
          <p:cNvCxnSpPr>
            <a:endCxn id="10" idx="7"/>
          </p:cNvCxnSpPr>
          <p:nvPr/>
        </p:nvCxnSpPr>
        <p:spPr>
          <a:xfrm flipH="1">
            <a:off x="3924850" y="3314700"/>
            <a:ext cx="1081018" cy="3445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33658" y="72080"/>
            <a:ext cx="3874644" cy="6740307"/>
          </a:xfrm>
          <a:prstGeom prst="rect">
            <a:avLst/>
          </a:prstGeom>
          <a:solidFill>
            <a:schemeClr val="bg2"/>
          </a:solidFill>
          <a:ln w="38100">
            <a:solidFill>
              <a:srgbClr val="00B050"/>
            </a:solidFill>
          </a:ln>
        </p:spPr>
        <p:txBody>
          <a:bodyPr wrap="square" rtlCol="0">
            <a:spAutoFit/>
          </a:bodyPr>
          <a:lstStyle/>
          <a:p>
            <a:r>
              <a:rPr lang="en-GB" sz="2400" dirty="0">
                <a:hlinkClick r:id="rId5"/>
              </a:rPr>
              <a:t>https://</a:t>
            </a:r>
            <a:r>
              <a:rPr lang="en-GB" sz="2400" dirty="0" smtClean="0">
                <a:hlinkClick r:id="rId5"/>
              </a:rPr>
              <a:t>youtu.be/wS8WxA_6vJA</a:t>
            </a:r>
            <a:endParaRPr lang="en-GB" altLang="en-US" sz="2400" b="1" u="sng" dirty="0" smtClean="0"/>
          </a:p>
          <a:p>
            <a:r>
              <a:rPr lang="en-GB" altLang="en-US" sz="2400" b="1" u="sng" dirty="0" smtClean="0"/>
              <a:t>Task:</a:t>
            </a:r>
          </a:p>
          <a:p>
            <a:r>
              <a:rPr lang="en-GB" altLang="en-US" sz="2400" dirty="0" smtClean="0"/>
              <a:t>Find the peak flow reading </a:t>
            </a:r>
            <a:r>
              <a:rPr lang="en-GB" altLang="en-US" sz="2400" dirty="0"/>
              <a:t>for:</a:t>
            </a:r>
          </a:p>
          <a:p>
            <a:endParaRPr lang="en-GB" altLang="en-US" sz="2400" dirty="0"/>
          </a:p>
          <a:p>
            <a:r>
              <a:rPr lang="en-GB" sz="2400" dirty="0"/>
              <a:t>Billy is 45 years old.</a:t>
            </a:r>
          </a:p>
          <a:p>
            <a:r>
              <a:rPr lang="en-GB" sz="2400" dirty="0"/>
              <a:t>He has a peak flow of </a:t>
            </a:r>
            <a:r>
              <a:rPr lang="en-GB" sz="2400" b="1" dirty="0">
                <a:solidFill>
                  <a:srgbClr val="FF0000"/>
                </a:solidFill>
              </a:rPr>
              <a:t>600</a:t>
            </a:r>
            <a:r>
              <a:rPr lang="en-GB" sz="2400" dirty="0"/>
              <a:t> litres per minute.</a:t>
            </a:r>
          </a:p>
          <a:p>
            <a:r>
              <a:rPr lang="en-GB" sz="2400" dirty="0"/>
              <a:t>He is 160 cm tall.</a:t>
            </a:r>
          </a:p>
          <a:p>
            <a:endParaRPr lang="en-GB" altLang="en-US" sz="2400" dirty="0"/>
          </a:p>
          <a:p>
            <a:r>
              <a:rPr lang="en-GB" altLang="en-US" sz="2400" dirty="0"/>
              <a:t>Explain what the data suggests about:</a:t>
            </a:r>
          </a:p>
          <a:p>
            <a:endParaRPr lang="en-GB" altLang="en-US" sz="2400" dirty="0"/>
          </a:p>
          <a:p>
            <a:pPr marL="285750" indent="-285750">
              <a:buFont typeface="Arial" panose="020B0604020202020204" pitchFamily="34" charset="0"/>
              <a:buChar char="•"/>
            </a:pPr>
            <a:r>
              <a:rPr lang="en-GB" altLang="en-US" sz="2400" dirty="0"/>
              <a:t>The patients current physical health </a:t>
            </a:r>
            <a:r>
              <a:rPr lang="en-GB" altLang="en-US" sz="2400" b="1" dirty="0" smtClean="0">
                <a:solidFill>
                  <a:srgbClr val="FF0000"/>
                </a:solidFill>
              </a:rPr>
              <a:t>(2)</a:t>
            </a:r>
            <a:endParaRPr lang="en-GB" altLang="en-US" sz="2400" b="1" dirty="0">
              <a:solidFill>
                <a:srgbClr val="FF0000"/>
              </a:solidFill>
            </a:endParaRPr>
          </a:p>
          <a:p>
            <a:pPr marL="285750" indent="-285750">
              <a:buFont typeface="Arial" panose="020B0604020202020204" pitchFamily="34" charset="0"/>
              <a:buChar char="•"/>
            </a:pPr>
            <a:r>
              <a:rPr lang="en-GB" altLang="en-US" sz="2400" dirty="0"/>
              <a:t>Their future physical health </a:t>
            </a:r>
            <a:r>
              <a:rPr lang="en-GB" altLang="en-US" sz="2400" b="1" dirty="0" smtClean="0">
                <a:solidFill>
                  <a:srgbClr val="FF0000"/>
                </a:solidFill>
              </a:rPr>
              <a:t>(2)</a:t>
            </a:r>
            <a:endParaRPr lang="en-GB" altLang="en-US" sz="2400" b="1" dirty="0">
              <a:solidFill>
                <a:srgbClr val="FF0000"/>
              </a:solidFill>
            </a:endParaRPr>
          </a:p>
        </p:txBody>
      </p:sp>
    </p:spTree>
    <p:extLst>
      <p:ext uri="{BB962C8B-B14F-4D97-AF65-F5344CB8AC3E}">
        <p14:creationId xmlns:p14="http://schemas.microsoft.com/office/powerpoint/2010/main" val="2654677219"/>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Body Mass </a:t>
            </a:r>
            <a:r>
              <a:rPr lang="en-GB" altLang="en-US" dirty="0" smtClean="0"/>
              <a:t>Index (bmi)…</a:t>
            </a:r>
            <a:endParaRPr lang="en-GB" altLang="en-US" dirty="0"/>
          </a:p>
        </p:txBody>
      </p:sp>
      <p:sp>
        <p:nvSpPr>
          <p:cNvPr id="3" name="Content Placeholder 2"/>
          <p:cNvSpPr>
            <a:spLocks noGrp="1"/>
          </p:cNvSpPr>
          <p:nvPr>
            <p:ph idx="1"/>
          </p:nvPr>
        </p:nvSpPr>
        <p:spPr>
          <a:xfrm>
            <a:off x="1251678" y="1355273"/>
            <a:ext cx="5485470" cy="5127170"/>
          </a:xfrm>
        </p:spPr>
        <p:txBody>
          <a:bodyPr>
            <a:normAutofit/>
          </a:bodyPr>
          <a:lstStyle/>
          <a:p>
            <a:pPr marL="0" indent="0">
              <a:buNone/>
            </a:pPr>
            <a:r>
              <a:rPr lang="en-GB" altLang="en-US" b="1" u="sng" dirty="0" smtClean="0"/>
              <a:t>What is BMI?</a:t>
            </a:r>
          </a:p>
          <a:p>
            <a:pPr marL="0" indent="0">
              <a:buNone/>
            </a:pPr>
            <a:r>
              <a:rPr lang="en-GB" altLang="en-US" dirty="0" smtClean="0"/>
              <a:t>BMI</a:t>
            </a:r>
            <a:r>
              <a:rPr lang="en-GB" altLang="en-US" dirty="0"/>
              <a:t>, or body mass index, is one way of measuring whether you’re a healthy weight for your </a:t>
            </a:r>
            <a:r>
              <a:rPr lang="en-GB" altLang="en-US" dirty="0" smtClean="0"/>
              <a:t>height.</a:t>
            </a:r>
          </a:p>
          <a:p>
            <a:pPr marL="0" indent="0">
              <a:buNone/>
            </a:pPr>
            <a:endParaRPr lang="en-GB" altLang="en-US" dirty="0"/>
          </a:p>
          <a:p>
            <a:pPr marL="0" indent="0">
              <a:buNone/>
            </a:pPr>
            <a:r>
              <a:rPr lang="en-GB" altLang="en-US" b="1" u="sng" dirty="0" smtClean="0"/>
              <a:t>How to work out your BMI…</a:t>
            </a:r>
          </a:p>
          <a:p>
            <a:pPr marL="0" indent="0">
              <a:buNone/>
            </a:pPr>
            <a:endParaRPr lang="en-GB" altLang="en-US" dirty="0"/>
          </a:p>
          <a:p>
            <a:pPr>
              <a:buNone/>
            </a:pPr>
            <a:r>
              <a:rPr lang="en-GB" b="1" dirty="0"/>
              <a:t>BMI =    </a:t>
            </a:r>
            <a:r>
              <a:rPr lang="en-GB" b="1" dirty="0" smtClean="0"/>
              <a:t>      </a:t>
            </a:r>
            <a:r>
              <a:rPr lang="en-GB" dirty="0" smtClean="0"/>
              <a:t>Weight</a:t>
            </a:r>
            <a:endParaRPr lang="en-GB" dirty="0"/>
          </a:p>
          <a:p>
            <a:pPr>
              <a:buNone/>
            </a:pPr>
            <a:r>
              <a:rPr lang="en-GB" b="1" dirty="0"/>
              <a:t>              </a:t>
            </a:r>
            <a:r>
              <a:rPr lang="en-GB" dirty="0"/>
              <a:t>Height × Height </a:t>
            </a:r>
            <a:endParaRPr lang="en-GB" dirty="0" smtClean="0"/>
          </a:p>
          <a:p>
            <a:pPr>
              <a:buNone/>
            </a:pPr>
            <a:endParaRPr lang="en-GB" dirty="0"/>
          </a:p>
          <a:p>
            <a:pPr>
              <a:buNone/>
            </a:pPr>
            <a:r>
              <a:rPr lang="en-GB" dirty="0" smtClean="0"/>
              <a:t>Example…</a:t>
            </a:r>
          </a:p>
          <a:p>
            <a:pPr>
              <a:buNone/>
            </a:pPr>
            <a:r>
              <a:rPr lang="en-GB" kern="0" dirty="0"/>
              <a:t>Billy weighs 55 kg and is 1.6 m </a:t>
            </a:r>
            <a:r>
              <a:rPr lang="en-GB" kern="0" dirty="0" smtClean="0"/>
              <a:t>tall.</a:t>
            </a:r>
          </a:p>
          <a:p>
            <a:pPr>
              <a:buNone/>
            </a:pPr>
            <a:r>
              <a:rPr lang="en-GB" dirty="0" smtClean="0"/>
              <a:t>55 divided by 1.6 x 1.6 = 21.5</a:t>
            </a:r>
            <a:endParaRPr lang="en-GB" dirty="0"/>
          </a:p>
          <a:p>
            <a:pPr marL="0" indent="0">
              <a:buNone/>
            </a:pPr>
            <a:endParaRPr lang="en-GB" altLang="en-US" dirty="0" smtClean="0">
              <a:solidFill>
                <a:srgbClr val="FF0000"/>
              </a:solidFill>
            </a:endParaRPr>
          </a:p>
          <a:p>
            <a:pPr marL="0" indent="0">
              <a:buNone/>
            </a:pPr>
            <a:endParaRPr lang="en-GB" altLang="en-US" dirty="0"/>
          </a:p>
          <a:p>
            <a:pPr marL="0" indent="0">
              <a:buNone/>
            </a:pPr>
            <a:endParaRPr lang="en-GB" altLang="en-US" dirty="0"/>
          </a:p>
        </p:txBody>
      </p:sp>
      <p:pic>
        <p:nvPicPr>
          <p:cNvPr id="1026" name="Picture 2" descr="healthy weight chart"/>
          <p:cNvPicPr>
            <a:picLocks noChangeAspect="1" noChangeArrowheads="1"/>
          </p:cNvPicPr>
          <p:nvPr/>
        </p:nvPicPr>
        <p:blipFill rotWithShape="1">
          <a:blip r:embed="rId2">
            <a:extLst>
              <a:ext uri="{28A0092B-C50C-407E-A947-70E740481C1C}">
                <a14:useLocalDpi xmlns:a14="http://schemas.microsoft.com/office/drawing/2010/main" val="0"/>
              </a:ext>
            </a:extLst>
          </a:blip>
          <a:srcRect l="3451" t="12256" r="3350" b="9546"/>
          <a:stretch/>
        </p:blipFill>
        <p:spPr bwMode="auto">
          <a:xfrm>
            <a:off x="6871517" y="1128451"/>
            <a:ext cx="4424114" cy="5568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230927" y="4212026"/>
            <a:ext cx="1763486" cy="1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05057" y="1600200"/>
            <a:ext cx="0" cy="34943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805057" y="5094514"/>
            <a:ext cx="293914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bmi chart…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685057708"/>
              </p:ext>
            </p:extLst>
          </p:nvPr>
        </p:nvGraphicFramePr>
        <p:xfrm>
          <a:off x="1008742" y="1307702"/>
          <a:ext cx="5678714" cy="2595880"/>
        </p:xfrm>
        <a:graphic>
          <a:graphicData uri="http://schemas.openxmlformats.org/drawingml/2006/table">
            <a:tbl>
              <a:tblPr firstRow="1" bandRow="1">
                <a:tableStyleId>{5C22544A-7EE6-4342-B048-85BDC9FD1C3A}</a:tableStyleId>
              </a:tblPr>
              <a:tblGrid>
                <a:gridCol w="3253696">
                  <a:extLst>
                    <a:ext uri="{9D8B030D-6E8A-4147-A177-3AD203B41FA5}">
                      <a16:colId xmlns:a16="http://schemas.microsoft.com/office/drawing/2014/main" val="4294412487"/>
                    </a:ext>
                  </a:extLst>
                </a:gridCol>
                <a:gridCol w="2425018">
                  <a:extLst>
                    <a:ext uri="{9D8B030D-6E8A-4147-A177-3AD203B41FA5}">
                      <a16:colId xmlns:a16="http://schemas.microsoft.com/office/drawing/2014/main" val="3362425629"/>
                    </a:ext>
                  </a:extLst>
                </a:gridCol>
              </a:tblGrid>
              <a:tr h="370840">
                <a:tc>
                  <a:txBody>
                    <a:bodyPr/>
                    <a:lstStyle/>
                    <a:p>
                      <a:r>
                        <a:rPr lang="en-US" dirty="0" smtClean="0"/>
                        <a:t>BMI</a:t>
                      </a:r>
                      <a:endParaRPr lang="en-US" dirty="0"/>
                    </a:p>
                  </a:txBody>
                  <a:tcPr/>
                </a:tc>
                <a:tc>
                  <a:txBody>
                    <a:bodyPr/>
                    <a:lstStyle/>
                    <a:p>
                      <a:r>
                        <a:rPr lang="en-US" dirty="0" smtClean="0"/>
                        <a:t>Meaning</a:t>
                      </a:r>
                      <a:endParaRPr lang="en-US" dirty="0"/>
                    </a:p>
                  </a:txBody>
                  <a:tcPr/>
                </a:tc>
                <a:extLst>
                  <a:ext uri="{0D108BD9-81ED-4DB2-BD59-A6C34878D82A}">
                    <a16:rowId xmlns:a16="http://schemas.microsoft.com/office/drawing/2014/main" val="3847300497"/>
                  </a:ext>
                </a:extLst>
              </a:tr>
              <a:tr h="370840">
                <a:tc>
                  <a:txBody>
                    <a:bodyPr/>
                    <a:lstStyle/>
                    <a:p>
                      <a:r>
                        <a:rPr lang="en-GB" sz="1800" kern="1200" dirty="0" smtClean="0">
                          <a:solidFill>
                            <a:schemeClr val="dk1"/>
                          </a:solidFill>
                          <a:effectLst/>
                          <a:latin typeface="+mn-lt"/>
                          <a:ea typeface="+mn-ea"/>
                          <a:cs typeface="+mn-cs"/>
                        </a:rPr>
                        <a:t>Less than 18.5</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Underweight</a:t>
                      </a:r>
                      <a:r>
                        <a:rPr lang="en-GB" dirty="0" smtClean="0">
                          <a:effectLst/>
                        </a:rPr>
                        <a:t> </a:t>
                      </a:r>
                      <a:endParaRPr lang="en-US" dirty="0"/>
                    </a:p>
                  </a:txBody>
                  <a:tcPr/>
                </a:tc>
                <a:extLst>
                  <a:ext uri="{0D108BD9-81ED-4DB2-BD59-A6C34878D82A}">
                    <a16:rowId xmlns:a16="http://schemas.microsoft.com/office/drawing/2014/main" val="4172076360"/>
                  </a:ext>
                </a:extLst>
              </a:tr>
              <a:tr h="370840">
                <a:tc>
                  <a:txBody>
                    <a:bodyPr/>
                    <a:lstStyle/>
                    <a:p>
                      <a:r>
                        <a:rPr lang="en-GB" sz="1800" kern="1200" dirty="0" smtClean="0">
                          <a:solidFill>
                            <a:schemeClr val="dk1"/>
                          </a:solidFill>
                          <a:effectLst/>
                          <a:latin typeface="+mn-lt"/>
                          <a:ea typeface="+mn-ea"/>
                          <a:cs typeface="+mn-cs"/>
                        </a:rPr>
                        <a:t>Between 18.5 and 24.9</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Healthy weight</a:t>
                      </a:r>
                      <a:r>
                        <a:rPr lang="en-GB" dirty="0" smtClean="0">
                          <a:effectLst/>
                        </a:rPr>
                        <a:t> </a:t>
                      </a:r>
                      <a:endParaRPr lang="en-US" dirty="0"/>
                    </a:p>
                  </a:txBody>
                  <a:tcPr/>
                </a:tc>
                <a:extLst>
                  <a:ext uri="{0D108BD9-81ED-4DB2-BD59-A6C34878D82A}">
                    <a16:rowId xmlns:a16="http://schemas.microsoft.com/office/drawing/2014/main" val="2728910320"/>
                  </a:ext>
                </a:extLst>
              </a:tr>
              <a:tr h="370840">
                <a:tc>
                  <a:txBody>
                    <a:bodyPr/>
                    <a:lstStyle/>
                    <a:p>
                      <a:r>
                        <a:rPr lang="en-GB" sz="1800" kern="1200" dirty="0" smtClean="0">
                          <a:solidFill>
                            <a:schemeClr val="dk1"/>
                          </a:solidFill>
                          <a:effectLst/>
                          <a:latin typeface="+mn-lt"/>
                          <a:ea typeface="+mn-ea"/>
                          <a:cs typeface="+mn-cs"/>
                        </a:rPr>
                        <a:t>Between 25 and 29.9</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Overweight</a:t>
                      </a:r>
                      <a:r>
                        <a:rPr lang="en-GB" dirty="0" smtClean="0">
                          <a:effectLst/>
                        </a:rPr>
                        <a:t> </a:t>
                      </a:r>
                      <a:endParaRPr lang="en-US" dirty="0"/>
                    </a:p>
                  </a:txBody>
                  <a:tcPr/>
                </a:tc>
                <a:extLst>
                  <a:ext uri="{0D108BD9-81ED-4DB2-BD59-A6C34878D82A}">
                    <a16:rowId xmlns:a16="http://schemas.microsoft.com/office/drawing/2014/main" val="135125378"/>
                  </a:ext>
                </a:extLst>
              </a:tr>
              <a:tr h="370840">
                <a:tc>
                  <a:txBody>
                    <a:bodyPr/>
                    <a:lstStyle/>
                    <a:p>
                      <a:r>
                        <a:rPr lang="en-GB" sz="1800" kern="1200" dirty="0" smtClean="0">
                          <a:solidFill>
                            <a:schemeClr val="dk1"/>
                          </a:solidFill>
                          <a:effectLst/>
                          <a:latin typeface="+mn-lt"/>
                          <a:ea typeface="+mn-ea"/>
                          <a:cs typeface="+mn-cs"/>
                        </a:rPr>
                        <a:t>Between 30 and 34.9</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Obese</a:t>
                      </a:r>
                      <a:r>
                        <a:rPr lang="en-GB" dirty="0" smtClean="0">
                          <a:effectLst/>
                        </a:rPr>
                        <a:t> </a:t>
                      </a:r>
                      <a:endParaRPr lang="en-US" dirty="0"/>
                    </a:p>
                  </a:txBody>
                  <a:tcPr/>
                </a:tc>
                <a:extLst>
                  <a:ext uri="{0D108BD9-81ED-4DB2-BD59-A6C34878D82A}">
                    <a16:rowId xmlns:a16="http://schemas.microsoft.com/office/drawing/2014/main" val="1774896228"/>
                  </a:ext>
                </a:extLst>
              </a:tr>
              <a:tr h="370840">
                <a:tc>
                  <a:txBody>
                    <a:bodyPr/>
                    <a:lstStyle/>
                    <a:p>
                      <a:r>
                        <a:rPr lang="en-GB" sz="1800" kern="1200" dirty="0" smtClean="0">
                          <a:solidFill>
                            <a:schemeClr val="dk1"/>
                          </a:solidFill>
                          <a:effectLst/>
                          <a:latin typeface="+mn-lt"/>
                          <a:ea typeface="+mn-ea"/>
                          <a:cs typeface="+mn-cs"/>
                        </a:rPr>
                        <a:t>Between 35 and 39.9</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Severely obese</a:t>
                      </a:r>
                      <a:r>
                        <a:rPr lang="en-GB" dirty="0" smtClean="0">
                          <a:effectLst/>
                        </a:rPr>
                        <a:t> </a:t>
                      </a:r>
                      <a:endParaRPr lang="en-US" dirty="0"/>
                    </a:p>
                  </a:txBody>
                  <a:tcPr/>
                </a:tc>
                <a:extLst>
                  <a:ext uri="{0D108BD9-81ED-4DB2-BD59-A6C34878D82A}">
                    <a16:rowId xmlns:a16="http://schemas.microsoft.com/office/drawing/2014/main" val="2640792419"/>
                  </a:ext>
                </a:extLst>
              </a:tr>
              <a:tr h="370840">
                <a:tc>
                  <a:txBody>
                    <a:bodyPr/>
                    <a:lstStyle/>
                    <a:p>
                      <a:r>
                        <a:rPr lang="en-GB" sz="1800" kern="1200" dirty="0" smtClean="0">
                          <a:solidFill>
                            <a:schemeClr val="dk1"/>
                          </a:solidFill>
                          <a:effectLst/>
                          <a:latin typeface="+mn-lt"/>
                          <a:ea typeface="+mn-ea"/>
                          <a:cs typeface="+mn-cs"/>
                        </a:rPr>
                        <a:t>40 or above</a:t>
                      </a:r>
                      <a:r>
                        <a:rPr lang="en-GB" dirty="0" smtClean="0">
                          <a:effectLst/>
                        </a:rPr>
                        <a:t> </a:t>
                      </a:r>
                      <a:endParaRPr lang="en-US" dirty="0"/>
                    </a:p>
                  </a:txBody>
                  <a:tcPr/>
                </a:tc>
                <a:tc>
                  <a:txBody>
                    <a:bodyPr/>
                    <a:lstStyle/>
                    <a:p>
                      <a:r>
                        <a:rPr lang="en-GB" sz="1800" kern="1200" dirty="0" smtClean="0">
                          <a:solidFill>
                            <a:schemeClr val="dk1"/>
                          </a:solidFill>
                          <a:effectLst/>
                          <a:latin typeface="+mn-lt"/>
                          <a:ea typeface="+mn-ea"/>
                          <a:cs typeface="+mn-cs"/>
                        </a:rPr>
                        <a:t>Morbidly obese</a:t>
                      </a:r>
                      <a:r>
                        <a:rPr lang="en-GB" dirty="0" smtClean="0">
                          <a:effectLst/>
                        </a:rPr>
                        <a:t> </a:t>
                      </a:r>
                      <a:endParaRPr lang="en-US" dirty="0"/>
                    </a:p>
                  </a:txBody>
                  <a:tcPr/>
                </a:tc>
                <a:extLst>
                  <a:ext uri="{0D108BD9-81ED-4DB2-BD59-A6C34878D82A}">
                    <a16:rowId xmlns:a16="http://schemas.microsoft.com/office/drawing/2014/main" val="3527865515"/>
                  </a:ext>
                </a:extLst>
              </a:tr>
            </a:tbl>
          </a:graphicData>
        </a:graphic>
      </p:graphicFrame>
      <p:pic>
        <p:nvPicPr>
          <p:cNvPr id="8" name="Picture 2" descr="healthy weight chart"/>
          <p:cNvPicPr>
            <a:picLocks noChangeAspect="1" noChangeArrowheads="1"/>
          </p:cNvPicPr>
          <p:nvPr/>
        </p:nvPicPr>
        <p:blipFill rotWithShape="1">
          <a:blip r:embed="rId4">
            <a:extLst>
              <a:ext uri="{28A0092B-C50C-407E-A947-70E740481C1C}">
                <a14:useLocalDpi xmlns:a14="http://schemas.microsoft.com/office/drawing/2010/main" val="0"/>
              </a:ext>
            </a:extLst>
          </a:blip>
          <a:srcRect l="3451" t="12256" r="3350" b="9546"/>
          <a:stretch/>
        </p:blipFill>
        <p:spPr bwMode="auto">
          <a:xfrm>
            <a:off x="6846671" y="382385"/>
            <a:ext cx="4424114" cy="5568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7772399" y="849086"/>
            <a:ext cx="0" cy="34943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772399" y="4343400"/>
            <a:ext cx="293914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01175" y="4159321"/>
            <a:ext cx="5686281" cy="2246769"/>
          </a:xfrm>
          <a:prstGeom prst="rect">
            <a:avLst/>
          </a:prstGeom>
        </p:spPr>
        <p:txBody>
          <a:bodyPr wrap="square">
            <a:spAutoFit/>
          </a:bodyPr>
          <a:lstStyle/>
          <a:p>
            <a:pPr>
              <a:buNone/>
            </a:pPr>
            <a:r>
              <a:rPr lang="en-GB" sz="2800" b="1" u="sng" dirty="0"/>
              <a:t>Example…</a:t>
            </a:r>
          </a:p>
          <a:p>
            <a:pPr>
              <a:buNone/>
            </a:pPr>
            <a:r>
              <a:rPr lang="en-GB" sz="2800" kern="0" dirty="0"/>
              <a:t>Billy weighs 55 kg and is 1.6 m tall.</a:t>
            </a:r>
          </a:p>
          <a:p>
            <a:pPr>
              <a:buNone/>
            </a:pPr>
            <a:r>
              <a:rPr lang="en-GB" sz="2800" dirty="0"/>
              <a:t>55 divided by 1.6 x 1.6 = </a:t>
            </a:r>
            <a:r>
              <a:rPr lang="en-GB" sz="2800" b="1" dirty="0" smtClean="0">
                <a:solidFill>
                  <a:srgbClr val="FF0000"/>
                </a:solidFill>
              </a:rPr>
              <a:t>21.5</a:t>
            </a:r>
          </a:p>
          <a:p>
            <a:pPr>
              <a:buNone/>
            </a:pPr>
            <a:endParaRPr lang="en-GB" sz="2800" dirty="0"/>
          </a:p>
          <a:p>
            <a:pPr>
              <a:buNone/>
            </a:pPr>
            <a:r>
              <a:rPr lang="en-GB" sz="2800" dirty="0" smtClean="0"/>
              <a:t>What is Billy’s BMI reading telling you?</a:t>
            </a:r>
            <a:endParaRPr lang="en-GB" sz="2800" dirty="0"/>
          </a:p>
        </p:txBody>
      </p:sp>
    </p:spTree>
    <p:extLst>
      <p:ext uri="{BB962C8B-B14F-4D97-AF65-F5344CB8AC3E}">
        <p14:creationId xmlns:p14="http://schemas.microsoft.com/office/powerpoint/2010/main" val="1850223038"/>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750" y="398714"/>
            <a:ext cx="10178322" cy="1492132"/>
          </a:xfrm>
        </p:spPr>
        <p:txBody>
          <a:bodyPr/>
          <a:lstStyle/>
          <a:p>
            <a:r>
              <a:rPr lang="en-GB" altLang="en-US" dirty="0"/>
              <a:t>Why measure body </a:t>
            </a:r>
            <a:r>
              <a:rPr lang="en-GB" altLang="en-US" dirty="0" smtClean="0"/>
              <a:t>fat (bmi)?</a:t>
            </a:r>
            <a:endParaRPr lang="en-GB" altLang="en-US" dirty="0"/>
          </a:p>
        </p:txBody>
      </p:sp>
      <p:sp>
        <p:nvSpPr>
          <p:cNvPr id="3" name="Content Placeholder 2"/>
          <p:cNvSpPr>
            <a:spLocks noGrp="1"/>
          </p:cNvSpPr>
          <p:nvPr>
            <p:ph idx="1"/>
          </p:nvPr>
        </p:nvSpPr>
        <p:spPr>
          <a:xfrm>
            <a:off x="1006750" y="1144780"/>
            <a:ext cx="5025166" cy="5368831"/>
          </a:xfrm>
        </p:spPr>
        <p:txBody>
          <a:bodyPr>
            <a:noAutofit/>
          </a:bodyPr>
          <a:lstStyle/>
          <a:p>
            <a:pPr marL="0" indent="0">
              <a:buNone/>
            </a:pPr>
            <a:r>
              <a:rPr lang="en-GB" altLang="en-US" sz="2400" dirty="0"/>
              <a:t>If someone has too much body fat they are at risk </a:t>
            </a:r>
            <a:r>
              <a:rPr lang="en-GB" altLang="en-US" sz="2400" dirty="0" smtClean="0"/>
              <a:t>of:</a:t>
            </a:r>
            <a:endParaRPr lang="en-GB" altLang="en-US" sz="2400" dirty="0"/>
          </a:p>
          <a:p>
            <a:r>
              <a:rPr lang="en-GB" altLang="en-US" sz="2400" dirty="0"/>
              <a:t>cardiovascular disease</a:t>
            </a:r>
          </a:p>
          <a:p>
            <a:r>
              <a:rPr lang="en-GB" altLang="en-US" sz="2400" dirty="0"/>
              <a:t>high blood pressure</a:t>
            </a:r>
          </a:p>
          <a:p>
            <a:r>
              <a:rPr lang="en-GB" altLang="en-US" sz="2400" dirty="0"/>
              <a:t>diabetes</a:t>
            </a:r>
          </a:p>
          <a:p>
            <a:r>
              <a:rPr lang="en-GB" altLang="en-US" sz="2400" dirty="0"/>
              <a:t>arthritis</a:t>
            </a:r>
          </a:p>
          <a:p>
            <a:r>
              <a:rPr lang="en-GB" altLang="en-US" sz="2400" dirty="0"/>
              <a:t>stroke</a:t>
            </a:r>
          </a:p>
          <a:p>
            <a:pPr marL="0" indent="0">
              <a:buNone/>
            </a:pPr>
            <a:r>
              <a:rPr lang="en-GB" altLang="en-US" sz="2400" dirty="0"/>
              <a:t>If someone has a low amount of body fat they are at risk </a:t>
            </a:r>
            <a:r>
              <a:rPr lang="en-GB" altLang="en-US" sz="2400" dirty="0" smtClean="0"/>
              <a:t>of:</a:t>
            </a:r>
            <a:endParaRPr lang="en-GB" altLang="en-US" sz="2400" dirty="0"/>
          </a:p>
          <a:p>
            <a:r>
              <a:rPr lang="en-GB" altLang="en-US" sz="2400" dirty="0"/>
              <a:t>an undiagnosed illness</a:t>
            </a:r>
          </a:p>
          <a:p>
            <a:r>
              <a:rPr lang="en-GB" altLang="en-US" sz="2400" dirty="0"/>
              <a:t>an eating disorder such as anorexia nervosa or bulimia nervosa</a:t>
            </a:r>
          </a:p>
        </p:txBody>
      </p:sp>
      <p:pic>
        <p:nvPicPr>
          <p:cNvPr id="4" name="Picture 3"/>
          <p:cNvPicPr>
            <a:picLocks noChangeAspect="1"/>
          </p:cNvPicPr>
          <p:nvPr/>
        </p:nvPicPr>
        <p:blipFill rotWithShape="1">
          <a:blip r:embed="rId2"/>
          <a:srcRect l="11105" t="15848" r="17076" b="18974"/>
          <a:stretch/>
        </p:blipFill>
        <p:spPr>
          <a:xfrm>
            <a:off x="6004880" y="2642398"/>
            <a:ext cx="5800677" cy="3948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8392886" y="4831853"/>
            <a:ext cx="3249386" cy="1754326"/>
          </a:xfrm>
          <a:prstGeom prst="rect">
            <a:avLst/>
          </a:prstGeom>
          <a:solidFill>
            <a:srgbClr val="00B050"/>
          </a:solid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Billy’s readings…</a:t>
            </a:r>
          </a:p>
        </p:txBody>
      </p:sp>
    </p:spTree>
    <p:extLst>
      <p:ext uri="{BB962C8B-B14F-4D97-AF65-F5344CB8AC3E}">
        <p14:creationId xmlns:p14="http://schemas.microsoft.com/office/powerpoint/2010/main" val="308898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Pick a card…</a:t>
            </a:r>
            <a:endParaRPr lang="en-GB" altLang="en-US" dirty="0"/>
          </a:p>
        </p:txBody>
      </p:sp>
      <p:pic>
        <p:nvPicPr>
          <p:cNvPr id="4" name="Content Placeholder 3"/>
          <p:cNvPicPr>
            <a:picLocks noGrp="1" noChangeAspect="1"/>
          </p:cNvPicPr>
          <p:nvPr>
            <p:ph idx="1"/>
          </p:nvPr>
        </p:nvPicPr>
        <p:blipFill rotWithShape="1">
          <a:blip r:embed="rId2"/>
          <a:srcRect l="3357" t="14777" r="4392" b="4288"/>
          <a:stretch/>
        </p:blipFill>
        <p:spPr>
          <a:xfrm>
            <a:off x="1962131" y="1128451"/>
            <a:ext cx="8243225" cy="5388428"/>
          </a:xfrm>
          <a:prstGeom prst="rect">
            <a:avLst/>
          </a:prstGeom>
        </p:spPr>
      </p:pic>
    </p:spTree>
    <p:extLst>
      <p:ext uri="{BB962C8B-B14F-4D97-AF65-F5344CB8AC3E}">
        <p14:creationId xmlns:p14="http://schemas.microsoft.com/office/powerpoint/2010/main" val="1691413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492132"/>
          </a:xfrm>
        </p:spPr>
        <p:txBody>
          <a:bodyPr>
            <a:normAutofit/>
          </a:bodyPr>
          <a:lstStyle/>
          <a:p>
            <a:r>
              <a:rPr lang="en-GB" sz="4800" dirty="0" smtClean="0"/>
              <a:t>Health indicators…</a:t>
            </a:r>
            <a:endParaRPr lang="en-GB" sz="4800" dirty="0"/>
          </a:p>
        </p:txBody>
      </p:sp>
      <p:pic>
        <p:nvPicPr>
          <p:cNvPr id="5" name="imageplayer-712581" descr="ID [712581] Zoom re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789" y="1128451"/>
            <a:ext cx="9944100" cy="55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313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19868"/>
            <a:ext cx="11117580" cy="1325563"/>
          </a:xfrm>
        </p:spPr>
        <p:txBody>
          <a:bodyPr>
            <a:normAutofit/>
          </a:bodyPr>
          <a:lstStyle/>
          <a:p>
            <a:r>
              <a:rPr lang="en-GB" altLang="en-US" sz="3600" dirty="0"/>
              <a:t>Resting pulse rate and recovery after </a:t>
            </a:r>
            <a:r>
              <a:rPr lang="en-GB" altLang="en-US" sz="3600" dirty="0" smtClean="0"/>
              <a:t>exercise…</a:t>
            </a:r>
            <a:endParaRPr lang="en-GB" altLang="en-US" sz="3600" dirty="0"/>
          </a:p>
        </p:txBody>
      </p:sp>
      <p:pic>
        <p:nvPicPr>
          <p:cNvPr id="4" name="Content Placeholder 3" descr="radial-pulse[2]"/>
          <p:cNvPicPr>
            <a:picLocks noGrp="1" noChangeAspect="1"/>
          </p:cNvPicPr>
          <p:nvPr>
            <p:ph idx="1"/>
          </p:nvPr>
        </p:nvPicPr>
        <p:blipFill>
          <a:blip r:embed="rId2"/>
          <a:stretch>
            <a:fillRect/>
          </a:stretch>
        </p:blipFill>
        <p:spPr>
          <a:xfrm>
            <a:off x="8289681" y="4033157"/>
            <a:ext cx="3527667" cy="2758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Box 5"/>
          <p:cNvSpPr txBox="1"/>
          <p:nvPr/>
        </p:nvSpPr>
        <p:spPr>
          <a:xfrm>
            <a:off x="838200" y="882649"/>
            <a:ext cx="7620000" cy="5909310"/>
          </a:xfrm>
          <a:prstGeom prst="rect">
            <a:avLst/>
          </a:prstGeom>
          <a:noFill/>
        </p:spPr>
        <p:txBody>
          <a:bodyPr wrap="square" rtlCol="0">
            <a:spAutoFit/>
          </a:bodyPr>
          <a:lstStyle/>
          <a:p>
            <a:r>
              <a:rPr lang="en-GB" altLang="en-US" sz="2000" dirty="0"/>
              <a:t>This is a useful measure of health. The resting pulse rate is compared to the pulse rate after </a:t>
            </a:r>
            <a:r>
              <a:rPr lang="en-GB" altLang="en-US" sz="2000" dirty="0" smtClean="0"/>
              <a:t>exercise. </a:t>
            </a:r>
            <a:endParaRPr lang="en-GB" altLang="en-US" sz="2000" dirty="0"/>
          </a:p>
          <a:p>
            <a:endParaRPr lang="en-GB" altLang="en-US" sz="2000" dirty="0"/>
          </a:p>
          <a:p>
            <a:r>
              <a:rPr lang="en-GB" altLang="en-US" sz="2000" b="1" dirty="0">
                <a:solidFill>
                  <a:srgbClr val="FF0000"/>
                </a:solidFill>
              </a:rPr>
              <a:t>The average resting rate is 40 - 60 beats per minute</a:t>
            </a:r>
            <a:r>
              <a:rPr lang="en-GB" altLang="en-US" sz="2000" dirty="0"/>
              <a:t>.  the fitter you are the lower your resting pulse rate is. Babies and children have a faster rate.</a:t>
            </a:r>
          </a:p>
          <a:p>
            <a:endParaRPr lang="en-GB" altLang="en-US" sz="2000" dirty="0"/>
          </a:p>
          <a:p>
            <a:r>
              <a:rPr lang="en-GB" altLang="en-US" sz="2000" dirty="0"/>
              <a:t>The fitter you are the quicker the pulse rate takes to return to </a:t>
            </a:r>
            <a:r>
              <a:rPr lang="en-GB" altLang="en-US" sz="2000" dirty="0" smtClean="0"/>
              <a:t>normal.</a:t>
            </a:r>
            <a:endParaRPr lang="en-GB" altLang="en-US" sz="2000" dirty="0"/>
          </a:p>
          <a:p>
            <a:endParaRPr lang="en-GB" altLang="en-US" sz="2000" dirty="0"/>
          </a:p>
          <a:p>
            <a:r>
              <a:rPr lang="en-GB" altLang="en-US" sz="2000" dirty="0"/>
              <a:t>So you can measure how fit you are by measuring the pulse rate before exercise and </a:t>
            </a:r>
            <a:r>
              <a:rPr lang="en-GB" altLang="en-US" sz="2000" dirty="0" smtClean="0"/>
              <a:t>seeing </a:t>
            </a:r>
            <a:r>
              <a:rPr lang="en-GB" altLang="en-US" sz="2000" dirty="0"/>
              <a:t>how many minutes it takes to return to normal.  </a:t>
            </a:r>
          </a:p>
          <a:p>
            <a:r>
              <a:rPr lang="en-GB" altLang="en-US" sz="2000" dirty="0"/>
              <a:t>The predicted pulse rate is 220 minus your age. A healthy pulse rate during or just after </a:t>
            </a:r>
            <a:r>
              <a:rPr lang="en-GB" altLang="en-US" sz="2000" dirty="0" smtClean="0"/>
              <a:t>exercise </a:t>
            </a:r>
            <a:r>
              <a:rPr lang="en-GB" altLang="en-US" sz="2000" dirty="0"/>
              <a:t>is 60 to 80 % of this.</a:t>
            </a:r>
          </a:p>
          <a:p>
            <a:r>
              <a:rPr lang="en-GB" altLang="en-US" sz="2000" dirty="0"/>
              <a:t>Here is an example for a 30year old.</a:t>
            </a:r>
          </a:p>
          <a:p>
            <a:endParaRPr lang="en-GB" altLang="en-US" sz="2000" dirty="0"/>
          </a:p>
          <a:p>
            <a:r>
              <a:rPr lang="en-GB" altLang="en-US" sz="2000" dirty="0"/>
              <a:t>Predicted pulse rate is 200 - 30 = 190</a:t>
            </a:r>
          </a:p>
          <a:p>
            <a:r>
              <a:rPr lang="en-GB" altLang="en-US" sz="2000" dirty="0"/>
              <a:t>60%  of 190      =  6o/100 x  190 = 114</a:t>
            </a:r>
          </a:p>
          <a:p>
            <a:r>
              <a:rPr lang="en-GB" altLang="en-US" sz="2000" dirty="0"/>
              <a:t>80% of 190       = 80/100 x   190 =  152</a:t>
            </a:r>
            <a:endParaRPr lang="en-GB" altLang="en-US" dirty="0"/>
          </a:p>
          <a:p>
            <a:endParaRPr lang="en-GB" altLang="en-US" dirty="0"/>
          </a:p>
        </p:txBody>
      </p:sp>
      <p:sp>
        <p:nvSpPr>
          <p:cNvPr id="2" name="TextBox 1"/>
          <p:cNvSpPr txBox="1"/>
          <p:nvPr/>
        </p:nvSpPr>
        <p:spPr>
          <a:xfrm>
            <a:off x="8289681" y="1159329"/>
            <a:ext cx="3527667" cy="2062103"/>
          </a:xfrm>
          <a:prstGeom prst="rect">
            <a:avLst/>
          </a:prstGeom>
          <a:noFill/>
          <a:ln w="38100">
            <a:solidFill>
              <a:srgbClr val="00B050"/>
            </a:solidFill>
          </a:ln>
        </p:spPr>
        <p:txBody>
          <a:bodyPr wrap="square" rtlCol="0">
            <a:spAutoFit/>
          </a:bodyPr>
          <a:lstStyle/>
          <a:p>
            <a:r>
              <a:rPr lang="en-GB" sz="3200" b="1" u="sng" dirty="0" smtClean="0"/>
              <a:t>Task:</a:t>
            </a:r>
          </a:p>
          <a:p>
            <a:r>
              <a:rPr lang="en-GB" sz="3200" dirty="0" smtClean="0"/>
              <a:t>Measure your pulse rate; you will be timed 60 seconds…</a:t>
            </a:r>
            <a:endParaRPr lang="en-GB" sz="3200" dirty="0"/>
          </a:p>
        </p:txBody>
      </p:sp>
    </p:spTree>
    <p:extLst>
      <p:ext uri="{BB962C8B-B14F-4D97-AF65-F5344CB8AC3E}">
        <p14:creationId xmlns:p14="http://schemas.microsoft.com/office/powerpoint/2010/main" val="166538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4" y="382384"/>
            <a:ext cx="10178322" cy="1492132"/>
          </a:xfrm>
        </p:spPr>
        <p:txBody>
          <a:bodyPr/>
          <a:lstStyle/>
          <a:p>
            <a:r>
              <a:rPr lang="en-GB" altLang="en-US" dirty="0"/>
              <a:t>Blood </a:t>
            </a:r>
            <a:r>
              <a:rPr lang="en-GB" altLang="en-US" dirty="0" smtClean="0"/>
              <a:t>pressure…</a:t>
            </a:r>
            <a:endParaRPr lang="en-GB" altLang="en-US" dirty="0"/>
          </a:p>
        </p:txBody>
      </p:sp>
      <p:sp>
        <p:nvSpPr>
          <p:cNvPr id="5" name="Text Box 4"/>
          <p:cNvSpPr txBox="1"/>
          <p:nvPr/>
        </p:nvSpPr>
        <p:spPr>
          <a:xfrm>
            <a:off x="979714" y="1128450"/>
            <a:ext cx="7151915" cy="5632311"/>
          </a:xfrm>
          <a:prstGeom prst="rect">
            <a:avLst/>
          </a:prstGeom>
          <a:noFill/>
        </p:spPr>
        <p:txBody>
          <a:bodyPr wrap="square" rtlCol="0">
            <a:spAutoFit/>
          </a:bodyPr>
          <a:lstStyle/>
          <a:p>
            <a:r>
              <a:rPr lang="en-GB" altLang="en-US" sz="2400" dirty="0" smtClean="0"/>
              <a:t>Blood </a:t>
            </a:r>
            <a:r>
              <a:rPr lang="en-GB" altLang="en-US" sz="2400" dirty="0"/>
              <a:t>pressure is recorded with 2 </a:t>
            </a:r>
            <a:r>
              <a:rPr lang="en-GB" altLang="en-US" sz="2400" dirty="0" smtClean="0"/>
              <a:t>numbers:</a:t>
            </a:r>
          </a:p>
          <a:p>
            <a:endParaRPr lang="en-GB" altLang="en-US" sz="2400" dirty="0" smtClean="0"/>
          </a:p>
          <a:p>
            <a:pPr marL="457200" indent="-457200">
              <a:buFont typeface="Arial" panose="020B0604020202020204" pitchFamily="34" charset="0"/>
              <a:buChar char="•"/>
            </a:pPr>
            <a:r>
              <a:rPr lang="en-GB" altLang="en-US" sz="2400" b="1" dirty="0" smtClean="0"/>
              <a:t>The </a:t>
            </a:r>
            <a:r>
              <a:rPr lang="en-GB" altLang="en-US" sz="2400" b="1" dirty="0"/>
              <a:t>systolic pressure </a:t>
            </a:r>
            <a:r>
              <a:rPr lang="en-GB" altLang="en-US" sz="2400" dirty="0"/>
              <a:t>(higher number) is the force at which your heart pumps blood around your </a:t>
            </a:r>
            <a:r>
              <a:rPr lang="en-GB" altLang="en-US" sz="2400" dirty="0" smtClean="0"/>
              <a:t>body.</a:t>
            </a:r>
          </a:p>
          <a:p>
            <a:pPr marL="457200" indent="-457200">
              <a:buFont typeface="Arial" panose="020B0604020202020204" pitchFamily="34" charset="0"/>
              <a:buChar char="•"/>
            </a:pPr>
            <a:r>
              <a:rPr lang="en-GB" altLang="en-US" sz="2400" b="1" dirty="0" smtClean="0"/>
              <a:t>The </a:t>
            </a:r>
            <a:r>
              <a:rPr lang="en-GB" altLang="en-US" sz="2400" b="1" dirty="0"/>
              <a:t>diastolic pressure </a:t>
            </a:r>
            <a:r>
              <a:rPr lang="en-GB" altLang="en-US" sz="2400" dirty="0"/>
              <a:t>(lower number) is the minimum pressure as the heart relaxes between beats. </a:t>
            </a:r>
            <a:endParaRPr lang="en-GB" altLang="en-US" sz="2400" dirty="0" smtClean="0"/>
          </a:p>
          <a:p>
            <a:endParaRPr lang="en-GB" altLang="en-US" sz="2400" dirty="0"/>
          </a:p>
          <a:p>
            <a:r>
              <a:rPr lang="en-GB" altLang="en-US" sz="2400" dirty="0"/>
              <a:t>Normal healthy blood pressure is between 90/60 mmHg and 120/80 mmHg</a:t>
            </a:r>
            <a:r>
              <a:rPr lang="en-GB" altLang="en-US" sz="2400" dirty="0" smtClean="0"/>
              <a:t>.</a:t>
            </a:r>
          </a:p>
          <a:p>
            <a:endParaRPr lang="en-GB" altLang="en-US" sz="2400" dirty="0" smtClean="0"/>
          </a:p>
          <a:p>
            <a:r>
              <a:rPr lang="en-GB" altLang="en-US" sz="2400" dirty="0" smtClean="0"/>
              <a:t>Watch the video on how to read blood pressure…</a:t>
            </a:r>
          </a:p>
          <a:p>
            <a:endParaRPr lang="en-GB" altLang="en-US" sz="2400" dirty="0"/>
          </a:p>
          <a:p>
            <a:r>
              <a:rPr lang="en-GB" altLang="en-US" sz="2400" dirty="0">
                <a:hlinkClick r:id="rId3"/>
              </a:rPr>
              <a:t>https://</a:t>
            </a:r>
            <a:r>
              <a:rPr lang="en-GB" altLang="en-US" sz="2400" dirty="0" smtClean="0">
                <a:hlinkClick r:id="rId3"/>
              </a:rPr>
              <a:t>youtu.be/3vulTEuIr-4</a:t>
            </a:r>
            <a:endParaRPr lang="en-GB" altLang="en-US" sz="2400" dirty="0"/>
          </a:p>
        </p:txBody>
      </p:sp>
      <p:pic>
        <p:nvPicPr>
          <p:cNvPr id="1026" name="Picture 2" descr="http://www.bloodpressureuk.org/BloodPressureandyou/Thebasics/Bloodpressurechart/main_content/wFvl/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975" y="1363208"/>
            <a:ext cx="38100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4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493"/>
            <a:ext cx="10178322" cy="1492132"/>
          </a:xfrm>
        </p:spPr>
        <p:txBody>
          <a:bodyPr/>
          <a:lstStyle/>
          <a:p>
            <a:r>
              <a:rPr lang="en-GB" altLang="en-US" dirty="0" smtClean="0"/>
              <a:t>Blood pressure…</a:t>
            </a:r>
            <a:endParaRPr lang="en-GB" altLang="en-US" dirty="0"/>
          </a:p>
        </p:txBody>
      </p:sp>
      <p:sp>
        <p:nvSpPr>
          <p:cNvPr id="3" name="Content Placeholder 2"/>
          <p:cNvSpPr>
            <a:spLocks noGrp="1"/>
          </p:cNvSpPr>
          <p:nvPr>
            <p:ph sz="half" idx="1"/>
          </p:nvPr>
        </p:nvSpPr>
        <p:spPr>
          <a:xfrm>
            <a:off x="838200" y="1177530"/>
            <a:ext cx="5809596" cy="5097689"/>
          </a:xfrm>
        </p:spPr>
        <p:txBody>
          <a:bodyPr>
            <a:normAutofit lnSpcReduction="10000"/>
          </a:bodyPr>
          <a:lstStyle/>
          <a:p>
            <a:pPr marL="0" indent="0">
              <a:buNone/>
            </a:pPr>
            <a:r>
              <a:rPr lang="en-GB" altLang="en-US" sz="2800" dirty="0"/>
              <a:t>If you have blood pressure between 120/80 mmHg and 140/90 mmHg you are in danger of developing high blood pressure. This is also known as hypertension. This is a risk to </a:t>
            </a:r>
            <a:r>
              <a:rPr lang="en-GB" altLang="en-US" sz="2800" dirty="0" smtClean="0"/>
              <a:t>health</a:t>
            </a:r>
            <a:r>
              <a:rPr lang="en-GB" altLang="en-US" sz="2800" dirty="0"/>
              <a:t>:</a:t>
            </a:r>
          </a:p>
          <a:p>
            <a:r>
              <a:rPr lang="en-GB" altLang="en-US" sz="2800" dirty="0"/>
              <a:t>Heart disease, attacks and failure</a:t>
            </a:r>
          </a:p>
          <a:p>
            <a:r>
              <a:rPr lang="en-GB" altLang="en-US" sz="2800" dirty="0"/>
              <a:t>K</a:t>
            </a:r>
            <a:r>
              <a:rPr lang="en-GB" altLang="en-US" sz="2800" dirty="0" smtClean="0"/>
              <a:t>idney </a:t>
            </a:r>
            <a:r>
              <a:rPr lang="en-GB" altLang="en-US" sz="2800" dirty="0"/>
              <a:t>disease</a:t>
            </a:r>
          </a:p>
          <a:p>
            <a:r>
              <a:rPr lang="en-GB" altLang="en-US" sz="2800" dirty="0"/>
              <a:t>S</a:t>
            </a:r>
            <a:r>
              <a:rPr lang="en-GB" altLang="en-US" sz="2800" dirty="0" smtClean="0"/>
              <a:t>trokes</a:t>
            </a:r>
            <a:endParaRPr lang="en-GB" altLang="en-US" sz="2800" dirty="0"/>
          </a:p>
          <a:p>
            <a:r>
              <a:rPr lang="en-GB" altLang="en-US" sz="2800" dirty="0"/>
              <a:t>B</a:t>
            </a:r>
            <a:r>
              <a:rPr lang="en-GB" altLang="en-US" sz="2800" dirty="0" smtClean="0"/>
              <a:t>lindness</a:t>
            </a:r>
            <a:endParaRPr lang="en-GB" altLang="en-US" sz="2800" dirty="0"/>
          </a:p>
          <a:p>
            <a:r>
              <a:rPr lang="en-GB" altLang="en-US" sz="2800" dirty="0"/>
              <a:t>V</a:t>
            </a:r>
            <a:r>
              <a:rPr lang="en-GB" altLang="en-US" sz="2800" dirty="0" smtClean="0"/>
              <a:t>ascular </a:t>
            </a:r>
            <a:r>
              <a:rPr lang="en-GB" altLang="en-US" sz="2800" dirty="0"/>
              <a:t>dementia</a:t>
            </a:r>
          </a:p>
        </p:txBody>
      </p:sp>
      <p:pic>
        <p:nvPicPr>
          <p:cNvPr id="1026" name="Picture 2" descr="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756" y="3984172"/>
            <a:ext cx="3419210" cy="2647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reeform 5"/>
          <p:cNvSpPr/>
          <p:nvPr/>
        </p:nvSpPr>
        <p:spPr>
          <a:xfrm>
            <a:off x="6629400" y="391886"/>
            <a:ext cx="4963886" cy="2155371"/>
          </a:xfrm>
          <a:custGeom>
            <a:avLst/>
            <a:gdLst>
              <a:gd name="connsiteX0" fmla="*/ 0 w 4963886"/>
              <a:gd name="connsiteY0" fmla="*/ 2155371 h 2155371"/>
              <a:gd name="connsiteX1" fmla="*/ 2286000 w 4963886"/>
              <a:gd name="connsiteY1" fmla="*/ 685800 h 2155371"/>
              <a:gd name="connsiteX2" fmla="*/ 2204357 w 4963886"/>
              <a:gd name="connsiteY2" fmla="*/ 1616528 h 2155371"/>
              <a:gd name="connsiteX3" fmla="*/ 3788229 w 4963886"/>
              <a:gd name="connsiteY3" fmla="*/ 391885 h 2155371"/>
              <a:gd name="connsiteX4" fmla="*/ 3445329 w 4963886"/>
              <a:gd name="connsiteY4" fmla="*/ 1404257 h 2155371"/>
              <a:gd name="connsiteX5" fmla="*/ 4963886 w 4963886"/>
              <a:gd name="connsiteY5" fmla="*/ 0 h 215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886" h="2155371">
                <a:moveTo>
                  <a:pt x="0" y="2155371"/>
                </a:moveTo>
                <a:cubicBezTo>
                  <a:pt x="959303" y="1465489"/>
                  <a:pt x="1918607" y="775607"/>
                  <a:pt x="2286000" y="685800"/>
                </a:cubicBezTo>
                <a:cubicBezTo>
                  <a:pt x="2653393" y="595993"/>
                  <a:pt x="1953986" y="1665514"/>
                  <a:pt x="2204357" y="1616528"/>
                </a:cubicBezTo>
                <a:cubicBezTo>
                  <a:pt x="2454729" y="1567542"/>
                  <a:pt x="3581400" y="427264"/>
                  <a:pt x="3788229" y="391885"/>
                </a:cubicBezTo>
                <a:cubicBezTo>
                  <a:pt x="3995058" y="356506"/>
                  <a:pt x="3249386" y="1469571"/>
                  <a:pt x="3445329" y="1404257"/>
                </a:cubicBezTo>
                <a:cubicBezTo>
                  <a:pt x="3641272" y="1338943"/>
                  <a:pt x="4302579" y="669471"/>
                  <a:pt x="4963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www.bloodpressureuk.org/BloodPressureandyou/Thebasics/Bloodpressurechart/main_content/wFvl/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75" y="1363208"/>
            <a:ext cx="38100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9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424214" y="944336"/>
            <a:ext cx="9994900" cy="4870450"/>
          </a:xfrm>
          <a:prstGeom prst="rect">
            <a:avLst/>
          </a:prstGeom>
        </p:spPr>
      </p:pic>
    </p:spTree>
    <p:extLst>
      <p:ext uri="{BB962C8B-B14F-4D97-AF65-F5344CB8AC3E}">
        <p14:creationId xmlns:p14="http://schemas.microsoft.com/office/powerpoint/2010/main" val="2073888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6299" y="1993471"/>
            <a:ext cx="6221185" cy="4524315"/>
          </a:xfrm>
          <a:prstGeom prst="rect">
            <a:avLst/>
          </a:prstGeom>
          <a:noFill/>
        </p:spPr>
        <p:txBody>
          <a:bodyPr wrap="square" rtlCol="0">
            <a:spAutoFit/>
          </a:bodyPr>
          <a:lstStyle/>
          <a:p>
            <a:pPr eaLnBrk="1" hangingPunct="1">
              <a:buNone/>
            </a:pPr>
            <a:r>
              <a:rPr lang="en-GB" altLang="en-US" sz="2400" b="1" u="sng" dirty="0" smtClean="0"/>
              <a:t>Task:</a:t>
            </a:r>
          </a:p>
          <a:p>
            <a:pPr marL="457200" indent="-457200" eaLnBrk="1" hangingPunct="1">
              <a:buFont typeface="+mj-lt"/>
              <a:buAutoNum type="arabicPeriod"/>
            </a:pPr>
            <a:r>
              <a:rPr lang="en-GB" altLang="en-US" sz="2400" dirty="0" smtClean="0"/>
              <a:t>Find the blood pressure readings for:</a:t>
            </a:r>
          </a:p>
          <a:p>
            <a:pPr eaLnBrk="1" hangingPunct="1"/>
            <a:endParaRPr lang="en-GB" altLang="en-US" sz="2400" dirty="0" smtClean="0"/>
          </a:p>
          <a:p>
            <a:pPr marL="342900" indent="-342900">
              <a:buFont typeface="Arial" panose="020B0604020202020204" pitchFamily="34" charset="0"/>
              <a:buChar char="•"/>
            </a:pPr>
            <a:r>
              <a:rPr lang="en-GB" altLang="en-US" sz="2400" dirty="0"/>
              <a:t>Billy has a blood pressure of 150/95</a:t>
            </a:r>
          </a:p>
          <a:p>
            <a:pPr marL="342900" indent="-342900">
              <a:buFont typeface="Arial" panose="020B0604020202020204" pitchFamily="34" charset="0"/>
              <a:buChar char="•"/>
            </a:pPr>
            <a:r>
              <a:rPr lang="en-GB" altLang="en-US" sz="2400" dirty="0"/>
              <a:t>Baljit has a blood pressure of 190/97</a:t>
            </a:r>
          </a:p>
          <a:p>
            <a:pPr marL="342900" indent="-342900">
              <a:buFont typeface="Arial" panose="020B0604020202020204" pitchFamily="34" charset="0"/>
              <a:buChar char="•"/>
            </a:pPr>
            <a:r>
              <a:rPr lang="en-GB" altLang="en-US" sz="2400" dirty="0"/>
              <a:t>Rebecca has a blood pressure of </a:t>
            </a:r>
            <a:r>
              <a:rPr lang="en-GB" altLang="en-US" sz="2400" dirty="0" smtClean="0"/>
              <a:t>110/70</a:t>
            </a:r>
          </a:p>
          <a:p>
            <a:pPr eaLnBrk="1" hangingPunct="1">
              <a:buNone/>
            </a:pPr>
            <a:endParaRPr lang="en-GB" altLang="en-US" sz="2400" dirty="0"/>
          </a:p>
          <a:p>
            <a:r>
              <a:rPr lang="en-GB" altLang="en-US" sz="2400" dirty="0" smtClean="0"/>
              <a:t>Explain what the data suggests about:</a:t>
            </a:r>
          </a:p>
          <a:p>
            <a:endParaRPr lang="en-GB" altLang="en-US" sz="2400" dirty="0" smtClean="0"/>
          </a:p>
          <a:p>
            <a:pPr marL="285750" indent="-285750">
              <a:buFont typeface="Arial" panose="020B0604020202020204" pitchFamily="34" charset="0"/>
              <a:buChar char="•"/>
            </a:pPr>
            <a:r>
              <a:rPr lang="en-GB" altLang="en-US" sz="2400" dirty="0" smtClean="0"/>
              <a:t>The patients current physical health </a:t>
            </a:r>
            <a:r>
              <a:rPr lang="en-GB" altLang="en-US" sz="2400" b="1" dirty="0" smtClean="0">
                <a:solidFill>
                  <a:srgbClr val="FF0000"/>
                </a:solidFill>
              </a:rPr>
              <a:t>(3)</a:t>
            </a:r>
          </a:p>
          <a:p>
            <a:pPr marL="285750" indent="-285750">
              <a:buFont typeface="Arial" panose="020B0604020202020204" pitchFamily="34" charset="0"/>
              <a:buChar char="•"/>
            </a:pPr>
            <a:r>
              <a:rPr lang="en-GB" altLang="en-US" sz="2400" dirty="0" smtClean="0"/>
              <a:t>Their future physical health </a:t>
            </a:r>
            <a:r>
              <a:rPr lang="en-GB" altLang="en-US" sz="2400" b="1" dirty="0" smtClean="0">
                <a:solidFill>
                  <a:srgbClr val="FF0000"/>
                </a:solidFill>
              </a:rPr>
              <a:t>(3)</a:t>
            </a:r>
            <a:endParaRPr lang="en-GB" altLang="en-US" b="1" dirty="0">
              <a:solidFill>
                <a:srgbClr val="FF0000"/>
              </a:solidFill>
            </a:endParaRPr>
          </a:p>
          <a:p>
            <a:endParaRPr lang="en-GB" alt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678" y="1276623"/>
            <a:ext cx="3283630" cy="4797152"/>
          </a:xfrm>
          <a:prstGeom prst="rect">
            <a:avLst/>
          </a:prstGeom>
        </p:spPr>
      </p:pic>
      <p:sp>
        <p:nvSpPr>
          <p:cNvPr id="4" name="Title 3"/>
          <p:cNvSpPr>
            <a:spLocks noGrp="1"/>
          </p:cNvSpPr>
          <p:nvPr>
            <p:ph type="title"/>
          </p:nvPr>
        </p:nvSpPr>
        <p:spPr/>
        <p:txBody>
          <a:bodyPr/>
          <a:lstStyle/>
          <a:p>
            <a:r>
              <a:rPr lang="en-GB" dirty="0" smtClean="0"/>
              <a:t>Blood pressure chart… </a:t>
            </a:r>
            <a:r>
              <a:rPr lang="en-GB" dirty="0" smtClean="0">
                <a:solidFill>
                  <a:srgbClr val="FF0000"/>
                </a:solidFill>
              </a:rPr>
              <a:t>task</a:t>
            </a:r>
            <a:endParaRPr lang="en-GB" dirty="0">
              <a:solidFill>
                <a:srgbClr val="FF0000"/>
              </a:solidFill>
            </a:endParaRPr>
          </a:p>
        </p:txBody>
      </p:sp>
    </p:spTree>
    <p:extLst>
      <p:ext uri="{BB962C8B-B14F-4D97-AF65-F5344CB8AC3E}">
        <p14:creationId xmlns:p14="http://schemas.microsoft.com/office/powerpoint/2010/main" val="793970431"/>
      </p:ext>
    </p:extLst>
  </p:cSld>
  <p:clrMapOvr>
    <a:masterClrMapping/>
  </p:clrMapOvr>
  <p:transition>
    <p:sndAc>
      <p:stSnd>
        <p:snd r:embed="rId3"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Peak </a:t>
            </a:r>
            <a:r>
              <a:rPr lang="en-GB" altLang="en-US" dirty="0" smtClean="0"/>
              <a:t>Flow…</a:t>
            </a:r>
            <a:endParaRPr lang="en-GB" altLang="en-US" dirty="0"/>
          </a:p>
        </p:txBody>
      </p:sp>
      <p:sp>
        <p:nvSpPr>
          <p:cNvPr id="3" name="Content Placeholder 2"/>
          <p:cNvSpPr>
            <a:spLocks noGrp="1"/>
          </p:cNvSpPr>
          <p:nvPr>
            <p:ph sz="half" idx="1"/>
          </p:nvPr>
        </p:nvSpPr>
        <p:spPr>
          <a:xfrm>
            <a:off x="1251678" y="1177437"/>
            <a:ext cx="4800600" cy="3619500"/>
          </a:xfrm>
        </p:spPr>
        <p:txBody>
          <a:bodyPr>
            <a:normAutofit fontScale="92500" lnSpcReduction="10000"/>
          </a:bodyPr>
          <a:lstStyle/>
          <a:p>
            <a:pPr marL="0" indent="0">
              <a:buNone/>
            </a:pPr>
            <a:r>
              <a:rPr lang="en-GB" altLang="en-US" sz="2800" b="1" u="sng" dirty="0" smtClean="0"/>
              <a:t>What is peak flow?</a:t>
            </a:r>
          </a:p>
          <a:p>
            <a:pPr marL="0" indent="0">
              <a:buNone/>
            </a:pPr>
            <a:r>
              <a:rPr lang="en-GB" altLang="en-US" sz="2800" dirty="0" smtClean="0"/>
              <a:t>Peak </a:t>
            </a:r>
            <a:r>
              <a:rPr lang="en-GB" altLang="en-US" sz="2800" dirty="0"/>
              <a:t>flow is a simple measurement of how quickly you can blow air out of your lungs. It's often used to help diagnose and </a:t>
            </a:r>
            <a:r>
              <a:rPr lang="en-GB" altLang="en-US" sz="2800" dirty="0" smtClean="0"/>
              <a:t>monitor asthma.</a:t>
            </a:r>
          </a:p>
          <a:p>
            <a:pPr marL="0" indent="0">
              <a:buNone/>
            </a:pPr>
            <a:endParaRPr lang="en-GB" altLang="en-US" sz="2800" dirty="0"/>
          </a:p>
          <a:p>
            <a:pPr marL="0" indent="0">
              <a:buNone/>
            </a:pPr>
            <a:r>
              <a:rPr lang="en-GB" altLang="en-US" sz="2800" dirty="0">
                <a:hlinkClick r:id="rId2"/>
              </a:rPr>
              <a:t>https://youtu.be/f1CBr0sSzv4</a:t>
            </a:r>
            <a:endParaRPr lang="en-GB" altLang="en-US" sz="2800" dirty="0"/>
          </a:p>
          <a:p>
            <a:pPr marL="0" indent="0">
              <a:buNone/>
            </a:pPr>
            <a:endParaRPr lang="en-GB" altLang="en-US" sz="2800" dirty="0"/>
          </a:p>
        </p:txBody>
      </p:sp>
      <p:pic>
        <p:nvPicPr>
          <p:cNvPr id="2050" name="Picture 2" descr="http://www.hkasthma.org.hk/sites/default/files/kcfinder/images/Leaflet%20PIC/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998" y="1128451"/>
            <a:ext cx="5128281" cy="444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reeform 5"/>
          <p:cNvSpPr/>
          <p:nvPr/>
        </p:nvSpPr>
        <p:spPr>
          <a:xfrm>
            <a:off x="1144815" y="4637311"/>
            <a:ext cx="10546442" cy="1945390"/>
          </a:xfrm>
          <a:custGeom>
            <a:avLst/>
            <a:gdLst>
              <a:gd name="connsiteX0" fmla="*/ 226785 w 10546442"/>
              <a:gd name="connsiteY0" fmla="*/ 1502232 h 1945390"/>
              <a:gd name="connsiteX1" fmla="*/ 275771 w 10546442"/>
              <a:gd name="connsiteY1" fmla="*/ 1534889 h 1945390"/>
              <a:gd name="connsiteX2" fmla="*/ 2969985 w 10546442"/>
              <a:gd name="connsiteY2" fmla="*/ 473532 h 1945390"/>
              <a:gd name="connsiteX3" fmla="*/ 2088242 w 10546442"/>
              <a:gd name="connsiteY3" fmla="*/ 1943103 h 1945390"/>
              <a:gd name="connsiteX4" fmla="*/ 4749799 w 10546442"/>
              <a:gd name="connsiteY4" fmla="*/ 832760 h 1945390"/>
              <a:gd name="connsiteX5" fmla="*/ 5419271 w 10546442"/>
              <a:gd name="connsiteY5" fmla="*/ 1730832 h 1945390"/>
              <a:gd name="connsiteX6" fmla="*/ 8635999 w 10546442"/>
              <a:gd name="connsiteY6" fmla="*/ 3 h 1945390"/>
              <a:gd name="connsiteX7" fmla="*/ 7884885 w 10546442"/>
              <a:gd name="connsiteY7" fmla="*/ 1747160 h 1945390"/>
              <a:gd name="connsiteX8" fmla="*/ 9958614 w 10546442"/>
              <a:gd name="connsiteY8" fmla="*/ 571503 h 1945390"/>
              <a:gd name="connsiteX9" fmla="*/ 9974942 w 10546442"/>
              <a:gd name="connsiteY9" fmla="*/ 1796146 h 1945390"/>
              <a:gd name="connsiteX10" fmla="*/ 10546442 w 10546442"/>
              <a:gd name="connsiteY10" fmla="*/ 783775 h 19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6442" h="1945390">
                <a:moveTo>
                  <a:pt x="226785" y="1502232"/>
                </a:moveTo>
                <a:cubicBezTo>
                  <a:pt x="22678" y="1604285"/>
                  <a:pt x="-181429" y="1706339"/>
                  <a:pt x="275771" y="1534889"/>
                </a:cubicBezTo>
                <a:cubicBezTo>
                  <a:pt x="732971" y="1363439"/>
                  <a:pt x="2667907" y="405496"/>
                  <a:pt x="2969985" y="473532"/>
                </a:cubicBezTo>
                <a:cubicBezTo>
                  <a:pt x="3272063" y="541568"/>
                  <a:pt x="1791606" y="1883232"/>
                  <a:pt x="2088242" y="1943103"/>
                </a:cubicBezTo>
                <a:cubicBezTo>
                  <a:pt x="2384878" y="2002974"/>
                  <a:pt x="4194628" y="868138"/>
                  <a:pt x="4749799" y="832760"/>
                </a:cubicBezTo>
                <a:cubicBezTo>
                  <a:pt x="5304971" y="797381"/>
                  <a:pt x="4771571" y="1869625"/>
                  <a:pt x="5419271" y="1730832"/>
                </a:cubicBezTo>
                <a:cubicBezTo>
                  <a:pt x="6066971" y="1592039"/>
                  <a:pt x="8225063" y="-2718"/>
                  <a:pt x="8635999" y="3"/>
                </a:cubicBezTo>
                <a:cubicBezTo>
                  <a:pt x="9046935" y="2724"/>
                  <a:pt x="7664449" y="1651910"/>
                  <a:pt x="7884885" y="1747160"/>
                </a:cubicBezTo>
                <a:cubicBezTo>
                  <a:pt x="8105321" y="1842410"/>
                  <a:pt x="9610271" y="563339"/>
                  <a:pt x="9958614" y="571503"/>
                </a:cubicBezTo>
                <a:cubicBezTo>
                  <a:pt x="10306957" y="579667"/>
                  <a:pt x="9876971" y="1760767"/>
                  <a:pt x="9974942" y="1796146"/>
                </a:cubicBezTo>
                <a:cubicBezTo>
                  <a:pt x="10072913" y="1831525"/>
                  <a:pt x="10309677" y="1307650"/>
                  <a:pt x="10546442" y="783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428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Peak flow…</a:t>
            </a:r>
            <a:endParaRPr lang="en-GB" altLang="en-US" dirty="0"/>
          </a:p>
        </p:txBody>
      </p:sp>
      <p:sp>
        <p:nvSpPr>
          <p:cNvPr id="3" name="Content Placeholder 2"/>
          <p:cNvSpPr>
            <a:spLocks noGrp="1"/>
          </p:cNvSpPr>
          <p:nvPr>
            <p:ph idx="1"/>
          </p:nvPr>
        </p:nvSpPr>
        <p:spPr>
          <a:xfrm>
            <a:off x="1251679" y="1208314"/>
            <a:ext cx="5704292" cy="4671279"/>
          </a:xfrm>
        </p:spPr>
        <p:txBody>
          <a:bodyPr>
            <a:normAutofit lnSpcReduction="10000"/>
          </a:bodyPr>
          <a:lstStyle/>
          <a:p>
            <a:pPr marL="0" indent="0">
              <a:buNone/>
            </a:pPr>
            <a:r>
              <a:rPr lang="en-GB" altLang="en-US" dirty="0">
                <a:hlinkClick r:id="rId2"/>
              </a:rPr>
              <a:t>https://</a:t>
            </a:r>
            <a:r>
              <a:rPr lang="en-GB" altLang="en-US" dirty="0" smtClean="0">
                <a:hlinkClick r:id="rId2"/>
              </a:rPr>
              <a:t>youtu.be/wS8WxA_6vJA</a:t>
            </a:r>
            <a:endParaRPr lang="en-GB" altLang="en-US" dirty="0" smtClean="0"/>
          </a:p>
          <a:p>
            <a:endParaRPr lang="en-GB" altLang="en-US" dirty="0"/>
          </a:p>
          <a:p>
            <a:pPr marL="0" indent="0">
              <a:buNone/>
            </a:pPr>
            <a:r>
              <a:rPr lang="en-GB" altLang="en-US" dirty="0"/>
              <a:t>The most common reason for measuring the peak flow is asthma and to check that it is not getting any worse.</a:t>
            </a:r>
          </a:p>
          <a:p>
            <a:pPr marL="0" indent="0">
              <a:buNone/>
            </a:pPr>
            <a:r>
              <a:rPr lang="en-GB" altLang="en-US" dirty="0"/>
              <a:t>It can also be used to diagnose and monitor</a:t>
            </a:r>
          </a:p>
          <a:p>
            <a:r>
              <a:rPr lang="en-GB" altLang="en-US" dirty="0"/>
              <a:t>B</a:t>
            </a:r>
            <a:r>
              <a:rPr lang="en-GB" altLang="en-US" dirty="0" smtClean="0"/>
              <a:t>ronchitis </a:t>
            </a:r>
            <a:r>
              <a:rPr lang="en-GB" altLang="en-US" dirty="0"/>
              <a:t>(a chest </a:t>
            </a:r>
            <a:r>
              <a:rPr lang="en-GB" altLang="en-US" dirty="0" smtClean="0"/>
              <a:t>infection)</a:t>
            </a:r>
          </a:p>
          <a:p>
            <a:r>
              <a:rPr lang="en-GB" altLang="en-US" dirty="0"/>
              <a:t>E</a:t>
            </a:r>
            <a:r>
              <a:rPr lang="en-GB" altLang="en-US" dirty="0" smtClean="0"/>
              <a:t>mphysema </a:t>
            </a:r>
            <a:r>
              <a:rPr lang="en-GB" altLang="en-US" dirty="0"/>
              <a:t>(damage to the lungs causing breathlessness)</a:t>
            </a:r>
          </a:p>
          <a:p>
            <a:r>
              <a:rPr lang="en-GB" altLang="en-US" dirty="0"/>
              <a:t>C</a:t>
            </a:r>
            <a:r>
              <a:rPr lang="en-GB" altLang="en-US" dirty="0" smtClean="0"/>
              <a:t>ystic </a:t>
            </a:r>
            <a:r>
              <a:rPr lang="en-GB" altLang="en-US" dirty="0"/>
              <a:t>fibrosis (a genetic disorder that can affect the lungs)</a:t>
            </a:r>
          </a:p>
          <a:p>
            <a:r>
              <a:rPr lang="en-GB" altLang="en-US" dirty="0"/>
              <a:t>L</a:t>
            </a:r>
            <a:r>
              <a:rPr lang="en-GB" altLang="en-US" dirty="0" smtClean="0"/>
              <a:t>ung </a:t>
            </a:r>
            <a:r>
              <a:rPr lang="en-GB" altLang="en-US" dirty="0"/>
              <a:t>cancer</a:t>
            </a:r>
          </a:p>
        </p:txBody>
      </p:sp>
      <p:pic>
        <p:nvPicPr>
          <p:cNvPr id="4" name="Picture 2" descr="http://www.hkasthma.org.hk/sites/default/files/kcfinder/images/Leaflet%20PIC/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886" y="557433"/>
            <a:ext cx="4305299" cy="3731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Freeform 4"/>
          <p:cNvSpPr/>
          <p:nvPr/>
        </p:nvSpPr>
        <p:spPr>
          <a:xfrm>
            <a:off x="1144815" y="4637311"/>
            <a:ext cx="10546442" cy="1945390"/>
          </a:xfrm>
          <a:custGeom>
            <a:avLst/>
            <a:gdLst>
              <a:gd name="connsiteX0" fmla="*/ 226785 w 10546442"/>
              <a:gd name="connsiteY0" fmla="*/ 1502232 h 1945390"/>
              <a:gd name="connsiteX1" fmla="*/ 275771 w 10546442"/>
              <a:gd name="connsiteY1" fmla="*/ 1534889 h 1945390"/>
              <a:gd name="connsiteX2" fmla="*/ 2969985 w 10546442"/>
              <a:gd name="connsiteY2" fmla="*/ 473532 h 1945390"/>
              <a:gd name="connsiteX3" fmla="*/ 2088242 w 10546442"/>
              <a:gd name="connsiteY3" fmla="*/ 1943103 h 1945390"/>
              <a:gd name="connsiteX4" fmla="*/ 4749799 w 10546442"/>
              <a:gd name="connsiteY4" fmla="*/ 832760 h 1945390"/>
              <a:gd name="connsiteX5" fmla="*/ 5419271 w 10546442"/>
              <a:gd name="connsiteY5" fmla="*/ 1730832 h 1945390"/>
              <a:gd name="connsiteX6" fmla="*/ 8635999 w 10546442"/>
              <a:gd name="connsiteY6" fmla="*/ 3 h 1945390"/>
              <a:gd name="connsiteX7" fmla="*/ 7884885 w 10546442"/>
              <a:gd name="connsiteY7" fmla="*/ 1747160 h 1945390"/>
              <a:gd name="connsiteX8" fmla="*/ 9958614 w 10546442"/>
              <a:gd name="connsiteY8" fmla="*/ 571503 h 1945390"/>
              <a:gd name="connsiteX9" fmla="*/ 9974942 w 10546442"/>
              <a:gd name="connsiteY9" fmla="*/ 1796146 h 1945390"/>
              <a:gd name="connsiteX10" fmla="*/ 10546442 w 10546442"/>
              <a:gd name="connsiteY10" fmla="*/ 783775 h 19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6442" h="1945390">
                <a:moveTo>
                  <a:pt x="226785" y="1502232"/>
                </a:moveTo>
                <a:cubicBezTo>
                  <a:pt x="22678" y="1604285"/>
                  <a:pt x="-181429" y="1706339"/>
                  <a:pt x="275771" y="1534889"/>
                </a:cubicBezTo>
                <a:cubicBezTo>
                  <a:pt x="732971" y="1363439"/>
                  <a:pt x="2667907" y="405496"/>
                  <a:pt x="2969985" y="473532"/>
                </a:cubicBezTo>
                <a:cubicBezTo>
                  <a:pt x="3272063" y="541568"/>
                  <a:pt x="1791606" y="1883232"/>
                  <a:pt x="2088242" y="1943103"/>
                </a:cubicBezTo>
                <a:cubicBezTo>
                  <a:pt x="2384878" y="2002974"/>
                  <a:pt x="4194628" y="868138"/>
                  <a:pt x="4749799" y="832760"/>
                </a:cubicBezTo>
                <a:cubicBezTo>
                  <a:pt x="5304971" y="797381"/>
                  <a:pt x="4771571" y="1869625"/>
                  <a:pt x="5419271" y="1730832"/>
                </a:cubicBezTo>
                <a:cubicBezTo>
                  <a:pt x="6066971" y="1592039"/>
                  <a:pt x="8225063" y="-2718"/>
                  <a:pt x="8635999" y="3"/>
                </a:cubicBezTo>
                <a:cubicBezTo>
                  <a:pt x="9046935" y="2724"/>
                  <a:pt x="7664449" y="1651910"/>
                  <a:pt x="7884885" y="1747160"/>
                </a:cubicBezTo>
                <a:cubicBezTo>
                  <a:pt x="8105321" y="1842410"/>
                  <a:pt x="9610271" y="563339"/>
                  <a:pt x="9958614" y="571503"/>
                </a:cubicBezTo>
                <a:cubicBezTo>
                  <a:pt x="10306957" y="579667"/>
                  <a:pt x="9876971" y="1760767"/>
                  <a:pt x="9974942" y="1796146"/>
                </a:cubicBezTo>
                <a:cubicBezTo>
                  <a:pt x="10072913" y="1831525"/>
                  <a:pt x="10309677" y="1307650"/>
                  <a:pt x="10546442" y="7837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9560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345</TotalTime>
  <Words>1072</Words>
  <Application>Microsoft Office PowerPoint</Application>
  <PresentationFormat>Widescreen</PresentationFormat>
  <Paragraphs>145</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Impact</vt:lpstr>
      <vt:lpstr>华文中宋</vt:lpstr>
      <vt:lpstr>Badge</vt:lpstr>
      <vt:lpstr>Health Indicators </vt:lpstr>
      <vt:lpstr>Health indicators…</vt:lpstr>
      <vt:lpstr>Resting pulse rate and recovery after exercise…</vt:lpstr>
      <vt:lpstr>Blood pressure…</vt:lpstr>
      <vt:lpstr>Blood pressure…</vt:lpstr>
      <vt:lpstr>PowerPoint Presentation</vt:lpstr>
      <vt:lpstr>Blood pressure chart… task</vt:lpstr>
      <vt:lpstr>Peak Flow…</vt:lpstr>
      <vt:lpstr>Peak flow…</vt:lpstr>
      <vt:lpstr>Peak flow chart</vt:lpstr>
      <vt:lpstr>Body Mass Index (bmi)…</vt:lpstr>
      <vt:lpstr>The bmi chart…</vt:lpstr>
      <vt:lpstr>Why measure body fat (bmi)?</vt:lpstr>
      <vt:lpstr>Pick a card…</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values</dc:title>
  <dc:creator>Adele Scott</dc:creator>
  <cp:lastModifiedBy>Adele Scott</cp:lastModifiedBy>
  <cp:revision>68</cp:revision>
  <dcterms:created xsi:type="dcterms:W3CDTF">2018-09-25T13:22:10Z</dcterms:created>
  <dcterms:modified xsi:type="dcterms:W3CDTF">2020-01-09T15:11:28Z</dcterms:modified>
</cp:coreProperties>
</file>