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55" autoAdjust="0"/>
  </p:normalViewPr>
  <p:slideViewPr>
    <p:cSldViewPr snapToGrid="0" snapToObjects="1">
      <p:cViewPr>
        <p:scale>
          <a:sx n="94" d="100"/>
          <a:sy n="94" d="100"/>
        </p:scale>
        <p:origin x="-8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D4B7-2621-7748-9EB8-E2866A09B21D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F261-8950-F44A-9875-4F02EABBC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1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D4B7-2621-7748-9EB8-E2866A09B21D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F261-8950-F44A-9875-4F02EABBC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9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D4B7-2621-7748-9EB8-E2866A09B21D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F261-8950-F44A-9875-4F02EABBC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3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D4B7-2621-7748-9EB8-E2866A09B21D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F261-8950-F44A-9875-4F02EABBC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0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D4B7-2621-7748-9EB8-E2866A09B21D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F261-8950-F44A-9875-4F02EABBC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0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D4B7-2621-7748-9EB8-E2866A09B21D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F261-8950-F44A-9875-4F02EABBC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1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D4B7-2621-7748-9EB8-E2866A09B21D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F261-8950-F44A-9875-4F02EABBC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4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D4B7-2621-7748-9EB8-E2866A09B21D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F261-8950-F44A-9875-4F02EABBC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D4B7-2621-7748-9EB8-E2866A09B21D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F261-8950-F44A-9875-4F02EABBC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2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D4B7-2621-7748-9EB8-E2866A09B21D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F261-8950-F44A-9875-4F02EABBC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D4B7-2621-7748-9EB8-E2866A09B21D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F261-8950-F44A-9875-4F02EABBC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9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7D4B7-2621-7748-9EB8-E2866A09B21D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3F261-8950-F44A-9875-4F02EABBC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.uk/imgres?q=heart+diagram&amp;hl=en&amp;tbo=d&amp;biw=1920&amp;bih=899&amp;tbm=isch&amp;tbnid=zz7706PJ4u50yM:&amp;imgrefurl=http://t.co/01YIoMK3&amp;docid=tbf2UtvCv_Im1M&amp;imgurl=http://www.schroederstrimworks.com/wp-content/themes/titan/human-heart-diagram-labeled-5919.svg&amp;w=380&amp;h=475&amp;ei=7czAUJHVOaLi0QHCkoGYAQ&amp;zoom=1&amp;iact=hc&amp;vpx=606&amp;vpy=529&amp;dur=3135&amp;hovh=251&amp;hovw=201&amp;tx=87&amp;ty=165&amp;sig=112232271775140047513&amp;page=1&amp;tbnh=135&amp;tbnw=109&amp;start=0&amp;ndsp=65&amp;ved=1t:429,r:44,s:0,i:225" TargetMode="Externa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4878144" y="1006238"/>
            <a:ext cx="2583458" cy="1332102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5489"/>
            <a:ext cx="8839604" cy="642205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Research task: 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94257" y="589812"/>
            <a:ext cx="1991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Independent work!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0335" y="168205"/>
            <a:ext cx="2741458" cy="133210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04882" y="-47239"/>
            <a:ext cx="5948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Start:</a:t>
            </a:r>
            <a:endParaRPr lang="en-US" sz="1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35" y="128083"/>
            <a:ext cx="1421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u="sng" dirty="0" smtClean="0"/>
              <a:t>Previous learning (last term):</a:t>
            </a:r>
            <a:endParaRPr lang="en-US" sz="8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07241"/>
            <a:ext cx="1146468" cy="1056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200000"/>
              </a:lnSpc>
              <a:buFont typeface="Arial"/>
              <a:buChar char="•"/>
            </a:pPr>
            <a:r>
              <a:rPr lang="en-US" sz="800" dirty="0" smtClean="0"/>
              <a:t>Biceps job = </a:t>
            </a:r>
          </a:p>
          <a:p>
            <a:pPr marL="171450" indent="-171450">
              <a:lnSpc>
                <a:spcPct val="200000"/>
              </a:lnSpc>
              <a:buFont typeface="Arial"/>
              <a:buChar char="•"/>
            </a:pPr>
            <a:r>
              <a:rPr lang="en-US" sz="800" dirty="0" smtClean="0"/>
              <a:t>Quadriceps job =</a:t>
            </a:r>
          </a:p>
          <a:p>
            <a:pPr marL="171450" indent="-171450">
              <a:lnSpc>
                <a:spcPct val="200000"/>
              </a:lnSpc>
              <a:buFont typeface="Arial"/>
              <a:buChar char="•"/>
            </a:pPr>
            <a:r>
              <a:rPr lang="en-US" sz="800" dirty="0" smtClean="0"/>
              <a:t>Deltoids job = </a:t>
            </a:r>
          </a:p>
          <a:p>
            <a:pPr marL="171450" indent="-171450">
              <a:lnSpc>
                <a:spcPct val="200000"/>
              </a:lnSpc>
              <a:buFont typeface="Arial"/>
              <a:buChar char="•"/>
            </a:pPr>
            <a:r>
              <a:rPr lang="en-US" sz="800" dirty="0" smtClean="0"/>
              <a:t>Gastronomes job = </a:t>
            </a:r>
            <a:endParaRPr lang="en-US" sz="800" dirty="0"/>
          </a:p>
        </p:txBody>
      </p:sp>
      <p:sp>
        <p:nvSpPr>
          <p:cNvPr id="11" name="Rounded Rectangle 10"/>
          <p:cNvSpPr/>
          <p:nvPr/>
        </p:nvSpPr>
        <p:spPr>
          <a:xfrm>
            <a:off x="50335" y="1649569"/>
            <a:ext cx="2741458" cy="120650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569" y="1649569"/>
            <a:ext cx="14432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u="sng" dirty="0" smtClean="0"/>
              <a:t>Previous learning (last week):</a:t>
            </a:r>
            <a:endParaRPr lang="en-US" sz="8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95453" y="2088140"/>
            <a:ext cx="236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</a:p>
          <a:p>
            <a:endParaRPr lang="en-US" sz="800" dirty="0" smtClean="0"/>
          </a:p>
          <a:p>
            <a:r>
              <a:rPr lang="en-US" sz="800" dirty="0" smtClean="0"/>
              <a:t>2</a:t>
            </a:r>
          </a:p>
          <a:p>
            <a:endParaRPr lang="en-US" sz="800" dirty="0" smtClean="0"/>
          </a:p>
          <a:p>
            <a:r>
              <a:rPr lang="en-US" sz="800" dirty="0" smtClean="0"/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477" y="1815120"/>
            <a:ext cx="26697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700" dirty="0" smtClean="0"/>
              <a:t>Function of the cardiovascular system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8477" y="3055146"/>
            <a:ext cx="2741458" cy="1332102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79958" y="2793536"/>
            <a:ext cx="11836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New learning :</a:t>
            </a:r>
            <a:endParaRPr lang="en-US" sz="1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91073" y="3055146"/>
            <a:ext cx="1394583" cy="199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6">
                  <a:lumMod val="75000"/>
                </a:schemeClr>
              </a:buClr>
              <a:defRPr/>
            </a:pPr>
            <a:r>
              <a:rPr lang="en-GB" altLang="en-US" sz="600" dirty="0" smtClean="0">
                <a:solidFill>
                  <a:srgbClr val="C00000"/>
                </a:solidFill>
              </a:rPr>
              <a:t>Blood Pressure:</a:t>
            </a:r>
            <a:endParaRPr lang="en-GB" altLang="en-US" sz="600" dirty="0">
              <a:solidFill>
                <a:srgbClr val="C00000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8477" y="3254539"/>
            <a:ext cx="2630357" cy="1179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4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en-GB" altLang="en-US" sz="600" dirty="0" smtClean="0">
                <a:solidFill>
                  <a:srgbClr val="C00000"/>
                </a:solidFill>
              </a:rPr>
              <a:t>What is Blood Pressure?</a:t>
            </a:r>
          </a:p>
          <a:p>
            <a:pPr algn="l">
              <a:lnSpc>
                <a:spcPct val="140000"/>
              </a:lnSpc>
              <a:buClr>
                <a:schemeClr val="accent6">
                  <a:lumMod val="75000"/>
                </a:schemeClr>
              </a:buClr>
              <a:defRPr/>
            </a:pPr>
            <a:endParaRPr lang="en-GB" altLang="en-US" sz="600" dirty="0">
              <a:solidFill>
                <a:srgbClr val="C00000"/>
              </a:solidFill>
            </a:endParaRPr>
          </a:p>
          <a:p>
            <a:pPr algn="l">
              <a:lnSpc>
                <a:spcPct val="14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en-GB" altLang="en-US" sz="600" dirty="0" smtClean="0">
                <a:solidFill>
                  <a:srgbClr val="C00000"/>
                </a:solidFill>
              </a:rPr>
              <a:t>What causes high blood pressure?</a:t>
            </a:r>
          </a:p>
          <a:p>
            <a:pPr algn="l">
              <a:lnSpc>
                <a:spcPct val="140000"/>
              </a:lnSpc>
              <a:buClr>
                <a:schemeClr val="accent6">
                  <a:lumMod val="75000"/>
                </a:schemeClr>
              </a:buClr>
              <a:defRPr/>
            </a:pPr>
            <a:endParaRPr lang="en-GB" altLang="en-US" sz="600" dirty="0">
              <a:solidFill>
                <a:srgbClr val="C00000"/>
              </a:solidFill>
            </a:endParaRPr>
          </a:p>
          <a:p>
            <a:pPr algn="l">
              <a:lnSpc>
                <a:spcPct val="14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en-GB" altLang="en-US" sz="600" dirty="0" smtClean="0">
                <a:solidFill>
                  <a:srgbClr val="C00000"/>
                </a:solidFill>
              </a:rPr>
              <a:t>How can we reduce high blood pressure?</a:t>
            </a:r>
          </a:p>
          <a:p>
            <a:pPr algn="l">
              <a:lnSpc>
                <a:spcPct val="140000"/>
              </a:lnSpc>
              <a:buClr>
                <a:schemeClr val="accent6">
                  <a:lumMod val="75000"/>
                </a:schemeClr>
              </a:buClr>
              <a:defRPr/>
            </a:pPr>
            <a:endParaRPr lang="en-GB" altLang="en-US" sz="600" dirty="0">
              <a:solidFill>
                <a:srgbClr val="C00000"/>
              </a:solidFill>
            </a:endParaRPr>
          </a:p>
          <a:p>
            <a:pPr algn="l">
              <a:lnSpc>
                <a:spcPct val="14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en-GB" altLang="en-US" sz="600" dirty="0" smtClean="0">
                <a:solidFill>
                  <a:srgbClr val="C00000"/>
                </a:solidFill>
              </a:rPr>
              <a:t>What is the danger of high blood pressure?</a:t>
            </a:r>
          </a:p>
          <a:p>
            <a:pPr algn="l">
              <a:lnSpc>
                <a:spcPct val="140000"/>
              </a:lnSpc>
              <a:buClr>
                <a:schemeClr val="accent6">
                  <a:lumMod val="75000"/>
                </a:schemeClr>
              </a:buClr>
              <a:defRPr/>
            </a:pPr>
            <a:endParaRPr lang="en-GB" altLang="en-US" sz="600" dirty="0">
              <a:solidFill>
                <a:srgbClr val="C00000"/>
              </a:solidFill>
            </a:endParaRPr>
          </a:p>
          <a:p>
            <a:pPr algn="l">
              <a:lnSpc>
                <a:spcPct val="140000"/>
              </a:lnSpc>
              <a:buClr>
                <a:schemeClr val="accent6">
                  <a:lumMod val="75000"/>
                </a:schemeClr>
              </a:buClr>
              <a:defRPr/>
            </a:pPr>
            <a:endParaRPr lang="en-GB" altLang="en-US" sz="600" dirty="0">
              <a:solidFill>
                <a:srgbClr val="C0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0335" y="4582867"/>
            <a:ext cx="2741458" cy="1332102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9192" y="4499103"/>
            <a:ext cx="25396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u="sng" dirty="0" smtClean="0">
                <a:latin typeface="Calibri" charset="0"/>
                <a:ea typeface="MS PGothic" charset="0"/>
              </a:rPr>
              <a:t>Blood vessels: </a:t>
            </a:r>
            <a:r>
              <a:rPr lang="en-US" sz="1200" u="sng" dirty="0" smtClean="0">
                <a:latin typeface="Calibri" charset="0"/>
                <a:ea typeface="MS PGothic" charset="0"/>
              </a:rPr>
              <a:t/>
            </a:r>
            <a:br>
              <a:rPr lang="en-US" sz="1200" u="sng" dirty="0" smtClean="0">
                <a:latin typeface="Calibri" charset="0"/>
                <a:ea typeface="MS PGothic" charset="0"/>
              </a:rPr>
            </a:br>
            <a:r>
              <a:rPr lang="en-GB" sz="9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 charset="0"/>
                <a:ea typeface="MS PGothic" charset="0"/>
              </a:rPr>
              <a:t>Arteries, Veins and Capillaries</a:t>
            </a:r>
            <a:endParaRPr lang="en-US" sz="900" dirty="0"/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432" y="5553131"/>
            <a:ext cx="416822" cy="3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0640">
            <a:off x="2438459" y="5494754"/>
            <a:ext cx="242646" cy="357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5979">
            <a:off x="127418" y="5576256"/>
            <a:ext cx="162900" cy="22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50335" y="4929990"/>
            <a:ext cx="123660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500" dirty="0" smtClean="0">
                <a:latin typeface="Trebuchet MS" charset="0"/>
              </a:rPr>
              <a:t>FIND OUT EACH JOB and STRUCTURE</a:t>
            </a:r>
            <a:endParaRPr lang="en-US" sz="500" dirty="0">
              <a:latin typeface="Trebuchet MS" charset="0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52770" y="5914969"/>
            <a:ext cx="2449599" cy="24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 charset="0"/>
                <a:ea typeface="MS PGothic" charset="0"/>
              </a:rPr>
              <a:t>CARDIAC OUTPUT = </a:t>
            </a:r>
            <a:endParaRPr lang="en-GB" sz="2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rebuchet MS" charset="0"/>
              <a:ea typeface="MS PGothic" charset="0"/>
            </a:endParaRPr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-65879" y="6146906"/>
            <a:ext cx="14542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500" dirty="0" smtClean="0">
                <a:latin typeface="Trebuchet MS" charset="0"/>
              </a:rPr>
              <a:t>The formula to work our Cardiac Output is: </a:t>
            </a:r>
            <a:endParaRPr lang="en-US" sz="500" dirty="0">
              <a:latin typeface="Trebuchet MS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163565" y="6231545"/>
            <a:ext cx="2449599" cy="24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 charset="0"/>
                <a:ea typeface="MS PGothic" charset="0"/>
              </a:rPr>
              <a:t>Stroke Volume = </a:t>
            </a:r>
            <a:endParaRPr lang="en-GB" sz="2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rebuchet MS" charset="0"/>
              <a:ea typeface="MS PGothic" charset="0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163565" y="6551793"/>
            <a:ext cx="2449599" cy="24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 charset="0"/>
                <a:ea typeface="MS PGothic" charset="0"/>
              </a:rPr>
              <a:t>Heart Rate = </a:t>
            </a:r>
            <a:endParaRPr lang="en-GB" sz="2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rebuchet MS" charset="0"/>
              <a:ea typeface="MS PGothic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89117" y="6580783"/>
            <a:ext cx="18849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venir Black"/>
                <a:cs typeface="Avenir Black"/>
              </a:rPr>
              <a:t>Blood: </a:t>
            </a:r>
            <a:endParaRPr lang="en-US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venir Black"/>
              <a:cs typeface="Avenir Black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74964" y="6349193"/>
            <a:ext cx="1069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Components of </a:t>
            </a:r>
            <a:endParaRPr lang="en-US" sz="1100" dirty="0"/>
          </a:p>
        </p:txBody>
      </p:sp>
      <p:sp>
        <p:nvSpPr>
          <p:cNvPr id="36" name="Rounded Rectangle 35"/>
          <p:cNvSpPr/>
          <p:nvPr/>
        </p:nvSpPr>
        <p:spPr>
          <a:xfrm>
            <a:off x="2981020" y="5020608"/>
            <a:ext cx="1713860" cy="1166866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981020" y="3793382"/>
            <a:ext cx="1713860" cy="113660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981020" y="2451527"/>
            <a:ext cx="1713860" cy="117487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981020" y="1023699"/>
            <a:ext cx="1713860" cy="1314641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191567" y="6223850"/>
            <a:ext cx="144142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Find the structure and function of each</a:t>
            </a:r>
            <a:endParaRPr lang="en-US" sz="600" dirty="0"/>
          </a:p>
        </p:txBody>
      </p:sp>
      <p:sp>
        <p:nvSpPr>
          <p:cNvPr id="41" name="Rectangle 40"/>
          <p:cNvSpPr/>
          <p:nvPr/>
        </p:nvSpPr>
        <p:spPr>
          <a:xfrm>
            <a:off x="3191567" y="3793382"/>
            <a:ext cx="1171364" cy="27699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1200" b="1" i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Red blood cells</a:t>
            </a:r>
            <a:endParaRPr lang="en-US" sz="1200" b="1" i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1272429" y="2230419"/>
            <a:ext cx="5184435" cy="630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050" b="1" i="1" u="sng" dirty="0" smtClean="0">
                <a:ln/>
                <a:solidFill>
                  <a:schemeClr val="bg1"/>
                </a:solidFill>
                <a:latin typeface="Chalkboard SE Regular"/>
                <a:cs typeface="Chalkboard SE Regular"/>
              </a:rPr>
              <a:t>White blood cells</a:t>
            </a:r>
            <a:endParaRPr lang="en-US" sz="1050" b="1" i="1" u="sng" dirty="0">
              <a:ln/>
              <a:solidFill>
                <a:schemeClr val="bg1"/>
              </a:solidFill>
              <a:latin typeface="Chalkboard SE Regular"/>
              <a:cs typeface="Chalkboard SE Regular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331357" y="5006142"/>
            <a:ext cx="2855920" cy="2616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GB" sz="1100" cap="all" dirty="0" smtClean="0">
                <a:ln/>
                <a:solidFill>
                  <a:schemeClr val="accent1"/>
                </a:solidFill>
                <a:effectLst/>
                <a:latin typeface="Apple Chancery"/>
                <a:cs typeface="Apple Chancery"/>
              </a:rPr>
              <a:t>Platelets</a:t>
            </a:r>
            <a:endParaRPr lang="en-US" sz="1100" cap="all" dirty="0">
              <a:ln/>
              <a:solidFill>
                <a:schemeClr val="accent1"/>
              </a:solidFill>
              <a:effectLst/>
              <a:latin typeface="Apple Chancery"/>
              <a:cs typeface="Apple Chancery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11257" y="939307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gnPainter-HouseScript"/>
                <a:cs typeface="SignPainter-HouseScript"/>
              </a:rPr>
              <a:t>Plasma</a:t>
            </a:r>
            <a:endParaRPr lang="en-US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ignPainter-HouseScript"/>
              <a:cs typeface="SignPainter-HouseScript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4878144" y="864249"/>
            <a:ext cx="2575063" cy="624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Blood (vascular) Shunting: </a:t>
            </a:r>
            <a:endParaRPr lang="en-GB" sz="12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59237" y="1241096"/>
            <a:ext cx="69762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What is this????</a:t>
            </a:r>
            <a:endParaRPr lang="en-US" sz="600" dirty="0"/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4836404" y="2230419"/>
            <a:ext cx="4206828" cy="6256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50" b="1" u="sng" dirty="0" smtClean="0">
                <a:latin typeface="Calibri Light" charset="0"/>
                <a:ea typeface="MS PGothic" charset="0"/>
              </a:rPr>
              <a:t>What are </a:t>
            </a:r>
            <a:r>
              <a:rPr lang="en-GB" sz="1100" b="1" i="1" u="sng" dirty="0" smtClean="0">
                <a:latin typeface="Calibri Light" charset="0"/>
                <a:ea typeface="MS PGothic" charset="0"/>
              </a:rPr>
              <a:t>immediate</a:t>
            </a:r>
            <a:r>
              <a:rPr lang="en-GB" sz="1050" b="1" u="sng" dirty="0" smtClean="0">
                <a:latin typeface="Calibri Light" charset="0"/>
                <a:ea typeface="MS PGothic" charset="0"/>
              </a:rPr>
              <a:t> effects of exercise on Circulatory System?</a:t>
            </a:r>
            <a:endParaRPr lang="en-GB" sz="1050" b="1" u="sng" dirty="0">
              <a:latin typeface="Calibri Light" charset="0"/>
              <a:ea typeface="MS PGothic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4878144" y="4473615"/>
            <a:ext cx="4206828" cy="6256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50" b="1" u="sng" dirty="0" smtClean="0">
                <a:latin typeface="Calibri Light" charset="0"/>
                <a:ea typeface="MS PGothic" charset="0"/>
              </a:rPr>
              <a:t>What are </a:t>
            </a:r>
            <a:r>
              <a:rPr lang="en-GB" sz="1100" b="1" i="1" u="sng" dirty="0" smtClean="0">
                <a:latin typeface="Calibri Light" charset="0"/>
                <a:ea typeface="MS PGothic" charset="0"/>
              </a:rPr>
              <a:t>long term </a:t>
            </a:r>
            <a:r>
              <a:rPr lang="en-GB" sz="1050" b="1" u="sng" dirty="0" smtClean="0">
                <a:latin typeface="Calibri Light" charset="0"/>
                <a:ea typeface="MS PGothic" charset="0"/>
              </a:rPr>
              <a:t>effects of exercise on Circulatory System?</a:t>
            </a:r>
            <a:endParaRPr lang="en-GB" sz="1050" b="1" u="sng" dirty="0">
              <a:latin typeface="Calibri Light" charset="0"/>
              <a:ea typeface="MS PGothic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36404" y="2796026"/>
            <a:ext cx="4162392" cy="1821137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878144" y="4929991"/>
            <a:ext cx="4162392" cy="1821136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999167" y="33924"/>
            <a:ext cx="3085805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000" b="1" u="sng" dirty="0" smtClean="0"/>
              <a:t>Good</a:t>
            </a:r>
            <a:r>
              <a:rPr lang="en-US" sz="1000" dirty="0" smtClean="0"/>
              <a:t> = I have state the correct answers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000" b="1" u="sng" dirty="0" smtClean="0"/>
              <a:t>Outstanding</a:t>
            </a:r>
            <a:r>
              <a:rPr lang="en-US" sz="1000" dirty="0" smtClean="0"/>
              <a:t> = I have explained the correct answers </a:t>
            </a:r>
          </a:p>
          <a:p>
            <a:endParaRPr lang="en-US" sz="1000" dirty="0"/>
          </a:p>
          <a:p>
            <a:r>
              <a:rPr lang="en-US" sz="1000" dirty="0" smtClean="0"/>
              <a:t>Challenge = how does it effect SPORTING performance</a:t>
            </a:r>
            <a:endParaRPr lang="en-US" sz="1000" dirty="0"/>
          </a:p>
        </p:txBody>
      </p:sp>
      <p:pic>
        <p:nvPicPr>
          <p:cNvPr id="54" name="Picture 53" descr="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320" y="786830"/>
            <a:ext cx="663645" cy="862739"/>
          </a:xfrm>
          <a:prstGeom prst="rect">
            <a:avLst/>
          </a:prstGeom>
        </p:spPr>
      </p:pic>
      <p:cxnSp>
        <p:nvCxnSpPr>
          <p:cNvPr id="56" name="Straight Arrow Connector 55"/>
          <p:cNvCxnSpPr>
            <a:stCxn id="5" idx="2"/>
            <a:endCxn id="11" idx="0"/>
          </p:cNvCxnSpPr>
          <p:nvPr/>
        </p:nvCxnSpPr>
        <p:spPr>
          <a:xfrm>
            <a:off x="1421064" y="1500307"/>
            <a:ext cx="0" cy="1492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691073" y="2856071"/>
            <a:ext cx="0" cy="1984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52770" y="5914969"/>
            <a:ext cx="0" cy="1492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50352" y="4441366"/>
            <a:ext cx="0" cy="1492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2696091" y="6747989"/>
            <a:ext cx="264119" cy="313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2981020" y="4861758"/>
            <a:ext cx="0" cy="2887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4693600" y="3504615"/>
            <a:ext cx="0" cy="2887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981020" y="2230419"/>
            <a:ext cx="0" cy="2887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46" idx="1"/>
          </p:cNvCxnSpPr>
          <p:nvPr/>
        </p:nvCxnSpPr>
        <p:spPr>
          <a:xfrm>
            <a:off x="4720624" y="1652708"/>
            <a:ext cx="157520" cy="195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7453207" y="2230256"/>
            <a:ext cx="8395" cy="2212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8998796" y="4596365"/>
            <a:ext cx="8395" cy="2212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41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485 C 0.0052 0.01549 0.01423 0.02613 0.01822 0.03955 C 0.02222 0.05435 0.0243 0.07169 0.02621 0.08904 C 0.02829 0.10638 0.02621 0.12095 0.0243 0.13714 C 0.02222 0.15171 0.01927 0.16767 0.01215 0.18108 C 0.00625 0.19449 -0.00382 0.20513 -0.01476 0.21323 C -0.02483 0.22109 -0.03681 0.22641 -0.04879 0.22918 C -0.06077 0.23173 -0.07275 0.23173 -0.08386 0.22918 C -0.09584 0.22641 -0.10678 0.21993 -0.1158 0.20906 C -0.12483 0.19981 -0.13282 0.18779 -0.13681 0.17299 C -0.14184 0.1598 -0.14375 0.14107 -0.14375 0.12627 C -0.1448 0.1117 -0.14375 0.09436 -0.13872 0.07955 C -0.13386 0.06637 -0.12483 0.0555 -0.11285 0.05018 C -0.1007 0.04625 -0.08872 0.05157 -0.08073 0.06082 C -0.07379 0.0703 -0.06875 0.08487 -0.06771 0.10222 C -0.06771 0.11979 -0.06875 0.13575 -0.07379 0.14917 C -0.07882 0.16235 -0.07778 0.16512 -0.09775 0.18247 C -0.1158 0.2012 -0.13386 0.19588 -0.1448 0.19704 C -0.15573 0.19704 -0.16476 0.19172 -0.1757 0.1864 C -0.18785 0.17969 -0.19775 0.16767 -0.20487 0.15703 C -0.21181 0.14639 -0.21476 0.13298 -0.21875 0.1117 C -0.22171 0.09019 -0.22171 0.07955 -0.22171 0.0636 C -0.22171 0.04764 -0.22171 0.03145 -0.22171 0.01549 " pathEditMode="relative" rAng="0" ptsTypes="fffffffffffffffffffffff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113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485 C 0.0052 0.01549 0.01423 0.02613 0.01822 0.03955 C 0.02222 0.05435 0.0243 0.07169 0.02621 0.08904 C 0.02829 0.10638 0.02621 0.12095 0.0243 0.13714 C 0.02222 0.15171 0.01927 0.16767 0.01215 0.18108 C 0.00625 0.19449 -0.00382 0.20513 -0.01476 0.21323 C -0.02483 0.22109 -0.03681 0.22641 -0.04879 0.22918 C -0.06077 0.23173 -0.07275 0.23173 -0.08386 0.22918 C -0.09584 0.22641 -0.10678 0.21993 -0.1158 0.20906 C -0.12483 0.19981 -0.13282 0.18779 -0.13681 0.17299 C -0.14184 0.1598 -0.14375 0.14107 -0.14375 0.12627 C -0.1448 0.1117 -0.14375 0.09436 -0.13872 0.07955 C -0.13386 0.06637 -0.12483 0.0555 -0.11285 0.05018 C -0.1007 0.04625 -0.08872 0.05157 -0.08073 0.06082 C -0.07379 0.0703 -0.06875 0.08487 -0.06771 0.10222 C -0.06771 0.11979 -0.06875 0.13575 -0.07379 0.14917 C -0.07882 0.16235 -0.07778 0.16512 -0.09775 0.18247 C -0.1158 0.2012 -0.13386 0.19588 -0.1448 0.19704 C -0.15573 0.19704 -0.16476 0.19172 -0.1757 0.1864 C -0.18785 0.17969 -0.19775 0.16767 -0.20487 0.15703 C -0.21181 0.14639 -0.21476 0.13298 -0.21875 0.1117 C -0.22171 0.09019 -0.22171 0.07955 -0.22171 0.0636 C -0.22171 0.04764 -0.22171 0.03145 -0.22171 0.01549 " pathEditMode="relative" rAng="0" ptsTypes="fffffffffffffffffffffff">
                                      <p:cBhvr>
                                        <p:cTn id="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113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485 C 0.0052 0.01549 0.01423 0.02613 0.01822 0.03955 C 0.02222 0.05435 0.0243 0.07169 0.02621 0.08904 C 0.02829 0.10638 0.02621 0.12095 0.0243 0.13714 C 0.02222 0.15171 0.01927 0.16767 0.01215 0.18108 C 0.00625 0.19449 -0.00382 0.20513 -0.01476 0.21323 C -0.02483 0.22109 -0.03681 0.22641 -0.04879 0.22918 C -0.06077 0.23173 -0.07275 0.23173 -0.08386 0.22918 C -0.09584 0.22641 -0.10678 0.21993 -0.1158 0.20906 C -0.12483 0.19981 -0.13282 0.18779 -0.13681 0.17299 C -0.14184 0.1598 -0.14375 0.14107 -0.14375 0.12627 C -0.1448 0.1117 -0.14375 0.09436 -0.13872 0.07955 C -0.13386 0.06637 -0.12483 0.0555 -0.11285 0.05018 C -0.1007 0.04625 -0.08872 0.05157 -0.08073 0.06082 C -0.07379 0.0703 -0.06875 0.08487 -0.06771 0.10222 C -0.06771 0.11979 -0.06875 0.13575 -0.07379 0.14917 C -0.07882 0.16235 -0.07778 0.16512 -0.09775 0.18247 C -0.1158 0.2012 -0.13386 0.19588 -0.1448 0.19704 C -0.15573 0.19704 -0.16476 0.19172 -0.1757 0.1864 C -0.18785 0.17969 -0.19775 0.16767 -0.20487 0.15703 C -0.21181 0.14639 -0.21476 0.13298 -0.21875 0.1117 C -0.22171 0.09019 -0.22171 0.07955 -0.22171 0.0636 C -0.22171 0.04764 -0.22171 0.03145 -0.22171 0.01549 " pathEditMode="relative" rAng="0" ptsTypes="fffffffffffffffffffffff">
                                      <p:cBhvr>
                                        <p:cTn id="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113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3.gstatic.com/images?q=tbn:ANd9GcQysYe5Aqt5bxzhm-AxkwoFhjF-1FPK9ckuVsM0sSwn_azcJKnM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20" y="1850867"/>
            <a:ext cx="2745605" cy="34990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0" y="-49656"/>
            <a:ext cx="3246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2400" b="1" u="sng" dirty="0" smtClean="0"/>
              <a:t>Extension: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0053" y="287815"/>
            <a:ext cx="3570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Label the heart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Draw the direction of blood flow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26469" y="-35072"/>
            <a:ext cx="511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Find information on the double circulation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26468" y="334261"/>
            <a:ext cx="4985794" cy="640721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615626"/>
            <a:ext cx="40264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4</a:t>
            </a:r>
            <a:r>
              <a:rPr lang="en-US" sz="1050" dirty="0" smtClean="0"/>
              <a:t>. CREATE A QUIZ, WITH ANSWERS ON WHAT YOU HAVE RESEARCHED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223474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212</Words>
  <Application>Microsoft Macintosh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Research task: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task: </dc:title>
  <dc:creator>Rebecca Sweet</dc:creator>
  <cp:lastModifiedBy>Rebecca Sweet</cp:lastModifiedBy>
  <cp:revision>7</cp:revision>
  <dcterms:created xsi:type="dcterms:W3CDTF">2020-01-11T18:10:24Z</dcterms:created>
  <dcterms:modified xsi:type="dcterms:W3CDTF">2020-01-11T18:54:56Z</dcterms:modified>
</cp:coreProperties>
</file>