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522" r:id="rId5"/>
    <p:sldId id="566" r:id="rId6"/>
    <p:sldId id="523" r:id="rId7"/>
    <p:sldId id="524" r:id="rId8"/>
    <p:sldId id="525" r:id="rId9"/>
    <p:sldId id="526" r:id="rId10"/>
    <p:sldId id="527" r:id="rId11"/>
    <p:sldId id="533" r:id="rId12"/>
    <p:sldId id="528" r:id="rId13"/>
    <p:sldId id="530" r:id="rId14"/>
    <p:sldId id="25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90" d="100"/>
          <a:sy n="90"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2E95C-CDD3-4633-92AB-BDB9694FA9DE}" type="datetimeFigureOut">
              <a:rPr lang="en-GB" smtClean="0"/>
              <a:t>15/10/2020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0CB30-FEF6-48CE-9618-E1EC3197924A}" type="slidenum">
              <a:rPr lang="en-GB" smtClean="0"/>
              <a:t>‹#›</a:t>
            </a:fld>
            <a:endParaRPr lang="en-GB"/>
          </a:p>
        </p:txBody>
      </p:sp>
    </p:spTree>
    <p:extLst>
      <p:ext uri="{BB962C8B-B14F-4D97-AF65-F5344CB8AC3E}">
        <p14:creationId xmlns:p14="http://schemas.microsoft.com/office/powerpoint/2010/main" val="178753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 of this website quoted above. [CC BY-SA 4.0 (https://creativecommons.org/licenses/by-sa/4.0)]</a:t>
            </a:r>
            <a:endParaRPr lang="en-GB" dirty="0"/>
          </a:p>
        </p:txBody>
      </p:sp>
      <p:sp>
        <p:nvSpPr>
          <p:cNvPr id="4" name="Slide Number Placeholder 3"/>
          <p:cNvSpPr>
            <a:spLocks noGrp="1"/>
          </p:cNvSpPr>
          <p:nvPr>
            <p:ph type="sldNum" sz="quarter" idx="5"/>
          </p:nvPr>
        </p:nvSpPr>
        <p:spPr/>
        <p:txBody>
          <a:bodyPr/>
          <a:lstStyle/>
          <a:p>
            <a:fld id="{4BD21E68-D55B-444B-8375-DB99916127C1}" type="slidenum">
              <a:rPr lang="en-GB" smtClean="0"/>
              <a:t>1</a:t>
            </a:fld>
            <a:endParaRPr lang="en-GB"/>
          </a:p>
        </p:txBody>
      </p:sp>
    </p:spTree>
    <p:extLst>
      <p:ext uri="{BB962C8B-B14F-4D97-AF65-F5344CB8AC3E}">
        <p14:creationId xmlns:p14="http://schemas.microsoft.com/office/powerpoint/2010/main" val="387632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Skip</a:t>
            </a:r>
            <a:r>
              <a:rPr lang="en-GB" baseline="0" dirty="0"/>
              <a:t> parts of the video about ions</a:t>
            </a:r>
            <a:endParaRPr lang="en-GB" dirty="0"/>
          </a:p>
        </p:txBody>
      </p:sp>
      <p:sp>
        <p:nvSpPr>
          <p:cNvPr id="4" name="Slide Number Placeholder 3"/>
          <p:cNvSpPr>
            <a:spLocks noGrp="1"/>
          </p:cNvSpPr>
          <p:nvPr>
            <p:ph type="sldNum" sz="quarter" idx="10"/>
          </p:nvPr>
        </p:nvSpPr>
        <p:spPr/>
        <p:txBody>
          <a:bodyPr/>
          <a:lstStyle/>
          <a:p>
            <a:fld id="{66066898-B51B-8B49-8A3E-DC93C6971C39}" type="slidenum">
              <a:rPr lang="en-US" smtClean="0"/>
              <a:pPr/>
              <a:t>4</a:t>
            </a:fld>
            <a:endParaRPr lang="en-US"/>
          </a:p>
        </p:txBody>
      </p:sp>
    </p:spTree>
    <p:extLst>
      <p:ext uri="{BB962C8B-B14F-4D97-AF65-F5344CB8AC3E}">
        <p14:creationId xmlns:p14="http://schemas.microsoft.com/office/powerpoint/2010/main" val="39796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D42DB5-F206-48D3-BAC8-54187ABCED9E}"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43895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2DB5-F206-48D3-BAC8-54187ABCED9E}"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248255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2DB5-F206-48D3-BAC8-54187ABCED9E}"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311852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2DB5-F206-48D3-BAC8-54187ABCED9E}"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155322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42DB5-F206-48D3-BAC8-54187ABCED9E}"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16413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D42DB5-F206-48D3-BAC8-54187ABCED9E}"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111143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D42DB5-F206-48D3-BAC8-54187ABCED9E}" type="datetimeFigureOut">
              <a:rPr lang="en-GB" smtClean="0"/>
              <a:t>15/10/2020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21449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D42DB5-F206-48D3-BAC8-54187ABCED9E}" type="datetimeFigureOut">
              <a:rPr lang="en-GB" smtClean="0"/>
              <a:t>15/10/2020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210284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42DB5-F206-48D3-BAC8-54187ABCED9E}" type="datetimeFigureOut">
              <a:rPr lang="en-GB" smtClean="0"/>
              <a:t>15/10/2020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383785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42DB5-F206-48D3-BAC8-54187ABCED9E}"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219148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42DB5-F206-48D3-BAC8-54187ABCED9E}"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1E8D9-1CE9-4BF7-84D8-5D98638DA027}" type="slidenum">
              <a:rPr lang="en-GB" smtClean="0"/>
              <a:t>‹#›</a:t>
            </a:fld>
            <a:endParaRPr lang="en-GB"/>
          </a:p>
        </p:txBody>
      </p:sp>
    </p:spTree>
    <p:extLst>
      <p:ext uri="{BB962C8B-B14F-4D97-AF65-F5344CB8AC3E}">
        <p14:creationId xmlns:p14="http://schemas.microsoft.com/office/powerpoint/2010/main" val="378442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42DB5-F206-48D3-BAC8-54187ABCED9E}" type="datetimeFigureOut">
              <a:rPr lang="en-GB" smtClean="0"/>
              <a:t>15/10/2020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1E8D9-1CE9-4BF7-84D8-5D98638DA027}" type="slidenum">
              <a:rPr lang="en-GB" smtClean="0"/>
              <a:t>‹#›</a:t>
            </a:fld>
            <a:endParaRPr lang="en-GB"/>
          </a:p>
        </p:txBody>
      </p:sp>
    </p:spTree>
    <p:extLst>
      <p:ext uri="{BB962C8B-B14F-4D97-AF65-F5344CB8AC3E}">
        <p14:creationId xmlns:p14="http://schemas.microsoft.com/office/powerpoint/2010/main" val="197114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DCBWK_Hg5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ndmade, Soap, Cold Process, Craft, Natural, Organic">
            <a:extLst>
              <a:ext uri="{FF2B5EF4-FFF2-40B4-BE49-F238E27FC236}">
                <a16:creationId xmlns:a16="http://schemas.microsoft.com/office/drawing/2014/main" id="{BA03DCE0-2CBA-486C-8D1B-03C9F958E0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0" t="7885" r="22278" b="21531"/>
          <a:stretch/>
        </p:blipFill>
        <p:spPr bwMode="auto">
          <a:xfrm>
            <a:off x="2394713" y="4877584"/>
            <a:ext cx="2714324" cy="17435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E094FAE-2D5B-442E-9E50-F878C3F8BFA8}"/>
              </a:ext>
            </a:extLst>
          </p:cNvPr>
          <p:cNvSpPr/>
          <p:nvPr/>
        </p:nvSpPr>
        <p:spPr>
          <a:xfrm>
            <a:off x="279133" y="154003"/>
            <a:ext cx="8701238" cy="1135781"/>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718082" cy="1004820"/>
          </a:xfrm>
        </p:spPr>
        <p:txBody>
          <a:bodyPr anchor="ctr">
            <a:noAutofit/>
          </a:bodyPr>
          <a:lstStyle/>
          <a:p>
            <a:r>
              <a:rPr lang="en-US" sz="6600" dirty="0">
                <a:latin typeface="Comic Sans MS" panose="030F0702030302020204" pitchFamily="66" charset="0"/>
              </a:rPr>
              <a:t>Indicators &amp; pH</a:t>
            </a:r>
            <a:endParaRPr lang="en-GB" sz="6600" dirty="0">
              <a:latin typeface="Comic Sans MS" panose="030F0702030302020204" pitchFamily="66" charset="0"/>
            </a:endParaRPr>
          </a:p>
        </p:txBody>
      </p:sp>
      <p:sp>
        <p:nvSpPr>
          <p:cNvPr id="3" name="TextBox 2">
            <a:extLst>
              <a:ext uri="{FF2B5EF4-FFF2-40B4-BE49-F238E27FC236}">
                <a16:creationId xmlns:a16="http://schemas.microsoft.com/office/drawing/2014/main" id="{CFE77A38-468C-4929-81F5-CC2FCB593E38}"/>
              </a:ext>
            </a:extLst>
          </p:cNvPr>
          <p:cNvSpPr txBox="1"/>
          <p:nvPr/>
        </p:nvSpPr>
        <p:spPr>
          <a:xfrm>
            <a:off x="202132" y="1543576"/>
            <a:ext cx="8701238" cy="1569660"/>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Do now activity: </a:t>
            </a:r>
            <a:r>
              <a:rPr lang="en-US" sz="3200" dirty="0">
                <a:latin typeface="Comic Sans MS" panose="030F0702030302020204" pitchFamily="66" charset="0"/>
              </a:rPr>
              <a:t>Describe some differences between acids and alkalis, give examples where you can.</a:t>
            </a:r>
            <a:endParaRPr lang="en-GB" sz="3200" dirty="0">
              <a:latin typeface="Comic Sans MS" panose="030F0702030302020204" pitchFamily="66" charset="0"/>
            </a:endParaRPr>
          </a:p>
        </p:txBody>
      </p:sp>
      <p:pic>
        <p:nvPicPr>
          <p:cNvPr id="7" name="Picture 2">
            <a:extLst>
              <a:ext uri="{FF2B5EF4-FFF2-40B4-BE49-F238E27FC236}">
                <a16:creationId xmlns:a16="http://schemas.microsoft.com/office/drawing/2014/main" id="{A49FC0D2-8858-41EC-B391-36BD95408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18" y="5095963"/>
            <a:ext cx="1257501" cy="14059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 scale &quot;">
            <a:extLst>
              <a:ext uri="{FF2B5EF4-FFF2-40B4-BE49-F238E27FC236}">
                <a16:creationId xmlns:a16="http://schemas.microsoft.com/office/drawing/2014/main" id="{1F500B11-99F2-4FDB-8803-3A6BF68585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1107" b="20271"/>
          <a:stretch/>
        </p:blipFill>
        <p:spPr bwMode="auto">
          <a:xfrm>
            <a:off x="501964" y="3281582"/>
            <a:ext cx="5285061" cy="1405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Tubes, Reagents, Chemistry, Experiment, Liquid">
            <a:extLst>
              <a:ext uri="{FF2B5EF4-FFF2-40B4-BE49-F238E27FC236}">
                <a16:creationId xmlns:a16="http://schemas.microsoft.com/office/drawing/2014/main" id="{D91103E0-6050-4C62-B79F-92E37C1BB3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0904" y="3068877"/>
            <a:ext cx="2322524" cy="343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5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88" y="203080"/>
            <a:ext cx="8817858" cy="4551800"/>
          </a:xfrm>
        </p:spPr>
        <p:txBody>
          <a:bodyPr>
            <a:normAutofit/>
          </a:bodyPr>
          <a:lstStyle/>
          <a:p>
            <a:pPr marL="0" indent="0">
              <a:buNone/>
            </a:pPr>
            <a:r>
              <a:rPr lang="en-GB" sz="3600" dirty="0">
                <a:latin typeface="Comic Sans MS" panose="030F0702030302020204" pitchFamily="66" charset="0"/>
              </a:rPr>
              <a:t>Literacy Check – </a:t>
            </a:r>
            <a:r>
              <a:rPr lang="en-GB" sz="3600" dirty="0">
                <a:solidFill>
                  <a:srgbClr val="0070C0"/>
                </a:solidFill>
                <a:latin typeface="Comic Sans MS" panose="030F0702030302020204" pitchFamily="66" charset="0"/>
              </a:rPr>
              <a:t>Linking words</a:t>
            </a:r>
          </a:p>
          <a:p>
            <a:pPr marL="0" indent="0">
              <a:buNone/>
            </a:pPr>
            <a:endParaRPr lang="en-GB" sz="3200" dirty="0">
              <a:latin typeface="Comic Sans MS" panose="030F0702030302020204" pitchFamily="66" charset="0"/>
            </a:endParaRPr>
          </a:p>
          <a:p>
            <a:pPr marL="0" indent="0">
              <a:buNone/>
            </a:pPr>
            <a:r>
              <a:rPr lang="en-GB" sz="3200" dirty="0">
                <a:solidFill>
                  <a:srgbClr val="0070C0"/>
                </a:solidFill>
                <a:latin typeface="Comic Sans MS" panose="030F0702030302020204" pitchFamily="66" charset="0"/>
              </a:rPr>
              <a:t>Task: </a:t>
            </a:r>
            <a:r>
              <a:rPr lang="en-GB" sz="3200" dirty="0">
                <a:latin typeface="Comic Sans MS" panose="030F0702030302020204" pitchFamily="66" charset="0"/>
              </a:rPr>
              <a:t>Link the following groups of words together into a sentence:</a:t>
            </a:r>
          </a:p>
          <a:p>
            <a:pPr marL="0" indent="0">
              <a:buNone/>
            </a:pPr>
            <a:endParaRPr lang="en-GB" sz="3200" dirty="0">
              <a:latin typeface="Comic Sans MS" panose="030F0702030302020204" pitchFamily="66" charset="0"/>
            </a:endParaRPr>
          </a:p>
          <a:p>
            <a:pPr marL="514350" indent="-514350">
              <a:buAutoNum type="alphaLcParenR"/>
            </a:pPr>
            <a:r>
              <a:rPr lang="en-GB" sz="3200" dirty="0">
                <a:latin typeface="Comic Sans MS" panose="030F0702030302020204" pitchFamily="66" charset="0"/>
              </a:rPr>
              <a:t>Acid, alkali, indicator</a:t>
            </a:r>
          </a:p>
          <a:p>
            <a:pPr marL="514350" indent="-514350">
              <a:buAutoNum type="alphaLcParenR"/>
            </a:pPr>
            <a:r>
              <a:rPr lang="en-GB" sz="3200" dirty="0">
                <a:latin typeface="Comic Sans MS" panose="030F0702030302020204" pitchFamily="66" charset="0"/>
              </a:rPr>
              <a:t>pH scale, indicator, neutral</a:t>
            </a:r>
          </a:p>
          <a:p>
            <a:pPr marL="514350" indent="-514350">
              <a:buAutoNum type="alphaLcParenR"/>
            </a:pPr>
            <a:r>
              <a:rPr lang="en-GB" sz="3200" dirty="0">
                <a:latin typeface="Comic Sans MS" panose="030F0702030302020204" pitchFamily="66" charset="0"/>
              </a:rPr>
              <a:t>Red, pH 1, hydrochloric acid </a:t>
            </a:r>
          </a:p>
          <a:p>
            <a:pPr marL="0" indent="0">
              <a:buNone/>
            </a:pPr>
            <a:endParaRPr lang="en-GB" sz="3200" dirty="0">
              <a:latin typeface="Comic Sans MS" panose="030F0702030302020204" pitchFamily="66" charset="0"/>
            </a:endParaRPr>
          </a:p>
          <a:p>
            <a:pPr marL="0" indent="0">
              <a:buNone/>
            </a:pPr>
            <a:endParaRPr lang="en-GB" sz="3200" dirty="0">
              <a:latin typeface="Comic Sans MS" panose="030F0702030302020204" pitchFamily="66" charset="0"/>
            </a:endParaRPr>
          </a:p>
          <a:p>
            <a:pPr marL="0" indent="0">
              <a:buNone/>
            </a:pPr>
            <a:endParaRPr lang="en-GB" sz="3200" dirty="0">
              <a:latin typeface="Comic Sans MS" panose="030F0702030302020204" pitchFamily="66" charset="0"/>
            </a:endParaRPr>
          </a:p>
        </p:txBody>
      </p:sp>
      <p:pic>
        <p:nvPicPr>
          <p:cNvPr id="5" name="Picture 8" descr="Image result for pH scale&quot;">
            <a:extLst>
              <a:ext uri="{FF2B5EF4-FFF2-40B4-BE49-F238E27FC236}">
                <a16:creationId xmlns:a16="http://schemas.microsoft.com/office/drawing/2014/main" id="{F79BC369-A093-4B5E-BCA2-131875B8C0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7839521" y="2261936"/>
            <a:ext cx="698087" cy="4085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B9A43E-E578-4330-A59D-429A275E8220}"/>
              </a:ext>
            </a:extLst>
          </p:cNvPr>
          <p:cNvPicPr>
            <a:picLocks noChangeAspect="1"/>
          </p:cNvPicPr>
          <p:nvPr/>
        </p:nvPicPr>
        <p:blipFill rotWithShape="1">
          <a:blip r:embed="rId3"/>
          <a:srcRect b="37649"/>
          <a:stretch/>
        </p:blipFill>
        <p:spPr>
          <a:xfrm>
            <a:off x="6185114" y="4574988"/>
            <a:ext cx="1312966" cy="1965379"/>
          </a:xfrm>
          <a:prstGeom prst="rect">
            <a:avLst/>
          </a:prstGeom>
        </p:spPr>
      </p:pic>
      <p:pic>
        <p:nvPicPr>
          <p:cNvPr id="7" name="Picture 6">
            <a:extLst>
              <a:ext uri="{FF2B5EF4-FFF2-40B4-BE49-F238E27FC236}">
                <a16:creationId xmlns:a16="http://schemas.microsoft.com/office/drawing/2014/main" id="{191127D3-6E07-4BEE-9B23-5A9779D86EFE}"/>
              </a:ext>
            </a:extLst>
          </p:cNvPr>
          <p:cNvPicPr>
            <a:picLocks noChangeAspect="1"/>
          </p:cNvPicPr>
          <p:nvPr/>
        </p:nvPicPr>
        <p:blipFill>
          <a:blip r:embed="rId4"/>
          <a:stretch>
            <a:fillRect/>
          </a:stretch>
        </p:blipFill>
        <p:spPr>
          <a:xfrm>
            <a:off x="4129239" y="4761414"/>
            <a:ext cx="1602014" cy="1873701"/>
          </a:xfrm>
          <a:prstGeom prst="rect">
            <a:avLst/>
          </a:prstGeom>
        </p:spPr>
      </p:pic>
    </p:spTree>
    <p:extLst>
      <p:ext uri="{BB962C8B-B14F-4D97-AF65-F5344CB8AC3E}">
        <p14:creationId xmlns:p14="http://schemas.microsoft.com/office/powerpoint/2010/main" val="240661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Image result for pH scale&quot;">
            <a:extLst>
              <a:ext uri="{FF2B5EF4-FFF2-40B4-BE49-F238E27FC236}">
                <a16:creationId xmlns:a16="http://schemas.microsoft.com/office/drawing/2014/main" id="{FA4D9560-E4F0-4DBF-AE25-9C95FCCBAE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62927"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pH scale&quot;">
            <a:extLst>
              <a:ext uri="{FF2B5EF4-FFF2-40B4-BE49-F238E27FC236}">
                <a16:creationId xmlns:a16="http://schemas.microsoft.com/office/drawing/2014/main" id="{66FD616E-03A6-4482-8223-79B8FF176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927573"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pH scale&quot;">
            <a:extLst>
              <a:ext uri="{FF2B5EF4-FFF2-40B4-BE49-F238E27FC236}">
                <a16:creationId xmlns:a16="http://schemas.microsoft.com/office/drawing/2014/main" id="{FF01B3C4-F72A-4010-A305-321F837D97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1792218"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pH scale&quot;">
            <a:extLst>
              <a:ext uri="{FF2B5EF4-FFF2-40B4-BE49-F238E27FC236}">
                <a16:creationId xmlns:a16="http://schemas.microsoft.com/office/drawing/2014/main" id="{3DA2FE1A-A707-4A34-A0BF-D863E6ECB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2656864"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pH scale&quot;">
            <a:extLst>
              <a:ext uri="{FF2B5EF4-FFF2-40B4-BE49-F238E27FC236}">
                <a16:creationId xmlns:a16="http://schemas.microsoft.com/office/drawing/2014/main" id="{B6CA1854-36FD-4CC7-BA75-3865AB5A8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3521510"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pH scale&quot;">
            <a:extLst>
              <a:ext uri="{FF2B5EF4-FFF2-40B4-BE49-F238E27FC236}">
                <a16:creationId xmlns:a16="http://schemas.microsoft.com/office/drawing/2014/main" id="{25CA87F9-B25F-4546-BB35-085EF7999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4386156"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pH scale&quot;">
            <a:extLst>
              <a:ext uri="{FF2B5EF4-FFF2-40B4-BE49-F238E27FC236}">
                <a16:creationId xmlns:a16="http://schemas.microsoft.com/office/drawing/2014/main" id="{93896618-0323-44C4-9CF4-AD6389EA0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5250801"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pH scale&quot;">
            <a:extLst>
              <a:ext uri="{FF2B5EF4-FFF2-40B4-BE49-F238E27FC236}">
                <a16:creationId xmlns:a16="http://schemas.microsoft.com/office/drawing/2014/main" id="{CEBFAB86-1811-4B7E-B426-84803704E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6115447"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pH scale&quot;">
            <a:extLst>
              <a:ext uri="{FF2B5EF4-FFF2-40B4-BE49-F238E27FC236}">
                <a16:creationId xmlns:a16="http://schemas.microsoft.com/office/drawing/2014/main" id="{7F9BAA56-8B18-4A0A-8469-B4D84E510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6980093" y="957890"/>
            <a:ext cx="756043" cy="49662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pH scale&quot;">
            <a:extLst>
              <a:ext uri="{FF2B5EF4-FFF2-40B4-BE49-F238E27FC236}">
                <a16:creationId xmlns:a16="http://schemas.microsoft.com/office/drawing/2014/main" id="{5A2F2C02-8552-4593-97E8-EA52EA577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7838406" y="957890"/>
            <a:ext cx="756043" cy="496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7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r>
              <a:rPr lang="en-US" dirty="0">
                <a:latin typeface="Comic Sans MS" panose="030F0702030302020204" pitchFamily="66" charset="0"/>
              </a:rPr>
              <a:t>Recall some examples of indicators</a:t>
            </a:r>
          </a:p>
          <a:p>
            <a:r>
              <a:rPr lang="en-US" dirty="0">
                <a:latin typeface="Comic Sans MS" panose="030F0702030302020204" pitchFamily="66" charset="0"/>
              </a:rPr>
              <a:t>Use the pH scale to measure acidity and alkalinity</a:t>
            </a:r>
          </a:p>
          <a:p>
            <a:pPr marL="0" indent="0">
              <a:buNone/>
            </a:pPr>
            <a:endParaRPr lang="en-GB" dirty="0"/>
          </a:p>
          <a:p>
            <a:pPr marL="0" indent="0">
              <a:buNone/>
            </a:pPr>
            <a:r>
              <a:rPr lang="en-GB" dirty="0"/>
              <a:t>OUTSTANDING PROGRESS:</a:t>
            </a:r>
          </a:p>
          <a:p>
            <a:r>
              <a:rPr lang="en-US" dirty="0">
                <a:latin typeface="Comic Sans MS" panose="030F0702030302020204" pitchFamily="66" charset="0"/>
              </a:rPr>
              <a:t>Describe how indicators </a:t>
            </a:r>
            <a:r>
              <a:rPr lang="en-US" dirty="0" err="1">
                <a:latin typeface="Comic Sans MS" panose="030F0702030302020204" pitchFamily="66" charset="0"/>
              </a:rPr>
              <a:t>categorise</a:t>
            </a:r>
            <a:r>
              <a:rPr lang="en-US" dirty="0">
                <a:latin typeface="Comic Sans MS" panose="030F0702030302020204" pitchFamily="66" charset="0"/>
              </a:rPr>
              <a:t> solutions as acidic, alkaline or neutral.</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ular Callout 10"/>
          <p:cNvSpPr/>
          <p:nvPr/>
        </p:nvSpPr>
        <p:spPr>
          <a:xfrm>
            <a:off x="4575286" y="1696686"/>
            <a:ext cx="4376209" cy="2370967"/>
          </a:xfrm>
          <a:prstGeom prst="wedgeRectCallout">
            <a:avLst>
              <a:gd name="adj1" fmla="val 317"/>
              <a:gd name="adj2" fmla="val 72986"/>
            </a:avLst>
          </a:prstGeom>
          <a:solidFill>
            <a:srgbClr val="FBC9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ular Callout 9"/>
          <p:cNvSpPr/>
          <p:nvPr/>
        </p:nvSpPr>
        <p:spPr>
          <a:xfrm>
            <a:off x="166195" y="1696686"/>
            <a:ext cx="4283951" cy="2308324"/>
          </a:xfrm>
          <a:prstGeom prst="wedgeRectCallout">
            <a:avLst>
              <a:gd name="adj1" fmla="val -4150"/>
              <a:gd name="adj2" fmla="val 84811"/>
            </a:avLst>
          </a:prstGeom>
          <a:solidFill>
            <a:srgbClr val="C9FA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3792" y="1881352"/>
            <a:ext cx="3848756" cy="1938992"/>
          </a:xfrm>
          <a:prstGeom prst="rect">
            <a:avLst/>
          </a:prstGeom>
          <a:noFill/>
        </p:spPr>
        <p:txBody>
          <a:bodyPr wrap="square" rtlCol="0">
            <a:spAutoFit/>
          </a:bodyPr>
          <a:lstStyle/>
          <a:p>
            <a:pPr algn="ctr"/>
            <a:r>
              <a:rPr lang="en-GB" sz="2400" dirty="0">
                <a:latin typeface="Raavi" panose="020B0502040204020203" pitchFamily="34" charset="0"/>
                <a:cs typeface="Raavi" panose="020B0502040204020203" pitchFamily="34" charset="0"/>
              </a:rPr>
              <a:t>I think we should taste the chemical to see what it tastes like.  If it is an acid then it will taste sour, if it is an alkali it will taste soapy! </a:t>
            </a:r>
          </a:p>
        </p:txBody>
      </p:sp>
      <p:sp>
        <p:nvSpPr>
          <p:cNvPr id="9" name="TextBox 8"/>
          <p:cNvSpPr txBox="1"/>
          <p:nvPr/>
        </p:nvSpPr>
        <p:spPr>
          <a:xfrm>
            <a:off x="4575286" y="1881352"/>
            <a:ext cx="4403835" cy="1938992"/>
          </a:xfrm>
          <a:prstGeom prst="rect">
            <a:avLst/>
          </a:prstGeom>
          <a:noFill/>
        </p:spPr>
        <p:txBody>
          <a:bodyPr wrap="square" rtlCol="0">
            <a:spAutoFit/>
          </a:bodyPr>
          <a:lstStyle/>
          <a:p>
            <a:pPr algn="ctr"/>
            <a:r>
              <a:rPr lang="en-GB" sz="2400" b="1" dirty="0">
                <a:latin typeface="Footlight MT Light" panose="0204060206030A020304" pitchFamily="18" charset="0"/>
                <a:cs typeface="Adobe Hebrew" panose="02040503050201020203" pitchFamily="18" charset="-79"/>
              </a:rPr>
              <a:t>I think we should use another chemical that indicates whether it is an acid or an alkali. I don’t want to put an unknown chemical in my mouth!</a:t>
            </a:r>
          </a:p>
        </p:txBody>
      </p:sp>
      <p:pic>
        <p:nvPicPr>
          <p:cNvPr id="12" name="Picture 11"/>
          <p:cNvPicPr>
            <a:picLocks noChangeAspect="1"/>
          </p:cNvPicPr>
          <p:nvPr/>
        </p:nvPicPr>
        <p:blipFill rotWithShape="1">
          <a:blip r:embed="rId2"/>
          <a:srcRect b="37649"/>
          <a:stretch/>
        </p:blipFill>
        <p:spPr>
          <a:xfrm>
            <a:off x="2123252" y="4120713"/>
            <a:ext cx="1828637" cy="2737287"/>
          </a:xfrm>
          <a:prstGeom prst="rect">
            <a:avLst/>
          </a:prstGeom>
        </p:spPr>
      </p:pic>
      <p:pic>
        <p:nvPicPr>
          <p:cNvPr id="13" name="Picture 12"/>
          <p:cNvPicPr>
            <a:picLocks noChangeAspect="1"/>
          </p:cNvPicPr>
          <p:nvPr/>
        </p:nvPicPr>
        <p:blipFill>
          <a:blip r:embed="rId3"/>
          <a:stretch>
            <a:fillRect/>
          </a:stretch>
        </p:blipFill>
        <p:spPr>
          <a:xfrm>
            <a:off x="4523004" y="4156064"/>
            <a:ext cx="2201885" cy="2575304"/>
          </a:xfrm>
          <a:prstGeom prst="rect">
            <a:avLst/>
          </a:prstGeom>
        </p:spPr>
      </p:pic>
      <p:sp>
        <p:nvSpPr>
          <p:cNvPr id="14" name="TextBox 13"/>
          <p:cNvSpPr txBox="1"/>
          <p:nvPr/>
        </p:nvSpPr>
        <p:spPr>
          <a:xfrm>
            <a:off x="949732" y="5247582"/>
            <a:ext cx="1698570" cy="584775"/>
          </a:xfrm>
          <a:prstGeom prst="rect">
            <a:avLst/>
          </a:prstGeom>
          <a:noFill/>
        </p:spPr>
        <p:txBody>
          <a:bodyPr wrap="square" rtlCol="0">
            <a:spAutoFit/>
          </a:bodyPr>
          <a:lstStyle/>
          <a:p>
            <a:pPr algn="ctr"/>
            <a:r>
              <a:rPr lang="en-GB" sz="3200" b="1" dirty="0"/>
              <a:t>Shayla</a:t>
            </a:r>
          </a:p>
        </p:txBody>
      </p:sp>
      <p:sp>
        <p:nvSpPr>
          <p:cNvPr id="15" name="TextBox 14"/>
          <p:cNvSpPr txBox="1"/>
          <p:nvPr/>
        </p:nvSpPr>
        <p:spPr>
          <a:xfrm>
            <a:off x="4807519" y="4280599"/>
            <a:ext cx="958743" cy="584775"/>
          </a:xfrm>
          <a:prstGeom prst="rect">
            <a:avLst/>
          </a:prstGeom>
          <a:noFill/>
        </p:spPr>
        <p:txBody>
          <a:bodyPr wrap="square" rtlCol="0">
            <a:spAutoFit/>
          </a:bodyPr>
          <a:lstStyle/>
          <a:p>
            <a:pPr algn="ctr"/>
            <a:r>
              <a:rPr lang="en-GB" sz="3200" b="1" dirty="0"/>
              <a:t>Joel</a:t>
            </a:r>
          </a:p>
        </p:txBody>
      </p:sp>
      <p:sp>
        <p:nvSpPr>
          <p:cNvPr id="16" name="TextBox 15"/>
          <p:cNvSpPr txBox="1"/>
          <p:nvPr/>
        </p:nvSpPr>
        <p:spPr>
          <a:xfrm>
            <a:off x="6934832" y="5006270"/>
            <a:ext cx="2093664" cy="1631216"/>
          </a:xfrm>
          <a:prstGeom prst="rect">
            <a:avLst/>
          </a:prstGeom>
          <a:solidFill>
            <a:srgbClr val="000099"/>
          </a:solidFill>
        </p:spPr>
        <p:txBody>
          <a:bodyPr wrap="square" rtlCol="0">
            <a:spAutoFit/>
          </a:bodyPr>
          <a:lstStyle/>
          <a:p>
            <a:pPr algn="ctr"/>
            <a:r>
              <a:rPr lang="en-GB" sz="2500" b="1" i="1" dirty="0">
                <a:solidFill>
                  <a:schemeClr val="bg1">
                    <a:lumMod val="95000"/>
                  </a:schemeClr>
                </a:solidFill>
                <a:latin typeface="Adobe Hebrew" panose="02040503050201020203" pitchFamily="18" charset="-79"/>
                <a:cs typeface="Adobe Hebrew" panose="02040503050201020203" pitchFamily="18" charset="-79"/>
              </a:rPr>
              <a:t>Who do you agree with? Explain your answer!</a:t>
            </a:r>
          </a:p>
        </p:txBody>
      </p:sp>
      <p:sp>
        <p:nvSpPr>
          <p:cNvPr id="2" name="TextBox 1">
            <a:extLst>
              <a:ext uri="{FF2B5EF4-FFF2-40B4-BE49-F238E27FC236}">
                <a16:creationId xmlns:a16="http://schemas.microsoft.com/office/drawing/2014/main" id="{352C0B78-DA6E-4AF4-AA0F-989A151887AF}"/>
              </a:ext>
            </a:extLst>
          </p:cNvPr>
          <p:cNvSpPr txBox="1"/>
          <p:nvPr/>
        </p:nvSpPr>
        <p:spPr>
          <a:xfrm>
            <a:off x="154004" y="192506"/>
            <a:ext cx="8787865" cy="1384995"/>
          </a:xfrm>
          <a:prstGeom prst="rect">
            <a:avLst/>
          </a:prstGeom>
          <a:noFill/>
        </p:spPr>
        <p:txBody>
          <a:bodyPr wrap="square" rtlCol="0">
            <a:spAutoFit/>
          </a:bodyPr>
          <a:lstStyle/>
          <a:p>
            <a:pPr algn="ctr"/>
            <a:r>
              <a:rPr lang="en-US" sz="2800" dirty="0">
                <a:latin typeface="Comic Sans MS" panose="030F0702030302020204" pitchFamily="66" charset="0"/>
              </a:rPr>
              <a:t>A student has two beakers. One contains an acid and the other contains an alkaline solution. How can he find out which is which?</a:t>
            </a:r>
            <a:endParaRPr lang="en-GB" sz="2800" dirty="0">
              <a:latin typeface="Comic Sans MS" panose="030F0702030302020204" pitchFamily="66" charset="0"/>
            </a:endParaRPr>
          </a:p>
        </p:txBody>
      </p:sp>
    </p:spTree>
    <p:extLst>
      <p:ext uri="{BB962C8B-B14F-4D97-AF65-F5344CB8AC3E}">
        <p14:creationId xmlns:p14="http://schemas.microsoft.com/office/powerpoint/2010/main" val="284912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30" y="163630"/>
            <a:ext cx="8595360" cy="991402"/>
          </a:xfrm>
        </p:spPr>
        <p:txBody>
          <a:bodyPr>
            <a:normAutofit/>
          </a:bodyPr>
          <a:lstStyle/>
          <a:p>
            <a:r>
              <a:rPr lang="en-GB" sz="3100" b="1" dirty="0">
                <a:solidFill>
                  <a:srgbClr val="0070C0"/>
                </a:solidFill>
                <a:latin typeface="Comic Sans MS" pitchFamily="66" charset="0"/>
              </a:rPr>
              <a:t>Task: </a:t>
            </a:r>
            <a:r>
              <a:rPr lang="en-GB" sz="3100" dirty="0">
                <a:latin typeface="Comic Sans MS" pitchFamily="66" charset="0"/>
              </a:rPr>
              <a:t>Watch the </a:t>
            </a:r>
            <a:r>
              <a:rPr lang="en-GB" sz="3100" dirty="0">
                <a:latin typeface="Comic Sans MS" pitchFamily="66" charset="0"/>
                <a:hlinkClick r:id="rId3"/>
              </a:rPr>
              <a:t>video</a:t>
            </a:r>
            <a:r>
              <a:rPr lang="en-GB" sz="3100" dirty="0">
                <a:latin typeface="Comic Sans MS" pitchFamily="66" charset="0"/>
              </a:rPr>
              <a:t> &amp; fill in the blanks in the table:</a:t>
            </a:r>
          </a:p>
        </p:txBody>
      </p:sp>
      <p:graphicFrame>
        <p:nvGraphicFramePr>
          <p:cNvPr id="21" name="Table 20"/>
          <p:cNvGraphicFramePr>
            <a:graphicFrameLocks noGrp="1"/>
          </p:cNvGraphicFramePr>
          <p:nvPr/>
        </p:nvGraphicFramePr>
        <p:xfrm>
          <a:off x="778181" y="1709358"/>
          <a:ext cx="7730820" cy="3274743"/>
        </p:xfrm>
        <a:graphic>
          <a:graphicData uri="http://schemas.openxmlformats.org/drawingml/2006/table">
            <a:tbl>
              <a:tblPr firstRow="1" bandRow="1">
                <a:tableStyleId>{5940675A-B579-460E-94D1-54222C63F5DA}</a:tableStyleId>
              </a:tblPr>
              <a:tblGrid>
                <a:gridCol w="2576940">
                  <a:extLst>
                    <a:ext uri="{9D8B030D-6E8A-4147-A177-3AD203B41FA5}">
                      <a16:colId xmlns:a16="http://schemas.microsoft.com/office/drawing/2014/main" val="20000"/>
                    </a:ext>
                  </a:extLst>
                </a:gridCol>
                <a:gridCol w="2576940">
                  <a:extLst>
                    <a:ext uri="{9D8B030D-6E8A-4147-A177-3AD203B41FA5}">
                      <a16:colId xmlns:a16="http://schemas.microsoft.com/office/drawing/2014/main" val="20001"/>
                    </a:ext>
                  </a:extLst>
                </a:gridCol>
                <a:gridCol w="2576940">
                  <a:extLst>
                    <a:ext uri="{9D8B030D-6E8A-4147-A177-3AD203B41FA5}">
                      <a16:colId xmlns:a16="http://schemas.microsoft.com/office/drawing/2014/main" val="20002"/>
                    </a:ext>
                  </a:extLst>
                </a:gridCol>
              </a:tblGrid>
              <a:tr h="1091581">
                <a:tc>
                  <a:txBody>
                    <a:bodyPr/>
                    <a:lstStyle/>
                    <a:p>
                      <a:r>
                        <a:rPr lang="en-GB" sz="2800" b="1" dirty="0"/>
                        <a:t>Liquid</a:t>
                      </a:r>
                    </a:p>
                  </a:txBody>
                  <a:tcPr/>
                </a:tc>
                <a:tc>
                  <a:txBody>
                    <a:bodyPr/>
                    <a:lstStyle/>
                    <a:p>
                      <a:r>
                        <a:rPr lang="en-GB" sz="2800" b="1" dirty="0"/>
                        <a:t>Blue</a:t>
                      </a:r>
                      <a:r>
                        <a:rPr lang="en-GB" sz="2800" b="1" baseline="0" dirty="0"/>
                        <a:t> litmus paper</a:t>
                      </a:r>
                      <a:endParaRPr lang="en-GB" sz="2800" b="1" dirty="0"/>
                    </a:p>
                  </a:txBody>
                  <a:tcPr/>
                </a:tc>
                <a:tc>
                  <a:txBody>
                    <a:bodyPr/>
                    <a:lstStyle/>
                    <a:p>
                      <a:r>
                        <a:rPr lang="en-GB" sz="2800" b="1" dirty="0"/>
                        <a:t>Red litmus paper</a:t>
                      </a:r>
                    </a:p>
                  </a:txBody>
                  <a:tcPr/>
                </a:tc>
                <a:extLst>
                  <a:ext uri="{0D108BD9-81ED-4DB2-BD59-A6C34878D82A}">
                    <a16:rowId xmlns:a16="http://schemas.microsoft.com/office/drawing/2014/main" val="10000"/>
                  </a:ext>
                </a:extLst>
              </a:tr>
              <a:tr h="1091581">
                <a:tc>
                  <a:txBody>
                    <a:bodyPr/>
                    <a:lstStyle/>
                    <a:p>
                      <a:r>
                        <a:rPr lang="en-GB" sz="2800" b="1" dirty="0"/>
                        <a:t>Acid</a:t>
                      </a:r>
                    </a:p>
                  </a:txBody>
                  <a:tcPr/>
                </a:tc>
                <a:tc>
                  <a:txBody>
                    <a:bodyPr/>
                    <a:lstStyle/>
                    <a:p>
                      <a:r>
                        <a:rPr lang="en-GB" sz="2800" b="1" dirty="0"/>
                        <a:t>RED</a:t>
                      </a:r>
                    </a:p>
                  </a:txBody>
                  <a:tcPr/>
                </a:tc>
                <a:tc>
                  <a:txBody>
                    <a:bodyPr/>
                    <a:lstStyle/>
                    <a:p>
                      <a:r>
                        <a:rPr lang="en-GB" sz="2800" b="1" dirty="0"/>
                        <a:t>BLUE</a:t>
                      </a:r>
                    </a:p>
                  </a:txBody>
                  <a:tcPr/>
                </a:tc>
                <a:extLst>
                  <a:ext uri="{0D108BD9-81ED-4DB2-BD59-A6C34878D82A}">
                    <a16:rowId xmlns:a16="http://schemas.microsoft.com/office/drawing/2014/main" val="10001"/>
                  </a:ext>
                </a:extLst>
              </a:tr>
              <a:tr h="1091581">
                <a:tc>
                  <a:txBody>
                    <a:bodyPr/>
                    <a:lstStyle/>
                    <a:p>
                      <a:r>
                        <a:rPr lang="en-GB" sz="2800" b="1" dirty="0"/>
                        <a:t>Alkali</a:t>
                      </a:r>
                    </a:p>
                  </a:txBody>
                  <a:tcPr/>
                </a:tc>
                <a:tc>
                  <a:txBody>
                    <a:bodyPr/>
                    <a:lstStyle/>
                    <a:p>
                      <a:r>
                        <a:rPr lang="en-GB" sz="2800" b="1" dirty="0"/>
                        <a:t>BLUE</a:t>
                      </a:r>
                    </a:p>
                  </a:txBody>
                  <a:tcPr/>
                </a:tc>
                <a:tc>
                  <a:txBody>
                    <a:bodyPr/>
                    <a:lstStyle/>
                    <a:p>
                      <a:r>
                        <a:rPr lang="en-GB" sz="2800" b="1" dirty="0"/>
                        <a:t>RED</a:t>
                      </a: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0" y="5562633"/>
            <a:ext cx="9144000" cy="1077218"/>
          </a:xfrm>
          <a:prstGeom prst="rect">
            <a:avLst/>
          </a:prstGeom>
          <a:solidFill>
            <a:srgbClr val="CCFF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200" dirty="0">
                <a:solidFill>
                  <a:srgbClr val="0070C0"/>
                </a:solidFill>
                <a:latin typeface="Comic Sans MS" panose="030F0702030302020204" pitchFamily="66" charset="0"/>
              </a:rPr>
              <a:t>Extra Challenge: </a:t>
            </a:r>
            <a:r>
              <a:rPr lang="en-GB" sz="3200" dirty="0">
                <a:latin typeface="Comic Sans MS" panose="030F0702030302020204" pitchFamily="66" charset="0"/>
              </a:rPr>
              <a:t>What is the disadvantage of using red &amp; blue litmus papers as indicators?</a:t>
            </a:r>
          </a:p>
        </p:txBody>
      </p:sp>
      <p:graphicFrame>
        <p:nvGraphicFramePr>
          <p:cNvPr id="7" name="Table 6">
            <a:extLst>
              <a:ext uri="{FF2B5EF4-FFF2-40B4-BE49-F238E27FC236}">
                <a16:creationId xmlns:a16="http://schemas.microsoft.com/office/drawing/2014/main" id="{38C12470-6FF7-4A1D-8874-5C0D12790EED}"/>
              </a:ext>
            </a:extLst>
          </p:cNvPr>
          <p:cNvGraphicFramePr>
            <a:graphicFrameLocks noGrp="1"/>
          </p:cNvGraphicFramePr>
          <p:nvPr/>
        </p:nvGraphicFramePr>
        <p:xfrm>
          <a:off x="539015" y="1617044"/>
          <a:ext cx="8210349" cy="3455469"/>
        </p:xfrm>
        <a:graphic>
          <a:graphicData uri="http://schemas.openxmlformats.org/drawingml/2006/table">
            <a:tbl>
              <a:tblPr firstRow="1" bandRow="1">
                <a:tableStyleId>{5940675A-B579-460E-94D1-54222C63F5DA}</a:tableStyleId>
              </a:tblPr>
              <a:tblGrid>
                <a:gridCol w="2736783">
                  <a:extLst>
                    <a:ext uri="{9D8B030D-6E8A-4147-A177-3AD203B41FA5}">
                      <a16:colId xmlns:a16="http://schemas.microsoft.com/office/drawing/2014/main" val="20000"/>
                    </a:ext>
                  </a:extLst>
                </a:gridCol>
                <a:gridCol w="2736783">
                  <a:extLst>
                    <a:ext uri="{9D8B030D-6E8A-4147-A177-3AD203B41FA5}">
                      <a16:colId xmlns:a16="http://schemas.microsoft.com/office/drawing/2014/main" val="20001"/>
                    </a:ext>
                  </a:extLst>
                </a:gridCol>
                <a:gridCol w="2736783">
                  <a:extLst>
                    <a:ext uri="{9D8B030D-6E8A-4147-A177-3AD203B41FA5}">
                      <a16:colId xmlns:a16="http://schemas.microsoft.com/office/drawing/2014/main" val="20002"/>
                    </a:ext>
                  </a:extLst>
                </a:gridCol>
              </a:tblGrid>
              <a:tr h="1151823">
                <a:tc>
                  <a:txBody>
                    <a:bodyPr/>
                    <a:lstStyle/>
                    <a:p>
                      <a:r>
                        <a:rPr lang="en-GB" sz="2800" b="1" dirty="0"/>
                        <a:t>Liquid</a:t>
                      </a:r>
                    </a:p>
                  </a:txBody>
                  <a:tcPr>
                    <a:solidFill>
                      <a:schemeClr val="bg1"/>
                    </a:solidFill>
                  </a:tcPr>
                </a:tc>
                <a:tc>
                  <a:txBody>
                    <a:bodyPr/>
                    <a:lstStyle/>
                    <a:p>
                      <a:r>
                        <a:rPr lang="en-GB" sz="2800" b="1" dirty="0"/>
                        <a:t>Blue</a:t>
                      </a:r>
                      <a:r>
                        <a:rPr lang="en-GB" sz="2800" b="1" baseline="0" dirty="0"/>
                        <a:t> litmus paper</a:t>
                      </a:r>
                      <a:endParaRPr lang="en-GB" sz="2800" b="1" dirty="0"/>
                    </a:p>
                  </a:txBody>
                  <a:tcPr>
                    <a:solidFill>
                      <a:schemeClr val="bg1"/>
                    </a:solidFill>
                  </a:tcPr>
                </a:tc>
                <a:tc>
                  <a:txBody>
                    <a:bodyPr/>
                    <a:lstStyle/>
                    <a:p>
                      <a:r>
                        <a:rPr lang="en-GB" sz="2800" b="1" dirty="0"/>
                        <a:t>Red litmus paper</a:t>
                      </a:r>
                    </a:p>
                  </a:txBody>
                  <a:tcPr>
                    <a:solidFill>
                      <a:schemeClr val="bg1"/>
                    </a:solidFill>
                  </a:tcPr>
                </a:tc>
                <a:extLst>
                  <a:ext uri="{0D108BD9-81ED-4DB2-BD59-A6C34878D82A}">
                    <a16:rowId xmlns:a16="http://schemas.microsoft.com/office/drawing/2014/main" val="10000"/>
                  </a:ext>
                </a:extLst>
              </a:tr>
              <a:tr h="1151823">
                <a:tc>
                  <a:txBody>
                    <a:bodyPr/>
                    <a:lstStyle/>
                    <a:p>
                      <a:r>
                        <a:rPr lang="en-GB" sz="2800" b="1" dirty="0"/>
                        <a:t>Acid</a:t>
                      </a:r>
                    </a:p>
                  </a:txBody>
                  <a:tcPr>
                    <a:solidFill>
                      <a:schemeClr val="bg1"/>
                    </a:solidFill>
                  </a:tcPr>
                </a:tc>
                <a:tc>
                  <a:txBody>
                    <a:bodyPr/>
                    <a:lstStyle/>
                    <a:p>
                      <a:endParaRPr lang="en-GB" sz="2800" b="1" dirty="0"/>
                    </a:p>
                  </a:txBody>
                  <a:tcPr>
                    <a:solidFill>
                      <a:schemeClr val="bg1"/>
                    </a:solidFill>
                  </a:tcPr>
                </a:tc>
                <a:tc>
                  <a:txBody>
                    <a:bodyPr/>
                    <a:lstStyle/>
                    <a:p>
                      <a:endParaRPr lang="en-GB" sz="2800" b="1"/>
                    </a:p>
                  </a:txBody>
                  <a:tcPr>
                    <a:solidFill>
                      <a:schemeClr val="bg1"/>
                    </a:solidFill>
                  </a:tcPr>
                </a:tc>
                <a:extLst>
                  <a:ext uri="{0D108BD9-81ED-4DB2-BD59-A6C34878D82A}">
                    <a16:rowId xmlns:a16="http://schemas.microsoft.com/office/drawing/2014/main" val="10001"/>
                  </a:ext>
                </a:extLst>
              </a:tr>
              <a:tr h="1151823">
                <a:tc>
                  <a:txBody>
                    <a:bodyPr/>
                    <a:lstStyle/>
                    <a:p>
                      <a:r>
                        <a:rPr lang="en-GB" sz="2800" b="1" dirty="0"/>
                        <a:t>Alkali</a:t>
                      </a:r>
                    </a:p>
                  </a:txBody>
                  <a:tcPr>
                    <a:solidFill>
                      <a:schemeClr val="bg1"/>
                    </a:solidFill>
                  </a:tcPr>
                </a:tc>
                <a:tc>
                  <a:txBody>
                    <a:bodyPr/>
                    <a:lstStyle/>
                    <a:p>
                      <a:endParaRPr lang="en-GB" sz="2800" b="1" dirty="0"/>
                    </a:p>
                  </a:txBody>
                  <a:tcPr>
                    <a:solidFill>
                      <a:schemeClr val="bg1"/>
                    </a:solidFill>
                  </a:tcPr>
                </a:tc>
                <a:tc>
                  <a:txBody>
                    <a:bodyPr/>
                    <a:lstStyle/>
                    <a:p>
                      <a:endParaRPr lang="en-GB" sz="2800" b="1"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17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8286" y="1050880"/>
            <a:ext cx="7700210" cy="5262979"/>
          </a:xfrm>
          <a:prstGeom prst="rect">
            <a:avLst/>
          </a:prstGeom>
          <a:noFill/>
        </p:spPr>
        <p:txBody>
          <a:bodyPr wrap="square" rtlCol="0">
            <a:spAutoFit/>
          </a:bodyPr>
          <a:lstStyle/>
          <a:p>
            <a:r>
              <a:rPr lang="en-GB" sz="2400" b="1" dirty="0">
                <a:solidFill>
                  <a:srgbClr val="0070C0"/>
                </a:solidFill>
                <a:latin typeface="Comic Sans MS" panose="030F0702030302020204" pitchFamily="66" charset="0"/>
              </a:rPr>
              <a:t>Task: </a:t>
            </a:r>
            <a:r>
              <a:rPr lang="en-GB" sz="2400" dirty="0">
                <a:latin typeface="Comic Sans MS" panose="030F0702030302020204" pitchFamily="66" charset="0"/>
              </a:rPr>
              <a:t>Copy and complete the sentences:</a:t>
            </a:r>
          </a:p>
          <a:p>
            <a:endParaRPr lang="en-GB" sz="2400" dirty="0">
              <a:latin typeface="Comic Sans MS" panose="030F0702030302020204" pitchFamily="66" charset="0"/>
            </a:endParaRPr>
          </a:p>
          <a:p>
            <a:r>
              <a:rPr lang="en-GB" sz="2400" dirty="0">
                <a:latin typeface="Comic Sans MS" panose="030F0702030302020204" pitchFamily="66" charset="0"/>
              </a:rPr>
              <a:t>Litmus paper tells us whether something is an _______ or an alkali.</a:t>
            </a:r>
          </a:p>
          <a:p>
            <a:endParaRPr lang="en-GB" sz="2400" dirty="0">
              <a:latin typeface="Comic Sans MS" panose="030F0702030302020204" pitchFamily="66" charset="0"/>
            </a:endParaRPr>
          </a:p>
          <a:p>
            <a:r>
              <a:rPr lang="en-GB" sz="2400" dirty="0">
                <a:latin typeface="Comic Sans MS" panose="030F0702030302020204" pitchFamily="66" charset="0"/>
              </a:rPr>
              <a:t>But it does not tell us the ________ of the acid or alkali.</a:t>
            </a:r>
          </a:p>
          <a:p>
            <a:endParaRPr lang="en-GB" sz="2400" dirty="0">
              <a:latin typeface="Comic Sans MS" panose="030F0702030302020204" pitchFamily="66" charset="0"/>
            </a:endParaRPr>
          </a:p>
          <a:p>
            <a:r>
              <a:rPr lang="en-GB" sz="2400" dirty="0">
                <a:latin typeface="Comic Sans MS" panose="030F0702030302020204" pitchFamily="66" charset="0"/>
              </a:rPr>
              <a:t>A universal indicator can tell us whether we have strong _____ or a strong ______ by producing a pH ________.</a:t>
            </a:r>
          </a:p>
          <a:p>
            <a:endParaRPr lang="en-GB" sz="2400" dirty="0">
              <a:latin typeface="Comic Sans MS" panose="030F0702030302020204" pitchFamily="66" charset="0"/>
            </a:endParaRPr>
          </a:p>
          <a:p>
            <a:r>
              <a:rPr lang="en-GB" sz="2400" dirty="0">
                <a:latin typeface="Comic Sans MS" panose="030F0702030302020204" pitchFamily="66" charset="0"/>
              </a:rPr>
              <a:t>Red means a _________ acid, ______ means a strong alkali.  Green means a neutral solution.</a:t>
            </a:r>
          </a:p>
        </p:txBody>
      </p:sp>
      <p:sp>
        <p:nvSpPr>
          <p:cNvPr id="6" name="TextBox 5"/>
          <p:cNvSpPr txBox="1"/>
          <p:nvPr/>
        </p:nvSpPr>
        <p:spPr>
          <a:xfrm>
            <a:off x="1732548" y="232382"/>
            <a:ext cx="7074568" cy="461665"/>
          </a:xfrm>
          <a:prstGeom prst="rect">
            <a:avLst/>
          </a:prstGeom>
          <a:solidFill>
            <a:srgbClr val="CCFFFF"/>
          </a:solidFill>
        </p:spPr>
        <p:txBody>
          <a:bodyPr wrap="square" rtlCol="0">
            <a:spAutoFit/>
          </a:bodyPr>
          <a:lstStyle/>
          <a:p>
            <a:pPr algn="ctr"/>
            <a:r>
              <a:rPr lang="en-GB" sz="2400" i="1" dirty="0"/>
              <a:t>Strength,  acid,  alkali,  acid,   scale,   strong,   purple</a:t>
            </a:r>
          </a:p>
        </p:txBody>
      </p:sp>
      <p:sp>
        <p:nvSpPr>
          <p:cNvPr id="7" name="TextBox 6"/>
          <p:cNvSpPr txBox="1"/>
          <p:nvPr/>
        </p:nvSpPr>
        <p:spPr>
          <a:xfrm>
            <a:off x="-117717" y="127066"/>
            <a:ext cx="1755229" cy="400110"/>
          </a:xfrm>
          <a:prstGeom prst="rect">
            <a:avLst/>
          </a:prstGeom>
          <a:noFill/>
        </p:spPr>
        <p:txBody>
          <a:bodyPr wrap="square" rtlCol="0">
            <a:spAutoFit/>
          </a:bodyPr>
          <a:lstStyle/>
          <a:p>
            <a:pPr algn="ctr"/>
            <a:r>
              <a:rPr lang="en-GB" sz="2000" b="1" dirty="0"/>
              <a:t>The pH scale</a:t>
            </a:r>
          </a:p>
        </p:txBody>
      </p:sp>
      <p:pic>
        <p:nvPicPr>
          <p:cNvPr id="2056" name="Picture 8" descr="Image result for pH scale&quot;">
            <a:extLst>
              <a:ext uri="{FF2B5EF4-FFF2-40B4-BE49-F238E27FC236}">
                <a16:creationId xmlns:a16="http://schemas.microsoft.com/office/drawing/2014/main" id="{32B78A82-DF9F-493E-AD7C-472B84F54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309813" y="596765"/>
            <a:ext cx="941471" cy="618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4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07011E-048B-41E4-BB0D-B9CC3495D788}"/>
              </a:ext>
            </a:extLst>
          </p:cNvPr>
          <p:cNvSpPr txBox="1"/>
          <p:nvPr/>
        </p:nvSpPr>
        <p:spPr>
          <a:xfrm>
            <a:off x="192505" y="290484"/>
            <a:ext cx="8874493" cy="4893647"/>
          </a:xfrm>
          <a:prstGeom prst="rect">
            <a:avLst/>
          </a:prstGeom>
          <a:noFill/>
        </p:spPr>
        <p:txBody>
          <a:bodyPr wrap="square" rtlCol="0">
            <a:spAutoFit/>
          </a:bodyPr>
          <a:lstStyle/>
          <a:p>
            <a:r>
              <a:rPr lang="en-GB" sz="3600" dirty="0">
                <a:solidFill>
                  <a:srgbClr val="FF0000"/>
                </a:solidFill>
                <a:latin typeface="Comic Sans MS" panose="030F0702030302020204" pitchFamily="66" charset="0"/>
              </a:rPr>
              <a:t>Self-assessment: </a:t>
            </a:r>
          </a:p>
          <a:p>
            <a:endParaRPr lang="en-GB" sz="2400" dirty="0">
              <a:latin typeface="Comic Sans MS" panose="030F0702030302020204" pitchFamily="66" charset="0"/>
            </a:endParaRPr>
          </a:p>
          <a:p>
            <a:r>
              <a:rPr lang="en-GB" sz="2400" dirty="0">
                <a:latin typeface="Comic Sans MS" panose="030F0702030302020204" pitchFamily="66" charset="0"/>
              </a:rPr>
              <a:t>Litmus paper tells us whether something is an</a:t>
            </a:r>
            <a:r>
              <a:rPr lang="en-GB" sz="2400" dirty="0">
                <a:solidFill>
                  <a:srgbClr val="FF0000"/>
                </a:solidFill>
                <a:latin typeface="Comic Sans MS" panose="030F0702030302020204" pitchFamily="66" charset="0"/>
              </a:rPr>
              <a:t> acid </a:t>
            </a:r>
            <a:r>
              <a:rPr lang="en-GB" sz="2400" dirty="0">
                <a:latin typeface="Comic Sans MS" panose="030F0702030302020204" pitchFamily="66" charset="0"/>
              </a:rPr>
              <a:t>or an alkali.</a:t>
            </a:r>
          </a:p>
          <a:p>
            <a:endParaRPr lang="en-GB" sz="2400" dirty="0">
              <a:latin typeface="Comic Sans MS" panose="030F0702030302020204" pitchFamily="66" charset="0"/>
            </a:endParaRPr>
          </a:p>
          <a:p>
            <a:r>
              <a:rPr lang="en-GB" sz="2400" dirty="0">
                <a:latin typeface="Comic Sans MS" panose="030F0702030302020204" pitchFamily="66" charset="0"/>
              </a:rPr>
              <a:t>But it does not tell us the </a:t>
            </a:r>
            <a:r>
              <a:rPr lang="en-GB" sz="2400" dirty="0">
                <a:solidFill>
                  <a:srgbClr val="FF0000"/>
                </a:solidFill>
                <a:latin typeface="Comic Sans MS" panose="030F0702030302020204" pitchFamily="66" charset="0"/>
              </a:rPr>
              <a:t>strength</a:t>
            </a:r>
            <a:r>
              <a:rPr lang="en-GB" sz="2400" dirty="0">
                <a:latin typeface="Comic Sans MS" panose="030F0702030302020204" pitchFamily="66" charset="0"/>
              </a:rPr>
              <a:t> of the acid or alkali.</a:t>
            </a:r>
          </a:p>
          <a:p>
            <a:endParaRPr lang="en-GB" sz="2400" dirty="0">
              <a:latin typeface="Comic Sans MS" panose="030F0702030302020204" pitchFamily="66" charset="0"/>
            </a:endParaRPr>
          </a:p>
          <a:p>
            <a:r>
              <a:rPr lang="en-GB" sz="2400" dirty="0">
                <a:latin typeface="Comic Sans MS" panose="030F0702030302020204" pitchFamily="66" charset="0"/>
              </a:rPr>
              <a:t>A universal indicator can tell us whether we have strong </a:t>
            </a:r>
            <a:r>
              <a:rPr lang="en-GB" sz="2400" dirty="0">
                <a:solidFill>
                  <a:srgbClr val="FF0000"/>
                </a:solidFill>
                <a:latin typeface="Comic Sans MS" panose="030F0702030302020204" pitchFamily="66" charset="0"/>
              </a:rPr>
              <a:t>acid</a:t>
            </a:r>
            <a:r>
              <a:rPr lang="en-GB" sz="2400" dirty="0">
                <a:latin typeface="Comic Sans MS" panose="030F0702030302020204" pitchFamily="66" charset="0"/>
              </a:rPr>
              <a:t> or a strong </a:t>
            </a:r>
            <a:r>
              <a:rPr lang="en-GB" sz="2400" dirty="0">
                <a:solidFill>
                  <a:srgbClr val="FF0000"/>
                </a:solidFill>
                <a:latin typeface="Comic Sans MS" panose="030F0702030302020204" pitchFamily="66" charset="0"/>
              </a:rPr>
              <a:t>alkali</a:t>
            </a:r>
            <a:r>
              <a:rPr lang="en-GB" sz="2400" dirty="0">
                <a:latin typeface="Comic Sans MS" panose="030F0702030302020204" pitchFamily="66" charset="0"/>
              </a:rPr>
              <a:t> by producing a pH </a:t>
            </a:r>
            <a:r>
              <a:rPr lang="en-GB" sz="2400" dirty="0">
                <a:solidFill>
                  <a:srgbClr val="FF0000"/>
                </a:solidFill>
                <a:latin typeface="Comic Sans MS" panose="030F0702030302020204" pitchFamily="66" charset="0"/>
              </a:rPr>
              <a:t>scale</a:t>
            </a:r>
            <a:r>
              <a:rPr lang="en-GB" sz="2400" dirty="0">
                <a:latin typeface="Comic Sans MS" panose="030F0702030302020204" pitchFamily="66" charset="0"/>
              </a:rPr>
              <a:t>.</a:t>
            </a:r>
          </a:p>
          <a:p>
            <a:endParaRPr lang="en-GB" sz="2400" dirty="0">
              <a:latin typeface="Comic Sans MS" panose="030F0702030302020204" pitchFamily="66" charset="0"/>
            </a:endParaRPr>
          </a:p>
          <a:p>
            <a:r>
              <a:rPr lang="en-GB" sz="2400" dirty="0">
                <a:solidFill>
                  <a:srgbClr val="FF0000"/>
                </a:solidFill>
                <a:latin typeface="Comic Sans MS" panose="030F0702030302020204" pitchFamily="66" charset="0"/>
              </a:rPr>
              <a:t>Red</a:t>
            </a:r>
            <a:r>
              <a:rPr lang="en-GB" sz="2400" dirty="0">
                <a:latin typeface="Comic Sans MS" panose="030F0702030302020204" pitchFamily="66" charset="0"/>
              </a:rPr>
              <a:t> means a strong acid, </a:t>
            </a:r>
            <a:r>
              <a:rPr lang="en-GB" sz="2400" dirty="0">
                <a:solidFill>
                  <a:srgbClr val="FF0000"/>
                </a:solidFill>
                <a:latin typeface="Comic Sans MS" panose="030F0702030302020204" pitchFamily="66" charset="0"/>
              </a:rPr>
              <a:t>blue</a:t>
            </a:r>
            <a:r>
              <a:rPr lang="en-GB" sz="2400" dirty="0">
                <a:latin typeface="Comic Sans MS" panose="030F0702030302020204" pitchFamily="66" charset="0"/>
              </a:rPr>
              <a:t> means a strong alkali.  Green means a neutral solution.</a:t>
            </a:r>
          </a:p>
        </p:txBody>
      </p:sp>
      <p:pic>
        <p:nvPicPr>
          <p:cNvPr id="3074" name="Picture 2" descr="Mark, Check, Tick, Red, Correct, Symbol, Choice, Yes">
            <a:extLst>
              <a:ext uri="{FF2B5EF4-FFF2-40B4-BE49-F238E27FC236}">
                <a16:creationId xmlns:a16="http://schemas.microsoft.com/office/drawing/2014/main" id="{F888625B-2D09-4F67-8832-12B087E9A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780" y="4981984"/>
            <a:ext cx="1606466" cy="16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1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0264" y="850367"/>
            <a:ext cx="7034125" cy="5816977"/>
          </a:xfrm>
          <a:prstGeom prst="rect">
            <a:avLst/>
          </a:prstGeom>
          <a:noFill/>
        </p:spPr>
        <p:txBody>
          <a:bodyPr wrap="square" rtlCol="0">
            <a:spAutoFit/>
          </a:bodyPr>
          <a:lstStyle/>
          <a:p>
            <a:r>
              <a:rPr lang="en-GB" sz="2800" dirty="0">
                <a:solidFill>
                  <a:srgbClr val="0070C0"/>
                </a:solidFill>
                <a:latin typeface="Comic Sans MS" panose="030F0702030302020204" pitchFamily="66" charset="0"/>
              </a:rPr>
              <a:t>Task: </a:t>
            </a:r>
            <a:r>
              <a:rPr lang="en-GB" sz="2800" dirty="0">
                <a:latin typeface="Comic Sans MS" panose="030F0702030302020204" pitchFamily="66" charset="0"/>
              </a:rPr>
              <a:t>Read the information on the next slide and  complete these questions in your book:</a:t>
            </a:r>
          </a:p>
          <a:p>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What is universal indicator?</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What does the pH scale show us?</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If a pH is less than 7 what does that tell us about a solution?</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If a pH is more than 7 what does that tell us about a solution?</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What is a neutral solution?</a:t>
            </a:r>
            <a:endParaRPr lang="en-GB" dirty="0"/>
          </a:p>
        </p:txBody>
      </p:sp>
      <p:sp>
        <p:nvSpPr>
          <p:cNvPr id="6" name="TextBox 5"/>
          <p:cNvSpPr txBox="1"/>
          <p:nvPr/>
        </p:nvSpPr>
        <p:spPr>
          <a:xfrm>
            <a:off x="186530" y="94593"/>
            <a:ext cx="7311549" cy="707886"/>
          </a:xfrm>
          <a:prstGeom prst="rect">
            <a:avLst/>
          </a:prstGeom>
          <a:noFill/>
        </p:spPr>
        <p:txBody>
          <a:bodyPr wrap="square" rtlCol="0">
            <a:spAutoFit/>
          </a:bodyPr>
          <a:lstStyle/>
          <a:p>
            <a:r>
              <a:rPr lang="en-GB" sz="4000" dirty="0">
                <a:solidFill>
                  <a:srgbClr val="0070C0"/>
                </a:solidFill>
                <a:latin typeface="Comic Sans MS" panose="030F0702030302020204" pitchFamily="66" charset="0"/>
              </a:rPr>
              <a:t>How acidic? How alkaline?</a:t>
            </a:r>
          </a:p>
        </p:txBody>
      </p:sp>
      <p:pic>
        <p:nvPicPr>
          <p:cNvPr id="7" name="Picture 8" descr="Image result for pH scale&quot;">
            <a:extLst>
              <a:ext uri="{FF2B5EF4-FFF2-40B4-BE49-F238E27FC236}">
                <a16:creationId xmlns:a16="http://schemas.microsoft.com/office/drawing/2014/main" id="{1FF11DE7-F97B-4499-9C28-A9A629401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558265" y="1004331"/>
            <a:ext cx="972152" cy="569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0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90" y="321538"/>
            <a:ext cx="5286703" cy="612778"/>
          </a:xfrm>
        </p:spPr>
        <p:txBody>
          <a:bodyPr>
            <a:normAutofit/>
          </a:bodyPr>
          <a:lstStyle/>
          <a:p>
            <a:pPr marL="0" indent="0">
              <a:buNone/>
            </a:pPr>
            <a:r>
              <a:rPr lang="en-GB" sz="3200" dirty="0">
                <a:solidFill>
                  <a:srgbClr val="0070C0"/>
                </a:solidFill>
                <a:latin typeface="Comic Sans MS" panose="030F0702030302020204" pitchFamily="66" charset="0"/>
              </a:rPr>
              <a:t>How acidic? How alkaline?</a:t>
            </a:r>
          </a:p>
        </p:txBody>
      </p:sp>
      <p:sp>
        <p:nvSpPr>
          <p:cNvPr id="2" name="TextBox 1">
            <a:extLst>
              <a:ext uri="{FF2B5EF4-FFF2-40B4-BE49-F238E27FC236}">
                <a16:creationId xmlns:a16="http://schemas.microsoft.com/office/drawing/2014/main" id="{9A3BB1F5-CF60-4F64-979C-5E3B586D02DA}"/>
              </a:ext>
            </a:extLst>
          </p:cNvPr>
          <p:cNvSpPr txBox="1"/>
          <p:nvPr/>
        </p:nvSpPr>
        <p:spPr>
          <a:xfrm>
            <a:off x="259882" y="981777"/>
            <a:ext cx="7844590" cy="5324535"/>
          </a:xfrm>
          <a:prstGeom prst="rect">
            <a:avLst/>
          </a:prstGeom>
          <a:noFill/>
        </p:spPr>
        <p:txBody>
          <a:bodyPr wrap="square" rtlCol="0">
            <a:spAutoFit/>
          </a:bodyPr>
          <a:lstStyle/>
          <a:p>
            <a:r>
              <a:rPr lang="en-US" sz="2000" dirty="0">
                <a:latin typeface="Comic Sans MS" panose="030F0702030302020204" pitchFamily="66" charset="0"/>
              </a:rPr>
              <a:t>We can’t use litmus paper to find out the strength of vinegar compared to stomach acid or lemon juice. As the paper would turn red, regardless of strength.  </a:t>
            </a:r>
          </a:p>
          <a:p>
            <a:endParaRPr lang="en-US" sz="2000" dirty="0">
              <a:latin typeface="Comic Sans MS" panose="030F0702030302020204" pitchFamily="66" charset="0"/>
            </a:endParaRPr>
          </a:p>
          <a:p>
            <a:r>
              <a:rPr lang="en-US" sz="2000" dirty="0">
                <a:latin typeface="Comic Sans MS" panose="030F0702030302020204" pitchFamily="66" charset="0"/>
              </a:rPr>
              <a:t>Instead, you need universal indicator. Universal indicator is a mixture of dyes, it changes colour to show how acidic or alkaline the solution is. </a:t>
            </a:r>
          </a:p>
          <a:p>
            <a:endParaRPr lang="en-US" sz="2000" dirty="0">
              <a:latin typeface="Comic Sans MS" panose="030F0702030302020204" pitchFamily="66" charset="0"/>
            </a:endParaRPr>
          </a:p>
          <a:p>
            <a:r>
              <a:rPr lang="en-US" sz="2000" dirty="0">
                <a:latin typeface="Comic Sans MS" panose="030F0702030302020204" pitchFamily="66" charset="0"/>
              </a:rPr>
              <a:t>The pH scale is the measure of the strength of an acidic or alkaline solution.  </a:t>
            </a:r>
          </a:p>
          <a:p>
            <a:endParaRPr lang="en-US" sz="2000" dirty="0">
              <a:latin typeface="Comic Sans MS" panose="030F0702030302020204" pitchFamily="66" charset="0"/>
            </a:endParaRPr>
          </a:p>
          <a:p>
            <a:pPr marL="342900" indent="-342900">
              <a:buFont typeface="Arial" panose="020B0604020202020204" pitchFamily="34" charset="0"/>
              <a:buChar char="•"/>
            </a:pPr>
            <a:r>
              <a:rPr lang="en-US" sz="2000" dirty="0">
                <a:latin typeface="Comic Sans MS" panose="030F0702030302020204" pitchFamily="66" charset="0"/>
              </a:rPr>
              <a:t>An acid will always have a pH lower than 7, the closer to 1 the pH is the stronger the acid is.</a:t>
            </a:r>
          </a:p>
          <a:p>
            <a:pPr marL="342900" indent="-342900">
              <a:buFont typeface="Arial" panose="020B0604020202020204" pitchFamily="34" charset="0"/>
              <a:buChar char="•"/>
            </a:pPr>
            <a:r>
              <a:rPr lang="en-US" sz="2000" dirty="0">
                <a:latin typeface="Comic Sans MS" panose="030F0702030302020204" pitchFamily="66" charset="0"/>
              </a:rPr>
              <a:t>An alkali has a pH of more than 7, the higher the pH the more alkaline the solution is.</a:t>
            </a:r>
          </a:p>
          <a:p>
            <a:pPr marL="342900" indent="-342900">
              <a:buFont typeface="Arial" panose="020B0604020202020204" pitchFamily="34" charset="0"/>
              <a:buChar char="•"/>
            </a:pPr>
            <a:r>
              <a:rPr lang="en-US" sz="2000" dirty="0">
                <a:latin typeface="Comic Sans MS" panose="030F0702030302020204" pitchFamily="66" charset="0"/>
              </a:rPr>
              <a:t>Some solutions are neutral, this means neither acidic or alkane – this pH of a neutral solution is exactly 7</a:t>
            </a:r>
            <a:endParaRPr lang="en-GB" sz="2000" dirty="0">
              <a:latin typeface="Comic Sans MS" panose="030F0702030302020204" pitchFamily="66" charset="0"/>
            </a:endParaRPr>
          </a:p>
        </p:txBody>
      </p:sp>
      <p:pic>
        <p:nvPicPr>
          <p:cNvPr id="12" name="Picture 8" descr="Image result for pH scale&quot;">
            <a:extLst>
              <a:ext uri="{FF2B5EF4-FFF2-40B4-BE49-F238E27FC236}">
                <a16:creationId xmlns:a16="http://schemas.microsoft.com/office/drawing/2014/main" id="{11B72412-650C-4F2D-BE69-835C3D4CA8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 t="9824" r="75013"/>
          <a:stretch/>
        </p:blipFill>
        <p:spPr bwMode="auto">
          <a:xfrm>
            <a:off x="8133347" y="831076"/>
            <a:ext cx="673769" cy="569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41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611" y="933352"/>
            <a:ext cx="8746578" cy="5024685"/>
          </a:xfrm>
        </p:spPr>
        <p:txBody>
          <a:bodyPr>
            <a:normAutofit/>
          </a:bodyPr>
          <a:lstStyle/>
          <a:p>
            <a:pPr marL="342900" indent="-342900">
              <a:buAutoNum type="arabicPeriod"/>
            </a:pPr>
            <a:r>
              <a:rPr lang="en-GB" sz="2200" dirty="0">
                <a:latin typeface="Comic Sans MS" panose="030F0702030302020204" pitchFamily="66" charset="0"/>
              </a:rPr>
              <a:t>What is universal indicator?</a:t>
            </a:r>
          </a:p>
          <a:p>
            <a:pPr marL="0" indent="0">
              <a:buNone/>
            </a:pPr>
            <a:r>
              <a:rPr lang="en-GB" sz="2200" dirty="0">
                <a:solidFill>
                  <a:srgbClr val="FF0000"/>
                </a:solidFill>
                <a:latin typeface="Comic Sans MS" panose="030F0702030302020204" pitchFamily="66" charset="0"/>
              </a:rPr>
              <a:t>Universal indicator is a mixture of dyes, it changes colour to show how acidic or alkaline a solution is.</a:t>
            </a:r>
          </a:p>
          <a:p>
            <a:pPr marL="0" indent="0">
              <a:buNone/>
            </a:pPr>
            <a:r>
              <a:rPr lang="en-GB" sz="2200" dirty="0">
                <a:latin typeface="Comic Sans MS" panose="030F0702030302020204" pitchFamily="66" charset="0"/>
              </a:rPr>
              <a:t>2.  What does the pH scale show us?</a:t>
            </a:r>
          </a:p>
          <a:p>
            <a:pPr marL="0" indent="0">
              <a:buNone/>
            </a:pPr>
            <a:r>
              <a:rPr lang="en-GB" sz="2200" dirty="0">
                <a:solidFill>
                  <a:srgbClr val="FF0000"/>
                </a:solidFill>
                <a:latin typeface="Comic Sans MS" panose="030F0702030302020204" pitchFamily="66" charset="0"/>
              </a:rPr>
              <a:t>The pH scale is a measure of how acidic or alkaline a solution is.</a:t>
            </a:r>
          </a:p>
          <a:p>
            <a:pPr marL="0" indent="0">
              <a:buNone/>
            </a:pPr>
            <a:r>
              <a:rPr lang="en-GB" sz="2200" dirty="0">
                <a:latin typeface="Comic Sans MS" panose="030F0702030302020204" pitchFamily="66" charset="0"/>
              </a:rPr>
              <a:t>3.  If a pH is less than 7 what does that tell us about a solution?</a:t>
            </a:r>
          </a:p>
          <a:p>
            <a:pPr marL="0" indent="0">
              <a:buNone/>
            </a:pPr>
            <a:r>
              <a:rPr lang="en-GB" sz="2200" dirty="0">
                <a:solidFill>
                  <a:srgbClr val="FF0000"/>
                </a:solidFill>
                <a:latin typeface="Comic Sans MS" panose="030F0702030302020204" pitchFamily="66" charset="0"/>
              </a:rPr>
              <a:t>It tells us that it is an acidic solution</a:t>
            </a:r>
          </a:p>
          <a:p>
            <a:pPr marL="0" indent="0">
              <a:buNone/>
            </a:pPr>
            <a:r>
              <a:rPr lang="en-GB" sz="2200" dirty="0">
                <a:latin typeface="Comic Sans MS" panose="030F0702030302020204" pitchFamily="66" charset="0"/>
              </a:rPr>
              <a:t>4.  If a pH is more than 7 what does that tell us about a solution?</a:t>
            </a:r>
          </a:p>
          <a:p>
            <a:pPr marL="0" indent="0">
              <a:buNone/>
            </a:pPr>
            <a:r>
              <a:rPr lang="en-GB" sz="2200" dirty="0">
                <a:solidFill>
                  <a:srgbClr val="FF0000"/>
                </a:solidFill>
                <a:latin typeface="Comic Sans MS" panose="030F0702030302020204" pitchFamily="66" charset="0"/>
              </a:rPr>
              <a:t>It tells us that it is an alkaline solution</a:t>
            </a:r>
          </a:p>
          <a:p>
            <a:pPr marL="457200" indent="-457200">
              <a:buAutoNum type="arabicPeriod" startAt="5"/>
            </a:pPr>
            <a:r>
              <a:rPr lang="en-GB" sz="2200" dirty="0">
                <a:latin typeface="Comic Sans MS" panose="030F0702030302020204" pitchFamily="66" charset="0"/>
              </a:rPr>
              <a:t>What is a neutral solution?</a:t>
            </a:r>
            <a:endParaRPr lang="en-GB" sz="2200" dirty="0"/>
          </a:p>
          <a:p>
            <a:pPr marL="0" indent="0">
              <a:buNone/>
            </a:pPr>
            <a:r>
              <a:rPr lang="en-GB" sz="2200" dirty="0">
                <a:solidFill>
                  <a:srgbClr val="FF0000"/>
                </a:solidFill>
                <a:latin typeface="Comic Sans MS" panose="030F0702030302020204" pitchFamily="66" charset="0"/>
              </a:rPr>
              <a:t>A neutral solution is one that is neither acidic or alkaline, it has a pH of 7.</a:t>
            </a:r>
          </a:p>
        </p:txBody>
      </p:sp>
      <p:sp>
        <p:nvSpPr>
          <p:cNvPr id="2" name="TextBox 1">
            <a:extLst>
              <a:ext uri="{FF2B5EF4-FFF2-40B4-BE49-F238E27FC236}">
                <a16:creationId xmlns:a16="http://schemas.microsoft.com/office/drawing/2014/main" id="{F11347D8-C45D-4EA0-8A4C-2D89519FC36B}"/>
              </a:ext>
            </a:extLst>
          </p:cNvPr>
          <p:cNvSpPr txBox="1"/>
          <p:nvPr/>
        </p:nvSpPr>
        <p:spPr>
          <a:xfrm>
            <a:off x="0" y="211755"/>
            <a:ext cx="4475747"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Self-assessment</a:t>
            </a:r>
            <a:r>
              <a:rPr lang="en-US" sz="2800" dirty="0">
                <a:solidFill>
                  <a:srgbClr val="FF0000"/>
                </a:solidFill>
                <a:latin typeface="Comic Sans MS" panose="030F0702030302020204" pitchFamily="66" charset="0"/>
              </a:rPr>
              <a:t>:</a:t>
            </a:r>
            <a:endParaRPr lang="en-GB" sz="1200" dirty="0">
              <a:latin typeface="Comic Sans MS" panose="030F0702030302020204" pitchFamily="66" charset="0"/>
            </a:endParaRPr>
          </a:p>
        </p:txBody>
      </p:sp>
      <p:pic>
        <p:nvPicPr>
          <p:cNvPr id="4" name="Picture 2" descr="Mark, Check, Tick, Red, Correct, Symbol, Choice, Yes">
            <a:extLst>
              <a:ext uri="{FF2B5EF4-FFF2-40B4-BE49-F238E27FC236}">
                <a16:creationId xmlns:a16="http://schemas.microsoft.com/office/drawing/2014/main" id="{93B871B7-FB3E-4868-85FA-112AE7754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927" y="5617463"/>
            <a:ext cx="913445" cy="95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82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9DA4416542D5418ECEAC38E29BFBDC" ma:contentTypeVersion="6" ma:contentTypeDescription="Create a new document." ma:contentTypeScope="" ma:versionID="98e277413fd2d6bd0091ac618824579c">
  <xsd:schema xmlns:xsd="http://www.w3.org/2001/XMLSchema" xmlns:xs="http://www.w3.org/2001/XMLSchema" xmlns:p="http://schemas.microsoft.com/office/2006/metadata/properties" xmlns:ns2="7978260c-3f11-4aa4-bb8f-7dce9172fb16" targetNamespace="http://schemas.microsoft.com/office/2006/metadata/properties" ma:root="true" ma:fieldsID="6b083bcf2f4b29dc520798c6605935dc" ns2:_="">
    <xsd:import namespace="7978260c-3f11-4aa4-bb8f-7dce9172fb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8260c-3f11-4aa4-bb8f-7dce9172fb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B0E287-D5D8-4A00-B0CE-884A5891D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78260c-3f11-4aa4-bb8f-7dce9172fb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BB1F38-B9FD-490B-A16A-D937A47A7EEF}">
  <ds:schemaRefs>
    <ds:schemaRef ds:uri="http://schemas.microsoft.com/sharepoint/v3/contenttype/forms"/>
  </ds:schemaRefs>
</ds:datastoreItem>
</file>

<file path=customXml/itemProps3.xml><?xml version="1.0" encoding="utf-8"?>
<ds:datastoreItem xmlns:ds="http://schemas.openxmlformats.org/officeDocument/2006/customXml" ds:itemID="{D252D3C0-16FD-4A8A-80A6-95B526F77F67}">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http://purl.org/dc/elements/1.1/"/>
    <ds:schemaRef ds:uri="7978260c-3f11-4aa4-bb8f-7dce9172fb16"/>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792</Words>
  <Application>Microsoft Office PowerPoint</Application>
  <PresentationFormat>On-screen Show (4:3)</PresentationFormat>
  <Paragraphs>96</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Adobe Hebrew</vt:lpstr>
      <vt:lpstr>Arial</vt:lpstr>
      <vt:lpstr>Calibri</vt:lpstr>
      <vt:lpstr>Calibri Light</vt:lpstr>
      <vt:lpstr>Comic Sans MS</vt:lpstr>
      <vt:lpstr>Footlight MT Light</vt:lpstr>
      <vt:lpstr>Raavi</vt:lpstr>
      <vt:lpstr>Office Theme</vt:lpstr>
      <vt:lpstr>Indicators &amp; pH</vt:lpstr>
      <vt:lpstr>PowerPoint Presentation</vt:lpstr>
      <vt:lpstr>PowerPoint Presentation</vt:lpstr>
      <vt:lpstr>Task: Watch the video &amp; fill in the blanks in the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Kiran Mattoo</cp:lastModifiedBy>
  <cp:revision>4</cp:revision>
  <dcterms:created xsi:type="dcterms:W3CDTF">2020-08-27T14:42:21Z</dcterms:created>
  <dcterms:modified xsi:type="dcterms:W3CDTF">2020-10-15T13:47:02Z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0x0101008F9DA4416542D5418ECEAC38E29BFBDC</vt:lpwstr>
  </property>
</Properties>
</file>