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6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6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9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8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6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1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2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1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6CEA-ECB5-41A7-85F5-E74520BB593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BF277-4B1F-4D39-8CA3-FE1281C80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6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Limiting Reactants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33014" y="-8173"/>
            <a:ext cx="1458986" cy="365125"/>
          </a:xfrm>
        </p:spPr>
        <p:txBody>
          <a:bodyPr/>
          <a:lstStyle/>
          <a:p>
            <a:fld id="{79840A70-89B8-42CE-927D-C64BB0ACC8EA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751" y="1105142"/>
            <a:ext cx="11752976" cy="54612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b="1" dirty="0">
                <a:solidFill>
                  <a:schemeClr val="tx1"/>
                </a:solidFill>
              </a:rPr>
              <a:t>Do Now: Complete the questions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is the M</a:t>
            </a:r>
            <a:r>
              <a:rPr lang="en-GB" sz="2400" baseline="-25000" dirty="0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 of C</a:t>
            </a:r>
            <a:r>
              <a:rPr lang="en-GB" sz="2400" baseline="-25000" dirty="0">
                <a:solidFill>
                  <a:schemeClr val="tx1"/>
                </a:solidFill>
              </a:rPr>
              <a:t>6</a:t>
            </a:r>
            <a:r>
              <a:rPr lang="en-GB" sz="2400" dirty="0">
                <a:solidFill>
                  <a:schemeClr val="tx1"/>
                </a:solidFill>
              </a:rPr>
              <a:t>H</a:t>
            </a:r>
            <a:r>
              <a:rPr lang="en-GB" sz="2400" baseline="-25000" dirty="0">
                <a:solidFill>
                  <a:schemeClr val="tx1"/>
                </a:solidFill>
              </a:rPr>
              <a:t>12</a:t>
            </a:r>
            <a:r>
              <a:rPr lang="en-GB" sz="2400" dirty="0">
                <a:solidFill>
                  <a:schemeClr val="tx1"/>
                </a:solidFill>
              </a:rPr>
              <a:t>O</a:t>
            </a:r>
            <a:r>
              <a:rPr lang="en-GB" sz="2400" baseline="-25000" dirty="0">
                <a:solidFill>
                  <a:schemeClr val="tx1"/>
                </a:solidFill>
              </a:rPr>
              <a:t>6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Balance this equation  N</a:t>
            </a:r>
            <a:r>
              <a:rPr lang="en-GB" sz="2400" baseline="-25000" dirty="0">
                <a:solidFill>
                  <a:schemeClr val="tx1"/>
                </a:solidFill>
              </a:rPr>
              <a:t>2</a:t>
            </a:r>
            <a:r>
              <a:rPr lang="en-GB" sz="2400" dirty="0">
                <a:solidFill>
                  <a:schemeClr val="tx1"/>
                </a:solidFill>
              </a:rPr>
              <a:t> + H</a:t>
            </a:r>
            <a:r>
              <a:rPr lang="en-GB" sz="2400" baseline="-25000" dirty="0">
                <a:solidFill>
                  <a:schemeClr val="tx1"/>
                </a:solidFill>
              </a:rPr>
              <a:t>2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 NH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Calculate moles to balance this equation.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___Al + ___H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SO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 --&gt; ____Al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(SO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 + ____H</a:t>
            </a:r>
            <a:r>
              <a:rPr lang="en-GB" sz="24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0" y="65663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0200" y="30353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Mass = 108g</a:t>
            </a:r>
          </a:p>
          <a:p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= </a:t>
            </a:r>
          </a:p>
          <a:p>
            <a:r>
              <a:rPr lang="en-GB" dirty="0" err="1"/>
              <a:t>Mol</a:t>
            </a:r>
            <a:r>
              <a:rPr lang="en-GB" dirty="0"/>
              <a:t>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1800" y="30353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Mass = 588g</a:t>
            </a:r>
          </a:p>
          <a:p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= </a:t>
            </a:r>
          </a:p>
          <a:p>
            <a:r>
              <a:rPr lang="en-GB" dirty="0" err="1"/>
              <a:t>Mol</a:t>
            </a:r>
            <a:r>
              <a:rPr lang="en-GB" dirty="0"/>
              <a:t>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53239" y="30353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Mass = 684g</a:t>
            </a:r>
          </a:p>
          <a:p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= </a:t>
            </a:r>
          </a:p>
          <a:p>
            <a:r>
              <a:rPr lang="en-GB" dirty="0" err="1"/>
              <a:t>Mol</a:t>
            </a:r>
            <a:r>
              <a:rPr lang="en-GB" dirty="0"/>
              <a:t> 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64678" y="30353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Mass = 12g</a:t>
            </a:r>
          </a:p>
          <a:p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= </a:t>
            </a:r>
          </a:p>
          <a:p>
            <a:r>
              <a:rPr lang="en-GB" dirty="0" err="1"/>
              <a:t>Mol</a:t>
            </a:r>
            <a:r>
              <a:rPr lang="en-GB" dirty="0"/>
              <a:t>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8003" y="4119552"/>
            <a:ext cx="688630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Step 1: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Divide mass by M</a:t>
            </a:r>
            <a:r>
              <a:rPr lang="en-GB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to calculate the number of moles of each.</a:t>
            </a:r>
          </a:p>
          <a:p>
            <a:r>
              <a:rPr lang="en-GB" b="1" dirty="0">
                <a:solidFill>
                  <a:srgbClr val="FF0000"/>
                </a:solidFill>
              </a:rPr>
              <a:t>Step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Divide each number of moles by the smallest to determine the ratio</a:t>
            </a:r>
            <a:r>
              <a:rPr lang="en-GB" dirty="0"/>
              <a:t>.</a:t>
            </a:r>
          </a:p>
          <a:p>
            <a:r>
              <a:rPr lang="en-GB" b="1" dirty="0"/>
              <a:t>Step 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molar ratio is equal to the coefficients in the equation.</a:t>
            </a:r>
          </a:p>
        </p:txBody>
      </p:sp>
    </p:spTree>
    <p:extLst>
      <p:ext uri="{BB962C8B-B14F-4D97-AF65-F5344CB8AC3E}">
        <p14:creationId xmlns:p14="http://schemas.microsoft.com/office/powerpoint/2010/main" val="352037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Progress Indicators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33014" y="-8173"/>
            <a:ext cx="1458986" cy="365125"/>
          </a:xfrm>
        </p:spPr>
        <p:txBody>
          <a:bodyPr/>
          <a:lstStyle/>
          <a:p>
            <a:fld id="{79840A70-89B8-42CE-927D-C64BB0ACC8EA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937" y="1105142"/>
            <a:ext cx="11752976" cy="54612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200" b="1" dirty="0">
                <a:solidFill>
                  <a:schemeClr val="tx1"/>
                </a:solidFill>
              </a:rPr>
              <a:t>Good progress:</a:t>
            </a:r>
          </a:p>
          <a:p>
            <a:r>
              <a:rPr lang="en-GB" sz="3200" dirty="0">
                <a:solidFill>
                  <a:schemeClr val="tx1"/>
                </a:solidFill>
              </a:rPr>
              <a:t>Explain why some reactants need to be used in excess to ensure a reaction goes to completion. </a:t>
            </a: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Outstanding progress:</a:t>
            </a:r>
          </a:p>
          <a:p>
            <a:r>
              <a:rPr lang="en-GB" sz="3200" dirty="0">
                <a:solidFill>
                  <a:schemeClr val="tx1"/>
                </a:solidFill>
              </a:rPr>
              <a:t>Explain how to identify the limiting reactant in a reaction</a:t>
            </a:r>
          </a:p>
          <a:p>
            <a:br>
              <a:rPr lang="en-GB" sz="2400" dirty="0">
                <a:solidFill>
                  <a:schemeClr val="tx1"/>
                </a:solidFill>
              </a:rPr>
            </a:b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0" y="65663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3.2.4</a:t>
            </a:r>
          </a:p>
        </p:txBody>
      </p:sp>
    </p:spTree>
    <p:extLst>
      <p:ext uri="{BB962C8B-B14F-4D97-AF65-F5344CB8AC3E}">
        <p14:creationId xmlns:p14="http://schemas.microsoft.com/office/powerpoint/2010/main" val="342886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Limiting Reactants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33014" y="-8173"/>
            <a:ext cx="1458986" cy="365125"/>
          </a:xfrm>
        </p:spPr>
        <p:txBody>
          <a:bodyPr/>
          <a:lstStyle/>
          <a:p>
            <a:fld id="{79840A70-89B8-42CE-927D-C64BB0ACC8EA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886" y="1082486"/>
            <a:ext cx="11882227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200" b="1" dirty="0"/>
              <a:t>Task: </a:t>
            </a:r>
            <a:r>
              <a:rPr lang="en-GB" sz="2200" dirty="0"/>
              <a:t>Calculate the minimum mass of hydrochloric acid (HCl) required to react with 50g of magnesium.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6430" y="1854439"/>
            <a:ext cx="9116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Mg </a:t>
            </a:r>
            <a:r>
              <a:rPr lang="en-GB" sz="3600" baseline="-25000" dirty="0"/>
              <a:t>(s)</a:t>
            </a:r>
            <a:r>
              <a:rPr lang="en-GB" sz="3600" dirty="0"/>
              <a:t>    +        2 HCl </a:t>
            </a:r>
            <a:r>
              <a:rPr lang="en-GB" sz="3600" baseline="-25000" dirty="0"/>
              <a:t>(aq)</a:t>
            </a:r>
            <a:r>
              <a:rPr lang="en-GB" sz="3600" dirty="0"/>
              <a:t>    </a:t>
            </a:r>
            <a:r>
              <a:rPr lang="en-GB" sz="3600" dirty="0">
                <a:sym typeface="Wingdings" panose="05000000000000000000" pitchFamily="2" charset="2"/>
              </a:rPr>
              <a:t>    MgCl</a:t>
            </a:r>
            <a:r>
              <a:rPr lang="en-GB" sz="3600" baseline="-25000" dirty="0">
                <a:sym typeface="Wingdings" panose="05000000000000000000" pitchFamily="2" charset="2"/>
              </a:rPr>
              <a:t>2 (g)</a:t>
            </a:r>
            <a:r>
              <a:rPr lang="en-GB" sz="3600" dirty="0">
                <a:sym typeface="Wingdings" panose="05000000000000000000" pitchFamily="2" charset="2"/>
              </a:rPr>
              <a:t>    +    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baseline="-25000" dirty="0">
                <a:sym typeface="Wingdings" panose="05000000000000000000" pitchFamily="2" charset="2"/>
              </a:rPr>
              <a:t>(g)</a:t>
            </a:r>
            <a:r>
              <a:rPr lang="en-GB" sz="3600" dirty="0">
                <a:sym typeface="Wingdings" panose="05000000000000000000" pitchFamily="2" charset="2"/>
              </a:rPr>
              <a:t> 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8564" y="2500770"/>
            <a:ext cx="1075936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Mass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</a:t>
            </a:r>
            <a:r>
              <a:rPr lang="en-GB" sz="2400" b="1" baseline="-25000" dirty="0"/>
              <a:t>r</a:t>
            </a:r>
            <a:r>
              <a:rPr lang="en-GB" sz="2400" b="1" dirty="0"/>
              <a:t>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Mol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5269" y="149593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3683" y="147595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8413" y="14674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15735" y="14674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30" y="2652476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6430" y="3144661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 g/mol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2710" y="2512596"/>
            <a:ext cx="1075936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Mass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</a:t>
            </a:r>
            <a:r>
              <a:rPr lang="en-GB" sz="2400" b="1" baseline="-25000" dirty="0"/>
              <a:t>r</a:t>
            </a:r>
            <a:r>
              <a:rPr lang="en-GB" sz="2400" b="1" dirty="0"/>
              <a:t>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Mol =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62609" y="3686444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2.1 mol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1675" y="3698916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4.2 mol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00823" y="3144661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36.5 g/mol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16415" y="5170507"/>
            <a:ext cx="125707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153.3 g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671525" y="3175696"/>
            <a:ext cx="151417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57503" y="1542391"/>
            <a:ext cx="462939" cy="430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488886" y="1534282"/>
            <a:ext cx="462939" cy="430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353654" y="4739620"/>
            <a:ext cx="5719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Mass = M</a:t>
            </a:r>
            <a:r>
              <a:rPr lang="en-GB" sz="2800" baseline="-25000" dirty="0"/>
              <a:t>r</a:t>
            </a:r>
            <a:r>
              <a:rPr lang="en-GB" sz="2800" dirty="0"/>
              <a:t> x mol</a:t>
            </a:r>
          </a:p>
          <a:p>
            <a:r>
              <a:rPr lang="en-GB" sz="2800" dirty="0"/>
              <a:t>Mass = 35.5 g/mol x 4.2 mol </a:t>
            </a:r>
            <a:r>
              <a:rPr lang="en-GB" sz="2800" b="1" dirty="0"/>
              <a:t>= 153.3 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39541" y="3033654"/>
            <a:ext cx="3765176" cy="1506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Q. What would happen if there was less hydrochloric acid than required?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31150" y="4593643"/>
            <a:ext cx="325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Not all of the magnesium would react!</a:t>
            </a:r>
          </a:p>
        </p:txBody>
      </p:sp>
    </p:spTree>
    <p:extLst>
      <p:ext uri="{BB962C8B-B14F-4D97-AF65-F5344CB8AC3E}">
        <p14:creationId xmlns:p14="http://schemas.microsoft.com/office/powerpoint/2010/main" val="964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0.22838 0.0027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1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11745 -0.3777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72" y="-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9" grpId="0"/>
      <p:bldP spid="20" grpId="0"/>
      <p:bldP spid="20" grpId="1"/>
      <p:bldP spid="21" grpId="0"/>
      <p:bldP spid="22" grpId="0" animBg="1"/>
      <p:bldP spid="22" grpId="1" animBg="1"/>
      <p:bldP spid="23" grpId="0" animBg="1"/>
      <p:bldP spid="26" grpId="0" animBg="1"/>
      <p:bldP spid="24" grpId="0" build="p"/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Limiting Reactants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8048" y="1244207"/>
            <a:ext cx="10555903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If the number of moles of a reactant is less than the </a:t>
            </a:r>
            <a:r>
              <a:rPr lang="en-GB" sz="2400" b="1" dirty="0">
                <a:solidFill>
                  <a:srgbClr val="7030A0"/>
                </a:solidFill>
              </a:rPr>
              <a:t>stoichiometric ratio</a:t>
            </a:r>
            <a:r>
              <a:rPr lang="en-GB" sz="2400" dirty="0"/>
              <a:t> tells us, </a:t>
            </a:r>
            <a:br>
              <a:rPr lang="en-GB" sz="2400" dirty="0"/>
            </a:br>
            <a:r>
              <a:rPr lang="en-GB" sz="2400" dirty="0"/>
              <a:t>then we would call this </a:t>
            </a:r>
            <a:r>
              <a:rPr lang="en-GB" sz="2400" b="1" dirty="0">
                <a:solidFill>
                  <a:srgbClr val="7030A0"/>
                </a:solidFill>
              </a:rPr>
              <a:t>limiting reactant</a:t>
            </a:r>
            <a:r>
              <a:rPr lang="en-GB" sz="2400" dirty="0"/>
              <a:t>.</a:t>
            </a:r>
            <a:br>
              <a:rPr lang="en-GB" sz="2400" dirty="0"/>
            </a:b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</a:t>
            </a:r>
            <a:r>
              <a:rPr lang="en-GB" sz="2400" b="1" dirty="0">
                <a:solidFill>
                  <a:srgbClr val="7030A0"/>
                </a:solidFill>
              </a:rPr>
              <a:t>limiting reactant </a:t>
            </a:r>
            <a:r>
              <a:rPr lang="en-GB" sz="2400" dirty="0"/>
              <a:t>will limit how far the reaction goes.</a:t>
            </a:r>
            <a:br>
              <a:rPr lang="en-GB" sz="2400" dirty="0"/>
            </a:br>
            <a:r>
              <a:rPr lang="en-GB" sz="2400" dirty="0"/>
              <a:t>e.g. the reaction will not go to completion.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0000"/>
                </a:solidFill>
              </a:rPr>
              <a:t>The limiting reactant itself will be fully used up!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reaction will only go as far as the number of</a:t>
            </a:r>
            <a:br>
              <a:rPr lang="en-GB" sz="2400" dirty="0"/>
            </a:br>
            <a:r>
              <a:rPr lang="en-GB" sz="2400" b="1" dirty="0">
                <a:solidFill>
                  <a:srgbClr val="7030A0"/>
                </a:solidFill>
              </a:rPr>
              <a:t>moles</a:t>
            </a:r>
            <a:r>
              <a:rPr lang="en-GB" sz="2400" dirty="0"/>
              <a:t> of the limiting reactant allows.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 can calculate which reactant is limiting </a:t>
            </a:r>
            <a:br>
              <a:rPr lang="en-GB" sz="2400" dirty="0"/>
            </a:br>
            <a:r>
              <a:rPr lang="en-GB" sz="2400" dirty="0"/>
              <a:t>using mole equations.</a:t>
            </a:r>
          </a:p>
        </p:txBody>
      </p:sp>
      <p:pic>
        <p:nvPicPr>
          <p:cNvPr id="2050" name="Picture 2" descr="Image result for limit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926" y="3400926"/>
            <a:ext cx="3457073" cy="345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1239402">
            <a:off x="10063082" y="4407854"/>
            <a:ext cx="122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Limiting 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reactant</a:t>
            </a:r>
          </a:p>
        </p:txBody>
      </p:sp>
    </p:spTree>
    <p:extLst>
      <p:ext uri="{BB962C8B-B14F-4D97-AF65-F5344CB8AC3E}">
        <p14:creationId xmlns:p14="http://schemas.microsoft.com/office/powerpoint/2010/main" val="203784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Example: Limiting Reactants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220" y="1111624"/>
            <a:ext cx="1155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 this equation, methane is reacted with oxygen to give a complete combustion reaction.</a:t>
            </a:r>
          </a:p>
        </p:txBody>
      </p:sp>
      <p:sp>
        <p:nvSpPr>
          <p:cNvPr id="11" name="TextBox 10"/>
          <p:cNvSpPr txBox="1"/>
          <p:nvPr/>
        </p:nvSpPr>
        <p:spPr>
          <a:xfrm rot="1239402">
            <a:off x="9301272" y="3538926"/>
            <a:ext cx="16433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Limiting 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dirty="0">
                <a:solidFill>
                  <a:schemeClr val="bg1"/>
                </a:solidFill>
              </a:rPr>
              <a:t>reactant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5002" y="1792940"/>
            <a:ext cx="9161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CH</a:t>
            </a:r>
            <a:r>
              <a:rPr lang="en-GB" sz="4000" baseline="-25000" dirty="0"/>
              <a:t>4</a:t>
            </a:r>
            <a:r>
              <a:rPr lang="en-GB" sz="4000" dirty="0"/>
              <a:t> </a:t>
            </a:r>
            <a:r>
              <a:rPr lang="en-GB" sz="4000" baseline="-25000" dirty="0"/>
              <a:t>(g)   </a:t>
            </a:r>
            <a:r>
              <a:rPr lang="en-GB" sz="4000" dirty="0"/>
              <a:t> +    2 O</a:t>
            </a:r>
            <a:r>
              <a:rPr lang="en-GB" sz="4000" baseline="-25000" dirty="0"/>
              <a:t>2 (g)</a:t>
            </a:r>
            <a:r>
              <a:rPr lang="en-GB" sz="4000" dirty="0"/>
              <a:t>    </a:t>
            </a:r>
            <a:r>
              <a:rPr lang="en-GB" sz="4000" dirty="0">
                <a:sym typeface="Wingdings" panose="05000000000000000000" pitchFamily="2" charset="2"/>
              </a:rPr>
              <a:t>    CO</a:t>
            </a:r>
            <a:r>
              <a:rPr lang="en-GB" sz="4000" baseline="-25000" dirty="0">
                <a:sym typeface="Wingdings" panose="05000000000000000000" pitchFamily="2" charset="2"/>
              </a:rPr>
              <a:t>2 (g)   </a:t>
            </a:r>
            <a:r>
              <a:rPr lang="en-GB" sz="4000" dirty="0">
                <a:sym typeface="Wingdings" panose="05000000000000000000" pitchFamily="2" charset="2"/>
              </a:rPr>
              <a:t> +    2 H</a:t>
            </a:r>
            <a:r>
              <a:rPr lang="en-GB" sz="4000" baseline="-25000" dirty="0">
                <a:sym typeface="Wingdings" panose="05000000000000000000" pitchFamily="2" charset="2"/>
              </a:rPr>
              <a:t>2</a:t>
            </a:r>
            <a:r>
              <a:rPr lang="en-GB" sz="4000" dirty="0">
                <a:sym typeface="Wingdings" panose="05000000000000000000" pitchFamily="2" charset="2"/>
              </a:rPr>
              <a:t>O </a:t>
            </a:r>
            <a:r>
              <a:rPr lang="en-GB" sz="4000" baseline="-25000" dirty="0">
                <a:sym typeface="Wingdings" panose="05000000000000000000" pitchFamily="2" charset="2"/>
              </a:rPr>
              <a:t>(l)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0220" y="2581453"/>
            <a:ext cx="1075936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Mass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</a:t>
            </a:r>
            <a:r>
              <a:rPr lang="en-GB" sz="2400" b="1" baseline="-25000" dirty="0"/>
              <a:t>r</a:t>
            </a:r>
            <a:r>
              <a:rPr lang="en-GB" sz="2400" b="1" dirty="0"/>
              <a:t>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Mol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8086" y="2733159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8086" y="3225344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g/mol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15002" y="3779599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1.0 mol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13181" y="3256379"/>
            <a:ext cx="151417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4206" y="2580376"/>
            <a:ext cx="1075936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Mass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</a:t>
            </a:r>
            <a:r>
              <a:rPr lang="en-GB" sz="2400" b="1" baseline="-25000" dirty="0"/>
              <a:t>r</a:t>
            </a:r>
            <a:r>
              <a:rPr lang="en-GB" sz="2400" b="1" dirty="0"/>
              <a:t>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Mol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4923" y="3782435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2.0 mol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4923" y="3256379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32 g/mol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22719" y="2702124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64 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4804" y="4632043"/>
            <a:ext cx="49904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Mass = M</a:t>
            </a:r>
            <a:r>
              <a:rPr lang="en-GB" sz="2800" baseline="-25000" dirty="0"/>
              <a:t>r</a:t>
            </a:r>
            <a:r>
              <a:rPr lang="en-GB" sz="2800" dirty="0"/>
              <a:t> x mol</a:t>
            </a:r>
          </a:p>
          <a:p>
            <a:r>
              <a:rPr lang="en-GB" sz="2800" dirty="0"/>
              <a:t>Mass = 32 g/mol x 2.0 mol </a:t>
            </a:r>
            <a:r>
              <a:rPr lang="en-GB" sz="2800" b="1" dirty="0"/>
              <a:t>= 64 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3786" y="2994769"/>
            <a:ext cx="4596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this ideal scenario we can see that for every 1 mol of methane, 2 moles of oxygen are required.</a:t>
            </a:r>
          </a:p>
          <a:p>
            <a:endParaRPr lang="en-GB" dirty="0"/>
          </a:p>
          <a:p>
            <a:r>
              <a:rPr lang="en-GB" dirty="0"/>
              <a:t>This equates to 64g oxygen for every 16 g of oxygen.</a:t>
            </a:r>
          </a:p>
          <a:p>
            <a:endParaRPr lang="en-GB" dirty="0"/>
          </a:p>
          <a:p>
            <a:r>
              <a:rPr lang="en-GB" dirty="0"/>
              <a:t>But what if the air intake was blocked? </a:t>
            </a:r>
          </a:p>
        </p:txBody>
      </p:sp>
    </p:spTree>
    <p:extLst>
      <p:ext uri="{BB962C8B-B14F-4D97-AF65-F5344CB8AC3E}">
        <p14:creationId xmlns:p14="http://schemas.microsoft.com/office/powerpoint/2010/main" val="35187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/>
      <p:bldP spid="9" grpId="0"/>
      <p:bldP spid="12" grpId="0"/>
      <p:bldP spid="15" grpId="0"/>
      <p:bldP spid="16" grpId="0"/>
      <p:bldP spid="17" grpId="0"/>
      <p:bldP spid="18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Example: Limiting Reactants &amp; Excess Reactants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220" y="1111624"/>
            <a:ext cx="1155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 this equation, methane is reacted with oxygen to give a complete combustion reaction.</a:t>
            </a:r>
          </a:p>
        </p:txBody>
      </p:sp>
      <p:sp>
        <p:nvSpPr>
          <p:cNvPr id="11" name="TextBox 10"/>
          <p:cNvSpPr txBox="1"/>
          <p:nvPr/>
        </p:nvSpPr>
        <p:spPr>
          <a:xfrm rot="1239402">
            <a:off x="9301272" y="3538926"/>
            <a:ext cx="16433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Limiting 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dirty="0">
                <a:solidFill>
                  <a:schemeClr val="bg1"/>
                </a:solidFill>
              </a:rPr>
              <a:t>reactant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5002" y="1792940"/>
            <a:ext cx="9161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CH</a:t>
            </a:r>
            <a:r>
              <a:rPr lang="en-GB" sz="4000" baseline="-25000" dirty="0"/>
              <a:t>4</a:t>
            </a:r>
            <a:r>
              <a:rPr lang="en-GB" sz="4000" dirty="0"/>
              <a:t> </a:t>
            </a:r>
            <a:r>
              <a:rPr lang="en-GB" sz="4000" baseline="-25000" dirty="0"/>
              <a:t>(g)   </a:t>
            </a:r>
            <a:r>
              <a:rPr lang="en-GB" sz="4000" dirty="0"/>
              <a:t> +    2 O</a:t>
            </a:r>
            <a:r>
              <a:rPr lang="en-GB" sz="4000" baseline="-25000" dirty="0"/>
              <a:t>2 (g)</a:t>
            </a:r>
            <a:r>
              <a:rPr lang="en-GB" sz="4000" dirty="0"/>
              <a:t>    </a:t>
            </a:r>
            <a:r>
              <a:rPr lang="en-GB" sz="4000" dirty="0">
                <a:sym typeface="Wingdings" panose="05000000000000000000" pitchFamily="2" charset="2"/>
              </a:rPr>
              <a:t>    CO</a:t>
            </a:r>
            <a:r>
              <a:rPr lang="en-GB" sz="4000" baseline="-25000" dirty="0">
                <a:sym typeface="Wingdings" panose="05000000000000000000" pitchFamily="2" charset="2"/>
              </a:rPr>
              <a:t>2 (g)   </a:t>
            </a:r>
            <a:r>
              <a:rPr lang="en-GB" sz="4000" dirty="0">
                <a:sym typeface="Wingdings" panose="05000000000000000000" pitchFamily="2" charset="2"/>
              </a:rPr>
              <a:t> +    2 H</a:t>
            </a:r>
            <a:r>
              <a:rPr lang="en-GB" sz="4000" baseline="-25000" dirty="0">
                <a:sym typeface="Wingdings" panose="05000000000000000000" pitchFamily="2" charset="2"/>
              </a:rPr>
              <a:t>2</a:t>
            </a:r>
            <a:r>
              <a:rPr lang="en-GB" sz="4000" dirty="0">
                <a:sym typeface="Wingdings" panose="05000000000000000000" pitchFamily="2" charset="2"/>
              </a:rPr>
              <a:t>O </a:t>
            </a:r>
            <a:r>
              <a:rPr lang="en-GB" sz="4000" baseline="-25000" dirty="0">
                <a:sym typeface="Wingdings" panose="05000000000000000000" pitchFamily="2" charset="2"/>
              </a:rPr>
              <a:t>(l)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0220" y="2581453"/>
            <a:ext cx="1075936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Mass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</a:t>
            </a:r>
            <a:r>
              <a:rPr lang="en-GB" sz="2400" b="1" baseline="-25000" dirty="0"/>
              <a:t>r</a:t>
            </a:r>
            <a:r>
              <a:rPr lang="en-GB" sz="2400" b="1" dirty="0"/>
              <a:t>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Mol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8086" y="2733159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8086" y="3225344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g/mol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15002" y="3779599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1.0 mol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4206" y="2580376"/>
            <a:ext cx="1075936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Mass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</a:t>
            </a:r>
            <a:r>
              <a:rPr lang="en-GB" sz="2400" b="1" baseline="-25000" dirty="0"/>
              <a:t>r</a:t>
            </a:r>
            <a:r>
              <a:rPr lang="en-GB" sz="2400" b="1" dirty="0"/>
              <a:t> =</a:t>
            </a:r>
          </a:p>
          <a:p>
            <a:pPr>
              <a:lnSpc>
                <a:spcPct val="150000"/>
              </a:lnSpc>
            </a:pPr>
            <a:r>
              <a:rPr lang="en-GB" sz="2400" b="1" dirty="0"/>
              <a:t>Mol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5999" y="3815925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1.56 mol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4923" y="3256379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32 g/mol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8220" y="2653609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50 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15002" y="3245874"/>
            <a:ext cx="15034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4923" y="3256379"/>
            <a:ext cx="15034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54977" y="3779599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2.0 mol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3688" y="4428402"/>
            <a:ext cx="815473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We needed 2 moles but we actually only have 1.56 mol!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1.56 mol ÷ 2 = 0.78 mol.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This means only 0.78 moles of methane can react, based on the 1:2 ratio.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Oxygen is a limiting reagent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0000"/>
                </a:solidFill>
              </a:rPr>
              <a:t>methane is in excess.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1177" y="4091107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0.78 mol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396156" y="4050640"/>
            <a:ext cx="1527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7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0" grpId="0"/>
      <p:bldP spid="21" grpId="0" uiExpand="1" build="p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48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Task: Limiting &amp; Excess Reactants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2902" y="1399462"/>
            <a:ext cx="9594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C</a:t>
            </a:r>
            <a:r>
              <a:rPr lang="en-GB" sz="4000" baseline="-25000" dirty="0"/>
              <a:t>3</a:t>
            </a:r>
            <a:r>
              <a:rPr lang="en-GB" sz="4000" dirty="0"/>
              <a:t>H</a:t>
            </a:r>
            <a:r>
              <a:rPr lang="en-GB" sz="4000" baseline="-25000" dirty="0"/>
              <a:t>8</a:t>
            </a:r>
            <a:r>
              <a:rPr lang="en-GB" sz="4000" dirty="0"/>
              <a:t> </a:t>
            </a:r>
            <a:r>
              <a:rPr lang="en-GB" sz="4000" baseline="-25000" dirty="0"/>
              <a:t>(g)   </a:t>
            </a:r>
            <a:r>
              <a:rPr lang="en-GB" sz="4000" dirty="0"/>
              <a:t> +    5 O</a:t>
            </a:r>
            <a:r>
              <a:rPr lang="en-GB" sz="4000" baseline="-25000" dirty="0"/>
              <a:t>2 (g)</a:t>
            </a:r>
            <a:r>
              <a:rPr lang="en-GB" sz="4000" dirty="0"/>
              <a:t>    </a:t>
            </a:r>
            <a:r>
              <a:rPr lang="en-GB" sz="4000" dirty="0">
                <a:sym typeface="Wingdings" panose="05000000000000000000" pitchFamily="2" charset="2"/>
              </a:rPr>
              <a:t>   3 CO</a:t>
            </a:r>
            <a:r>
              <a:rPr lang="en-GB" sz="4000" baseline="-25000" dirty="0">
                <a:sym typeface="Wingdings" panose="05000000000000000000" pitchFamily="2" charset="2"/>
              </a:rPr>
              <a:t>2 (g)   </a:t>
            </a:r>
            <a:r>
              <a:rPr lang="en-GB" sz="4000" dirty="0">
                <a:sym typeface="Wingdings" panose="05000000000000000000" pitchFamily="2" charset="2"/>
              </a:rPr>
              <a:t> +    4 H</a:t>
            </a:r>
            <a:r>
              <a:rPr lang="en-GB" sz="4000" baseline="-25000" dirty="0">
                <a:sym typeface="Wingdings" panose="05000000000000000000" pitchFamily="2" charset="2"/>
              </a:rPr>
              <a:t>2</a:t>
            </a:r>
            <a:r>
              <a:rPr lang="en-GB" sz="4000" dirty="0">
                <a:sym typeface="Wingdings" panose="05000000000000000000" pitchFamily="2" charset="2"/>
              </a:rPr>
              <a:t>O </a:t>
            </a:r>
            <a:r>
              <a:rPr lang="en-GB" sz="4000" baseline="-25000" dirty="0">
                <a:sym typeface="Wingdings" panose="05000000000000000000" pitchFamily="2" charset="2"/>
              </a:rPr>
              <a:t>(l)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3059" y="2501153"/>
            <a:ext cx="84704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a) Calculate the minimum mass of oxygen required to react with 120g of propane (C</a:t>
            </a:r>
            <a:r>
              <a:rPr lang="en-GB" baseline="-25000" dirty="0"/>
              <a:t>3</a:t>
            </a:r>
            <a:r>
              <a:rPr lang="en-GB" dirty="0"/>
              <a:t>H</a:t>
            </a:r>
            <a:r>
              <a:rPr lang="en-GB" baseline="-25000" dirty="0"/>
              <a:t>8</a:t>
            </a:r>
            <a:r>
              <a:rPr lang="en-GB" dirty="0"/>
              <a:t>).</a:t>
            </a:r>
            <a:br>
              <a:rPr lang="en-GB" dirty="0"/>
            </a:br>
            <a:endParaRPr lang="en-GB" dirty="0"/>
          </a:p>
          <a:p>
            <a:r>
              <a:rPr lang="en-GB" dirty="0"/>
              <a:t>b) 400g of oxygen was supplied by the air intake, is this limiting or excess?</a:t>
            </a:r>
          </a:p>
          <a:p>
            <a:endParaRPr lang="en-GB" dirty="0"/>
          </a:p>
          <a:p>
            <a:r>
              <a:rPr lang="en-GB" dirty="0"/>
              <a:t>c) What happened to all of the oxygen?</a:t>
            </a:r>
          </a:p>
          <a:p>
            <a:endParaRPr lang="en-GB" dirty="0"/>
          </a:p>
          <a:p>
            <a:r>
              <a:rPr lang="en-GB" dirty="0"/>
              <a:t>d) What would be left over and why?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36423" y="2501153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436g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6565" y="3049504"/>
            <a:ext cx="465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Limiting, as it is less moles (12.5 mol) than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is required by the 5:1 stoichiometric ratio 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(13.6 mol).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61747" y="3606325"/>
            <a:ext cx="3314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All of the oxygen was used up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as oxygen is the limiting reagent.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9354" y="4576222"/>
            <a:ext cx="710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Some propane (0.23 mol (10 grams)) would be left over, as it is in excess.</a:t>
            </a:r>
          </a:p>
        </p:txBody>
      </p:sp>
    </p:spTree>
    <p:extLst>
      <p:ext uri="{BB962C8B-B14F-4D97-AF65-F5344CB8AC3E}">
        <p14:creationId xmlns:p14="http://schemas.microsoft.com/office/powerpoint/2010/main" val="24301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784</Words>
  <Application>Microsoft Office PowerPoint</Application>
  <PresentationFormat>Widescreen</PresentationFormat>
  <Paragraphs>130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Limiting Reactants</vt:lpstr>
      <vt:lpstr>Progress Indicators </vt:lpstr>
      <vt:lpstr>Limiting Reactants</vt:lpstr>
      <vt:lpstr>Limiting Reactants</vt:lpstr>
      <vt:lpstr>Example: Limiting Reactants</vt:lpstr>
      <vt:lpstr>Example: Limiting Reactants &amp; Excess Reactants</vt:lpstr>
      <vt:lpstr>Task: Limiting &amp; Excess Reactants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</dc:title>
  <dc:creator>Lewis Tull</dc:creator>
  <cp:lastModifiedBy>Helen Bradford</cp:lastModifiedBy>
  <cp:revision>18</cp:revision>
  <dcterms:created xsi:type="dcterms:W3CDTF">2016-10-24T20:20:55Z</dcterms:created>
  <dcterms:modified xsi:type="dcterms:W3CDTF">2020-09-23T14:44:53Z</dcterms:modified>
</cp:coreProperties>
</file>