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6CEA-ECB5-41A7-85F5-E74520BB5937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BF277-4B1F-4D39-8CA3-FE1281C808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518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6CEA-ECB5-41A7-85F5-E74520BB5937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BF277-4B1F-4D39-8CA3-FE1281C808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225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6CEA-ECB5-41A7-85F5-E74520BB5937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BF277-4B1F-4D39-8CA3-FE1281C808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9363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6CEA-ECB5-41A7-85F5-E74520BB5937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BF277-4B1F-4D39-8CA3-FE1281C808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3265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6CEA-ECB5-41A7-85F5-E74520BB5937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BF277-4B1F-4D39-8CA3-FE1281C808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196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6CEA-ECB5-41A7-85F5-E74520BB5937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BF277-4B1F-4D39-8CA3-FE1281C808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189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6CEA-ECB5-41A7-85F5-E74520BB5937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BF277-4B1F-4D39-8CA3-FE1281C808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860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6CEA-ECB5-41A7-85F5-E74520BB5937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BF277-4B1F-4D39-8CA3-FE1281C808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516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6CEA-ECB5-41A7-85F5-E74520BB5937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BF277-4B1F-4D39-8CA3-FE1281C808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8124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6CEA-ECB5-41A7-85F5-E74520BB5937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BF277-4B1F-4D39-8CA3-FE1281C808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6698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6CEA-ECB5-41A7-85F5-E74520BB5937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BF277-4B1F-4D39-8CA3-FE1281C808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412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86CEA-ECB5-41A7-85F5-E74520BB5937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BF277-4B1F-4D39-8CA3-FE1281C808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163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974885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GB" sz="4800" b="1" dirty="0"/>
              <a:t>Limiting Reactants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61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u="sng" dirty="0"/>
              <a:t>C/W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733014" y="-8173"/>
            <a:ext cx="1458986" cy="365125"/>
          </a:xfrm>
        </p:spPr>
        <p:txBody>
          <a:bodyPr/>
          <a:lstStyle/>
          <a:p>
            <a:fld id="{79840A70-89B8-42CE-927D-C64BB0ACC8EA}" type="datetime1">
              <a:rPr lang="en-GB" sz="2000" b="1" u="sng" smtClean="0">
                <a:solidFill>
                  <a:schemeClr val="tx1"/>
                </a:solidFill>
              </a:rPr>
              <a:t>23/09/2020</a:t>
            </a:fld>
            <a:endParaRPr lang="en-GB" sz="2000" b="1" u="sng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76751" y="1105142"/>
            <a:ext cx="11752976" cy="546123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400" b="1" dirty="0">
                <a:solidFill>
                  <a:schemeClr val="tx1"/>
                </a:solidFill>
              </a:rPr>
              <a:t>Do Now: Complete the questions</a:t>
            </a:r>
          </a:p>
          <a:p>
            <a:pPr marL="457200" indent="-457200">
              <a:buAutoNum type="arabicPeriod"/>
            </a:pPr>
            <a:r>
              <a:rPr lang="en-GB" sz="2400" dirty="0">
                <a:solidFill>
                  <a:schemeClr val="tx1"/>
                </a:solidFill>
              </a:rPr>
              <a:t>What is the M</a:t>
            </a:r>
            <a:r>
              <a:rPr lang="en-GB" sz="2400" baseline="-25000" dirty="0">
                <a:solidFill>
                  <a:schemeClr val="tx1"/>
                </a:solidFill>
              </a:rPr>
              <a:t>r</a:t>
            </a:r>
            <a:r>
              <a:rPr lang="en-GB" sz="2400" dirty="0">
                <a:solidFill>
                  <a:schemeClr val="tx1"/>
                </a:solidFill>
              </a:rPr>
              <a:t> of C</a:t>
            </a:r>
            <a:r>
              <a:rPr lang="en-GB" sz="2400" baseline="-25000" dirty="0">
                <a:solidFill>
                  <a:schemeClr val="tx1"/>
                </a:solidFill>
              </a:rPr>
              <a:t>6</a:t>
            </a:r>
            <a:r>
              <a:rPr lang="en-GB" sz="2400" dirty="0">
                <a:solidFill>
                  <a:schemeClr val="tx1"/>
                </a:solidFill>
              </a:rPr>
              <a:t>H</a:t>
            </a:r>
            <a:r>
              <a:rPr lang="en-GB" sz="2400" baseline="-25000" dirty="0">
                <a:solidFill>
                  <a:schemeClr val="tx1"/>
                </a:solidFill>
              </a:rPr>
              <a:t>12</a:t>
            </a:r>
            <a:r>
              <a:rPr lang="en-GB" sz="2400" dirty="0">
                <a:solidFill>
                  <a:schemeClr val="tx1"/>
                </a:solidFill>
              </a:rPr>
              <a:t>O</a:t>
            </a:r>
            <a:r>
              <a:rPr lang="en-GB" sz="2400" baseline="-25000" dirty="0">
                <a:solidFill>
                  <a:schemeClr val="tx1"/>
                </a:solidFill>
              </a:rPr>
              <a:t>6</a:t>
            </a:r>
          </a:p>
          <a:p>
            <a:pPr marL="457200" indent="-457200">
              <a:buAutoNum type="arabicPeriod"/>
            </a:pPr>
            <a:r>
              <a:rPr lang="en-GB" sz="2400" dirty="0">
                <a:solidFill>
                  <a:schemeClr val="tx1"/>
                </a:solidFill>
              </a:rPr>
              <a:t>Balance this equation  N</a:t>
            </a:r>
            <a:r>
              <a:rPr lang="en-GB" sz="2400" baseline="-25000" dirty="0">
                <a:solidFill>
                  <a:schemeClr val="tx1"/>
                </a:solidFill>
              </a:rPr>
              <a:t>2</a:t>
            </a:r>
            <a:r>
              <a:rPr lang="en-GB" sz="2400" dirty="0">
                <a:solidFill>
                  <a:schemeClr val="tx1"/>
                </a:solidFill>
              </a:rPr>
              <a:t> + H</a:t>
            </a:r>
            <a:r>
              <a:rPr lang="en-GB" sz="2400" baseline="-25000" dirty="0">
                <a:solidFill>
                  <a:schemeClr val="tx1"/>
                </a:solidFill>
              </a:rPr>
              <a:t>2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>
                <a:solidFill>
                  <a:schemeClr val="tx1"/>
                </a:solidFill>
                <a:sym typeface="Wingdings" panose="05000000000000000000" pitchFamily="2" charset="2"/>
              </a:rPr>
              <a:t> NH</a:t>
            </a:r>
            <a:r>
              <a:rPr lang="en-GB" sz="2400" baseline="-25000" dirty="0">
                <a:solidFill>
                  <a:schemeClr val="tx1"/>
                </a:solidFill>
                <a:sym typeface="Wingdings" panose="05000000000000000000" pitchFamily="2" charset="2"/>
              </a:rPr>
              <a:t>3</a:t>
            </a:r>
          </a:p>
          <a:p>
            <a:pPr marL="457200" indent="-457200">
              <a:buAutoNum type="arabicPeriod"/>
            </a:pPr>
            <a:r>
              <a:rPr lang="en-GB" sz="2400" dirty="0">
                <a:solidFill>
                  <a:schemeClr val="tx1"/>
                </a:solidFill>
                <a:sym typeface="Wingdings" panose="05000000000000000000" pitchFamily="2" charset="2"/>
              </a:rPr>
              <a:t>Calculate moles to balance this equation.</a:t>
            </a:r>
          </a:p>
          <a:p>
            <a:pPr algn="ctr"/>
            <a:r>
              <a:rPr lang="en-GB" sz="2400" dirty="0">
                <a:solidFill>
                  <a:schemeClr val="tx1"/>
                </a:solidFill>
                <a:sym typeface="Wingdings" panose="05000000000000000000" pitchFamily="2" charset="2"/>
              </a:rPr>
              <a:t>___Al + ___H</a:t>
            </a:r>
            <a:r>
              <a:rPr lang="en-GB" sz="2400" baseline="-25000" dirty="0">
                <a:solidFill>
                  <a:schemeClr val="tx1"/>
                </a:solidFill>
                <a:sym typeface="Wingdings" panose="05000000000000000000" pitchFamily="2" charset="2"/>
              </a:rPr>
              <a:t>2</a:t>
            </a:r>
            <a:r>
              <a:rPr lang="en-GB" sz="2400" dirty="0">
                <a:solidFill>
                  <a:schemeClr val="tx1"/>
                </a:solidFill>
                <a:sym typeface="Wingdings" panose="05000000000000000000" pitchFamily="2" charset="2"/>
              </a:rPr>
              <a:t>SO</a:t>
            </a:r>
            <a:r>
              <a:rPr lang="en-GB" sz="2400" baseline="-25000" dirty="0">
                <a:solidFill>
                  <a:schemeClr val="tx1"/>
                </a:solidFill>
                <a:sym typeface="Wingdings" panose="05000000000000000000" pitchFamily="2" charset="2"/>
              </a:rPr>
              <a:t>4</a:t>
            </a:r>
            <a:r>
              <a:rPr lang="en-GB" sz="2400" dirty="0">
                <a:solidFill>
                  <a:schemeClr val="tx1"/>
                </a:solidFill>
                <a:sym typeface="Wingdings" panose="05000000000000000000" pitchFamily="2" charset="2"/>
              </a:rPr>
              <a:t> --&gt; ____Al</a:t>
            </a:r>
            <a:r>
              <a:rPr lang="en-GB" sz="2400" baseline="-25000" dirty="0">
                <a:solidFill>
                  <a:schemeClr val="tx1"/>
                </a:solidFill>
                <a:sym typeface="Wingdings" panose="05000000000000000000" pitchFamily="2" charset="2"/>
              </a:rPr>
              <a:t>2</a:t>
            </a:r>
            <a:r>
              <a:rPr lang="en-GB" sz="2400" dirty="0">
                <a:solidFill>
                  <a:schemeClr val="tx1"/>
                </a:solidFill>
                <a:sym typeface="Wingdings" panose="05000000000000000000" pitchFamily="2" charset="2"/>
              </a:rPr>
              <a:t>(SO</a:t>
            </a:r>
            <a:r>
              <a:rPr lang="en-GB" sz="2400" baseline="-25000" dirty="0">
                <a:solidFill>
                  <a:schemeClr val="tx1"/>
                </a:solidFill>
                <a:sym typeface="Wingdings" panose="05000000000000000000" pitchFamily="2" charset="2"/>
              </a:rPr>
              <a:t>4</a:t>
            </a:r>
            <a:r>
              <a:rPr lang="en-GB" sz="2400" dirty="0">
                <a:solidFill>
                  <a:schemeClr val="tx1"/>
                </a:solidFill>
                <a:sym typeface="Wingdings" panose="05000000000000000000" pitchFamily="2" charset="2"/>
              </a:rPr>
              <a:t>)</a:t>
            </a:r>
            <a:r>
              <a:rPr lang="en-GB" sz="2400" baseline="-25000" dirty="0">
                <a:solidFill>
                  <a:schemeClr val="tx1"/>
                </a:solidFill>
                <a:sym typeface="Wingdings" panose="05000000000000000000" pitchFamily="2" charset="2"/>
              </a:rPr>
              <a:t>3</a:t>
            </a:r>
            <a:r>
              <a:rPr lang="en-GB" sz="2400" dirty="0">
                <a:solidFill>
                  <a:schemeClr val="tx1"/>
                </a:solidFill>
                <a:sym typeface="Wingdings" panose="05000000000000000000" pitchFamily="2" charset="2"/>
              </a:rPr>
              <a:t> + ____H</a:t>
            </a:r>
            <a:r>
              <a:rPr lang="en-GB" sz="2400" baseline="-25000" dirty="0">
                <a:solidFill>
                  <a:schemeClr val="tx1"/>
                </a:solidFill>
                <a:sym typeface="Wingdings" panose="05000000000000000000" pitchFamily="2" charset="2"/>
              </a:rPr>
              <a:t>2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8" name="TextBox 2"/>
          <p:cNvSpPr txBox="1"/>
          <p:nvPr/>
        </p:nvSpPr>
        <p:spPr>
          <a:xfrm>
            <a:off x="0" y="6566375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>
                <a:solidFill>
                  <a:srgbClr val="FF0000"/>
                </a:solidFill>
              </a:rPr>
              <a:t>3.2.4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70200" y="3035300"/>
            <a:ext cx="137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Mass = 108g</a:t>
            </a:r>
          </a:p>
          <a:p>
            <a:r>
              <a:rPr lang="en-GB" dirty="0"/>
              <a:t>M</a:t>
            </a:r>
            <a:r>
              <a:rPr lang="en-GB" baseline="-25000" dirty="0"/>
              <a:t>r</a:t>
            </a:r>
            <a:r>
              <a:rPr lang="en-GB" dirty="0"/>
              <a:t> = </a:t>
            </a:r>
          </a:p>
          <a:p>
            <a:r>
              <a:rPr lang="en-GB" dirty="0" err="1"/>
              <a:t>Mol</a:t>
            </a:r>
            <a:r>
              <a:rPr lang="en-GB" dirty="0"/>
              <a:t> =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41800" y="3035300"/>
            <a:ext cx="137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Mass = 588g</a:t>
            </a:r>
          </a:p>
          <a:p>
            <a:r>
              <a:rPr lang="en-GB" dirty="0"/>
              <a:t>M</a:t>
            </a:r>
            <a:r>
              <a:rPr lang="en-GB" baseline="-25000" dirty="0"/>
              <a:t>r</a:t>
            </a:r>
            <a:r>
              <a:rPr lang="en-GB" dirty="0"/>
              <a:t> = </a:t>
            </a:r>
          </a:p>
          <a:p>
            <a:r>
              <a:rPr lang="en-GB" dirty="0" err="1"/>
              <a:t>Mol</a:t>
            </a:r>
            <a:r>
              <a:rPr lang="en-GB" dirty="0"/>
              <a:t> =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53239" y="3035300"/>
            <a:ext cx="137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Mass = 684g</a:t>
            </a:r>
          </a:p>
          <a:p>
            <a:r>
              <a:rPr lang="en-GB" dirty="0"/>
              <a:t>M</a:t>
            </a:r>
            <a:r>
              <a:rPr lang="en-GB" baseline="-25000" dirty="0"/>
              <a:t>r</a:t>
            </a:r>
            <a:r>
              <a:rPr lang="en-GB" dirty="0"/>
              <a:t> = </a:t>
            </a:r>
          </a:p>
          <a:p>
            <a:r>
              <a:rPr lang="en-GB" dirty="0" err="1"/>
              <a:t>Mol</a:t>
            </a:r>
            <a:r>
              <a:rPr lang="en-GB" dirty="0"/>
              <a:t> =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864678" y="3035300"/>
            <a:ext cx="137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Mass = 12g</a:t>
            </a:r>
          </a:p>
          <a:p>
            <a:r>
              <a:rPr lang="en-GB" dirty="0"/>
              <a:t>M</a:t>
            </a:r>
            <a:r>
              <a:rPr lang="en-GB" baseline="-25000" dirty="0"/>
              <a:t>r</a:t>
            </a:r>
            <a:r>
              <a:rPr lang="en-GB" dirty="0"/>
              <a:t> = </a:t>
            </a:r>
          </a:p>
          <a:p>
            <a:r>
              <a:rPr lang="en-GB" dirty="0" err="1"/>
              <a:t>Mol</a:t>
            </a:r>
            <a:r>
              <a:rPr lang="en-GB" dirty="0"/>
              <a:t> =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58003" y="4119552"/>
            <a:ext cx="6886309" cy="17543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Step 1: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Divide mass by M</a:t>
            </a:r>
            <a:r>
              <a:rPr lang="en-GB" baseline="-25000" dirty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to calculate the number of moles of each.</a:t>
            </a:r>
          </a:p>
          <a:p>
            <a:r>
              <a:rPr lang="en-GB" b="1" dirty="0">
                <a:solidFill>
                  <a:srgbClr val="FF0000"/>
                </a:solidFill>
              </a:rPr>
              <a:t>Step 2: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</a:rPr>
              <a:t>Divide each number of moles by the smallest to determine the ratio</a:t>
            </a:r>
            <a:r>
              <a:rPr lang="en-GB" dirty="0"/>
              <a:t>.</a:t>
            </a:r>
          </a:p>
          <a:p>
            <a:r>
              <a:rPr lang="en-GB" b="1" dirty="0"/>
              <a:t>Step 3: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The molar ratio is equal to the coefficients in the equation.</a:t>
            </a:r>
          </a:p>
        </p:txBody>
      </p:sp>
    </p:spTree>
    <p:extLst>
      <p:ext uri="{BB962C8B-B14F-4D97-AF65-F5344CB8AC3E}">
        <p14:creationId xmlns:p14="http://schemas.microsoft.com/office/powerpoint/2010/main" val="3520371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974885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GB" sz="4800" b="1" dirty="0"/>
              <a:t>Progress Indicators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61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u="sng" dirty="0"/>
              <a:t>C/W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733014" y="-8173"/>
            <a:ext cx="1458986" cy="365125"/>
          </a:xfrm>
        </p:spPr>
        <p:txBody>
          <a:bodyPr/>
          <a:lstStyle/>
          <a:p>
            <a:fld id="{79840A70-89B8-42CE-927D-C64BB0ACC8EA}" type="datetime1">
              <a:rPr lang="en-GB" sz="2000" b="1" u="sng" smtClean="0">
                <a:solidFill>
                  <a:schemeClr val="tx1"/>
                </a:solidFill>
              </a:rPr>
              <a:t>23/09/2020</a:t>
            </a:fld>
            <a:endParaRPr lang="en-GB" sz="2000" b="1" u="sng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7937" y="1105142"/>
            <a:ext cx="11752976" cy="546123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3200" b="1" dirty="0">
                <a:solidFill>
                  <a:schemeClr val="tx1"/>
                </a:solidFill>
              </a:rPr>
              <a:t>Good progress:</a:t>
            </a:r>
          </a:p>
          <a:p>
            <a:r>
              <a:rPr lang="en-GB" sz="3200" dirty="0">
                <a:solidFill>
                  <a:schemeClr val="tx1"/>
                </a:solidFill>
              </a:rPr>
              <a:t>Explain why some reactants need to be used in excess to ensure a reaction goes to completion. </a:t>
            </a:r>
            <a:br>
              <a:rPr lang="en-GB" sz="3200" dirty="0">
                <a:solidFill>
                  <a:schemeClr val="tx1"/>
                </a:solidFill>
              </a:rPr>
            </a:br>
            <a:br>
              <a:rPr lang="en-GB" sz="3200" b="1" dirty="0">
                <a:solidFill>
                  <a:schemeClr val="tx1"/>
                </a:solidFill>
              </a:rPr>
            </a:br>
            <a:r>
              <a:rPr lang="en-GB" sz="3200" b="1" dirty="0">
                <a:solidFill>
                  <a:schemeClr val="tx1"/>
                </a:solidFill>
              </a:rPr>
              <a:t>Outstanding progress:</a:t>
            </a:r>
          </a:p>
          <a:p>
            <a:r>
              <a:rPr lang="en-GB" sz="3200" dirty="0">
                <a:solidFill>
                  <a:schemeClr val="tx1"/>
                </a:solidFill>
              </a:rPr>
              <a:t>Explain how to identify the limiting reactant in a reaction</a:t>
            </a:r>
          </a:p>
          <a:p>
            <a:br>
              <a:rPr lang="en-GB" sz="2400" dirty="0">
                <a:solidFill>
                  <a:schemeClr val="tx1"/>
                </a:solidFill>
              </a:rPr>
            </a:br>
            <a:endParaRPr lang="en-GB" sz="2400" b="1" dirty="0">
              <a:solidFill>
                <a:schemeClr val="tx1"/>
              </a:solidFill>
            </a:endParaRPr>
          </a:p>
        </p:txBody>
      </p:sp>
      <p:sp>
        <p:nvSpPr>
          <p:cNvPr id="8" name="TextBox 2"/>
          <p:cNvSpPr txBox="1"/>
          <p:nvPr/>
        </p:nvSpPr>
        <p:spPr>
          <a:xfrm>
            <a:off x="0" y="6566375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>
                <a:solidFill>
                  <a:srgbClr val="FF0000"/>
                </a:solidFill>
              </a:rPr>
              <a:t>3.2.4</a:t>
            </a:r>
          </a:p>
        </p:txBody>
      </p:sp>
    </p:spTree>
    <p:extLst>
      <p:ext uri="{BB962C8B-B14F-4D97-AF65-F5344CB8AC3E}">
        <p14:creationId xmlns:p14="http://schemas.microsoft.com/office/powerpoint/2010/main" val="3428860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974885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GB" sz="4800" b="1" dirty="0"/>
              <a:t>Limiting Reactants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61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u="sng" dirty="0"/>
              <a:t>C/W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733014" y="-8173"/>
            <a:ext cx="1458986" cy="365125"/>
          </a:xfrm>
        </p:spPr>
        <p:txBody>
          <a:bodyPr/>
          <a:lstStyle/>
          <a:p>
            <a:fld id="{79840A70-89B8-42CE-927D-C64BB0ACC8EA}" type="datetime1">
              <a:rPr lang="en-GB" sz="2000" b="1" u="sng" smtClean="0">
                <a:solidFill>
                  <a:schemeClr val="tx1"/>
                </a:solidFill>
              </a:rPr>
              <a:t>23/09/2020</a:t>
            </a:fld>
            <a:endParaRPr lang="en-GB" sz="2000" b="1" u="sng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4886" y="1082486"/>
            <a:ext cx="11882227" cy="43088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2200" b="1" dirty="0"/>
              <a:t>Task: </a:t>
            </a:r>
            <a:r>
              <a:rPr lang="en-GB" sz="2200" dirty="0"/>
              <a:t>Calculate the minimum mass of hydrochloric acid (HCl) required to react with 50g of magnesium.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66430" y="1854439"/>
            <a:ext cx="91163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Mg </a:t>
            </a:r>
            <a:r>
              <a:rPr lang="en-GB" sz="3600" baseline="-25000" dirty="0"/>
              <a:t>(s)</a:t>
            </a:r>
            <a:r>
              <a:rPr lang="en-GB" sz="3600" dirty="0"/>
              <a:t>    +        2 HCl </a:t>
            </a:r>
            <a:r>
              <a:rPr lang="en-GB" sz="3600" baseline="-25000" dirty="0"/>
              <a:t>(aq)</a:t>
            </a:r>
            <a:r>
              <a:rPr lang="en-GB" sz="3600" dirty="0"/>
              <a:t>    </a:t>
            </a:r>
            <a:r>
              <a:rPr lang="en-GB" sz="3600" dirty="0">
                <a:sym typeface="Wingdings" panose="05000000000000000000" pitchFamily="2" charset="2"/>
              </a:rPr>
              <a:t>    MgCl</a:t>
            </a:r>
            <a:r>
              <a:rPr lang="en-GB" sz="3600" baseline="-25000" dirty="0">
                <a:sym typeface="Wingdings" panose="05000000000000000000" pitchFamily="2" charset="2"/>
              </a:rPr>
              <a:t>2 (g)</a:t>
            </a:r>
            <a:r>
              <a:rPr lang="en-GB" sz="3600" dirty="0">
                <a:sym typeface="Wingdings" panose="05000000000000000000" pitchFamily="2" charset="2"/>
              </a:rPr>
              <a:t>    +    H</a:t>
            </a:r>
            <a:r>
              <a:rPr lang="en-GB" sz="3600" baseline="-25000" dirty="0">
                <a:sym typeface="Wingdings" panose="05000000000000000000" pitchFamily="2" charset="2"/>
              </a:rPr>
              <a:t>2</a:t>
            </a:r>
            <a:r>
              <a:rPr lang="en-GB" sz="3600" dirty="0">
                <a:sym typeface="Wingdings" panose="05000000000000000000" pitchFamily="2" charset="2"/>
              </a:rPr>
              <a:t> </a:t>
            </a:r>
            <a:r>
              <a:rPr lang="en-GB" sz="3600" baseline="-25000" dirty="0">
                <a:sym typeface="Wingdings" panose="05000000000000000000" pitchFamily="2" charset="2"/>
              </a:rPr>
              <a:t>(g)</a:t>
            </a:r>
            <a:r>
              <a:rPr lang="en-GB" sz="3600" dirty="0">
                <a:sym typeface="Wingdings" panose="05000000000000000000" pitchFamily="2" charset="2"/>
              </a:rPr>
              <a:t> </a:t>
            </a:r>
            <a:endParaRPr lang="en-GB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478564" y="2500770"/>
            <a:ext cx="1075936" cy="16970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400" b="1" dirty="0"/>
              <a:t>Mass =</a:t>
            </a:r>
          </a:p>
          <a:p>
            <a:pPr>
              <a:lnSpc>
                <a:spcPct val="150000"/>
              </a:lnSpc>
            </a:pPr>
            <a:r>
              <a:rPr lang="en-GB" sz="2400" b="1" dirty="0"/>
              <a:t>M</a:t>
            </a:r>
            <a:r>
              <a:rPr lang="en-GB" sz="2400" b="1" baseline="-25000" dirty="0"/>
              <a:t>r</a:t>
            </a:r>
            <a:r>
              <a:rPr lang="en-GB" sz="2400" b="1" dirty="0"/>
              <a:t> =</a:t>
            </a:r>
          </a:p>
          <a:p>
            <a:pPr>
              <a:lnSpc>
                <a:spcPct val="150000"/>
              </a:lnSpc>
            </a:pPr>
            <a:r>
              <a:rPr lang="en-GB" sz="2400" b="1" dirty="0"/>
              <a:t>Mol =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05269" y="149593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13683" y="1475951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348413" y="146740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815735" y="146740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66430" y="2652476"/>
            <a:ext cx="8002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50 g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666430" y="3144661"/>
            <a:ext cx="15103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24 g/mol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382710" y="2512596"/>
            <a:ext cx="1075936" cy="16970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400" b="1" dirty="0"/>
              <a:t>Mass =</a:t>
            </a:r>
          </a:p>
          <a:p>
            <a:pPr>
              <a:lnSpc>
                <a:spcPct val="150000"/>
              </a:lnSpc>
            </a:pPr>
            <a:r>
              <a:rPr lang="en-GB" sz="2400" b="1" dirty="0"/>
              <a:t>M</a:t>
            </a:r>
            <a:r>
              <a:rPr lang="en-GB" sz="2400" b="1" baseline="-25000" dirty="0"/>
              <a:t>r</a:t>
            </a:r>
            <a:r>
              <a:rPr lang="en-GB" sz="2400" b="1" dirty="0"/>
              <a:t> =</a:t>
            </a:r>
          </a:p>
          <a:p>
            <a:pPr>
              <a:lnSpc>
                <a:spcPct val="150000"/>
              </a:lnSpc>
            </a:pPr>
            <a:r>
              <a:rPr lang="en-GB" sz="2400" b="1" dirty="0"/>
              <a:t>Mol =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662609" y="3686444"/>
            <a:ext cx="12811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2.1 mol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621675" y="3698916"/>
            <a:ext cx="12811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4.2 mol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400823" y="3144661"/>
            <a:ext cx="17844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36.5 g/mol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816415" y="5170507"/>
            <a:ext cx="1257075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GB" sz="2800" dirty="0"/>
              <a:t>153.3 g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1671525" y="3175696"/>
            <a:ext cx="1514171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2157503" y="1542391"/>
            <a:ext cx="462939" cy="43030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4488886" y="1534282"/>
            <a:ext cx="462939" cy="43030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1353654" y="4739620"/>
            <a:ext cx="571983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Mass = M</a:t>
            </a:r>
            <a:r>
              <a:rPr lang="en-GB" sz="2800" baseline="-25000" dirty="0"/>
              <a:t>r</a:t>
            </a:r>
            <a:r>
              <a:rPr lang="en-GB" sz="2800" dirty="0"/>
              <a:t> x mol</a:t>
            </a:r>
          </a:p>
          <a:p>
            <a:r>
              <a:rPr lang="en-GB" sz="2800" dirty="0"/>
              <a:t>Mass = 35.5 g/mol x 4.2 mol </a:t>
            </a:r>
            <a:r>
              <a:rPr lang="en-GB" sz="2800" b="1" dirty="0"/>
              <a:t>= 153.3 g</a:t>
            </a:r>
          </a:p>
        </p:txBody>
      </p:sp>
      <p:sp>
        <p:nvSpPr>
          <p:cNvPr id="25" name="Rectangle 24"/>
          <p:cNvSpPr/>
          <p:nvPr/>
        </p:nvSpPr>
        <p:spPr>
          <a:xfrm>
            <a:off x="7639541" y="3033654"/>
            <a:ext cx="3765176" cy="150607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Q. What would happen if there was less hydrochloric acid than required?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831150" y="4593643"/>
            <a:ext cx="32541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Not all of the magnesium would react!</a:t>
            </a:r>
          </a:p>
        </p:txBody>
      </p:sp>
    </p:spTree>
    <p:extLst>
      <p:ext uri="{BB962C8B-B14F-4D97-AF65-F5344CB8AC3E}">
        <p14:creationId xmlns:p14="http://schemas.microsoft.com/office/powerpoint/2010/main" val="96474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3.7037E-6 L 0.22838 0.00277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19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3.7037E-7 L -0.11745 -0.37778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72" y="-18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/>
      <p:bldP spid="19" grpId="0"/>
      <p:bldP spid="20" grpId="0"/>
      <p:bldP spid="20" grpId="1"/>
      <p:bldP spid="21" grpId="0"/>
      <p:bldP spid="22" grpId="0" animBg="1"/>
      <p:bldP spid="22" grpId="1" animBg="1"/>
      <p:bldP spid="23" grpId="0" animBg="1"/>
      <p:bldP spid="26" grpId="0" animBg="1"/>
      <p:bldP spid="24" grpId="0" build="p"/>
      <p:bldP spid="25" grpId="0" animBg="1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974885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GB" sz="4800" b="1" dirty="0"/>
              <a:t>Limiting Reactants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18048" y="1244207"/>
            <a:ext cx="10555903" cy="49552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If the number of moles of a reactant is less than the </a:t>
            </a:r>
            <a:r>
              <a:rPr lang="en-GB" sz="2400" b="1" dirty="0">
                <a:solidFill>
                  <a:srgbClr val="7030A0"/>
                </a:solidFill>
              </a:rPr>
              <a:t>stoichiometric ratio</a:t>
            </a:r>
            <a:r>
              <a:rPr lang="en-GB" sz="2400" dirty="0"/>
              <a:t> tells us, </a:t>
            </a:r>
            <a:br>
              <a:rPr lang="en-GB" sz="2400" dirty="0"/>
            </a:br>
            <a:r>
              <a:rPr lang="en-GB" sz="2400" dirty="0"/>
              <a:t>then we would call this </a:t>
            </a:r>
            <a:r>
              <a:rPr lang="en-GB" sz="2400" b="1" dirty="0">
                <a:solidFill>
                  <a:srgbClr val="7030A0"/>
                </a:solidFill>
              </a:rPr>
              <a:t>limiting reactant</a:t>
            </a:r>
            <a:r>
              <a:rPr lang="en-GB" sz="2400" dirty="0"/>
              <a:t>.</a:t>
            </a:r>
            <a:br>
              <a:rPr lang="en-GB" sz="2400" dirty="0"/>
            </a:b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The </a:t>
            </a:r>
            <a:r>
              <a:rPr lang="en-GB" sz="2400" b="1" dirty="0">
                <a:solidFill>
                  <a:srgbClr val="7030A0"/>
                </a:solidFill>
              </a:rPr>
              <a:t>limiting reactant </a:t>
            </a:r>
            <a:r>
              <a:rPr lang="en-GB" sz="2400" dirty="0"/>
              <a:t>will limit how far the reaction goes.</a:t>
            </a:r>
            <a:br>
              <a:rPr lang="en-GB" sz="2400" dirty="0"/>
            </a:br>
            <a:r>
              <a:rPr lang="en-GB" sz="2400" dirty="0"/>
              <a:t>e.g. the reaction will not go to completion.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FF0000"/>
                </a:solidFill>
              </a:rPr>
              <a:t>The limiting reactant itself will be fully used up!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The reaction will only go as far as the number of</a:t>
            </a:r>
            <a:br>
              <a:rPr lang="en-GB" sz="2400" dirty="0"/>
            </a:br>
            <a:r>
              <a:rPr lang="en-GB" sz="2400" b="1" dirty="0">
                <a:solidFill>
                  <a:srgbClr val="7030A0"/>
                </a:solidFill>
              </a:rPr>
              <a:t>moles</a:t>
            </a:r>
            <a:r>
              <a:rPr lang="en-GB" sz="2400" dirty="0"/>
              <a:t> of the limiting reactant allows.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We can calculate which reactant is limiting </a:t>
            </a:r>
            <a:br>
              <a:rPr lang="en-GB" sz="2400" dirty="0"/>
            </a:br>
            <a:r>
              <a:rPr lang="en-GB" sz="2400" dirty="0"/>
              <a:t>using mole equations.</a:t>
            </a:r>
          </a:p>
        </p:txBody>
      </p:sp>
      <p:pic>
        <p:nvPicPr>
          <p:cNvPr id="2050" name="Picture 2" descr="Image result for limit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4926" y="3400926"/>
            <a:ext cx="3457073" cy="3457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 rot="1239402">
            <a:off x="10063082" y="4407854"/>
            <a:ext cx="12253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</a:rPr>
              <a:t>Limiting </a:t>
            </a:r>
            <a:br>
              <a:rPr lang="en-GB" sz="2000" b="1" dirty="0">
                <a:solidFill>
                  <a:schemeClr val="bg1"/>
                </a:solidFill>
              </a:rPr>
            </a:br>
            <a:r>
              <a:rPr lang="en-GB" sz="2000" b="1" dirty="0">
                <a:solidFill>
                  <a:schemeClr val="bg1"/>
                </a:solidFill>
              </a:rPr>
              <a:t>reactant</a:t>
            </a:r>
          </a:p>
        </p:txBody>
      </p:sp>
    </p:spTree>
    <p:extLst>
      <p:ext uri="{BB962C8B-B14F-4D97-AF65-F5344CB8AC3E}">
        <p14:creationId xmlns:p14="http://schemas.microsoft.com/office/powerpoint/2010/main" val="2037844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974885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GB" sz="4800" b="1" dirty="0"/>
              <a:t>Example: Limiting Reactants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0220" y="1111624"/>
            <a:ext cx="115515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In this equation, methane is reacted with oxygen to give a complete combustion reaction.</a:t>
            </a:r>
          </a:p>
        </p:txBody>
      </p:sp>
      <p:sp>
        <p:nvSpPr>
          <p:cNvPr id="11" name="TextBox 10"/>
          <p:cNvSpPr txBox="1"/>
          <p:nvPr/>
        </p:nvSpPr>
        <p:spPr>
          <a:xfrm rot="1239402">
            <a:off x="9301272" y="3538926"/>
            <a:ext cx="164339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</a:rPr>
              <a:t>Limiting </a:t>
            </a:r>
            <a:br>
              <a:rPr lang="en-GB" sz="3200" b="1" dirty="0">
                <a:solidFill>
                  <a:schemeClr val="bg1"/>
                </a:solidFill>
              </a:rPr>
            </a:br>
            <a:r>
              <a:rPr lang="en-GB" sz="3200" b="1" dirty="0">
                <a:solidFill>
                  <a:schemeClr val="bg1"/>
                </a:solidFill>
              </a:rPr>
              <a:t>reactant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15002" y="1792940"/>
            <a:ext cx="91619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CH</a:t>
            </a:r>
            <a:r>
              <a:rPr lang="en-GB" sz="4000" baseline="-25000" dirty="0"/>
              <a:t>4</a:t>
            </a:r>
            <a:r>
              <a:rPr lang="en-GB" sz="4000" dirty="0"/>
              <a:t> </a:t>
            </a:r>
            <a:r>
              <a:rPr lang="en-GB" sz="4000" baseline="-25000" dirty="0"/>
              <a:t>(g)   </a:t>
            </a:r>
            <a:r>
              <a:rPr lang="en-GB" sz="4000" dirty="0"/>
              <a:t> +    2 O</a:t>
            </a:r>
            <a:r>
              <a:rPr lang="en-GB" sz="4000" baseline="-25000" dirty="0"/>
              <a:t>2 (g)</a:t>
            </a:r>
            <a:r>
              <a:rPr lang="en-GB" sz="4000" dirty="0"/>
              <a:t>    </a:t>
            </a:r>
            <a:r>
              <a:rPr lang="en-GB" sz="4000" dirty="0">
                <a:sym typeface="Wingdings" panose="05000000000000000000" pitchFamily="2" charset="2"/>
              </a:rPr>
              <a:t>    CO</a:t>
            </a:r>
            <a:r>
              <a:rPr lang="en-GB" sz="4000" baseline="-25000" dirty="0">
                <a:sym typeface="Wingdings" panose="05000000000000000000" pitchFamily="2" charset="2"/>
              </a:rPr>
              <a:t>2 (g)   </a:t>
            </a:r>
            <a:r>
              <a:rPr lang="en-GB" sz="4000" dirty="0">
                <a:sym typeface="Wingdings" panose="05000000000000000000" pitchFamily="2" charset="2"/>
              </a:rPr>
              <a:t> +    2 H</a:t>
            </a:r>
            <a:r>
              <a:rPr lang="en-GB" sz="4000" baseline="-25000" dirty="0">
                <a:sym typeface="Wingdings" panose="05000000000000000000" pitchFamily="2" charset="2"/>
              </a:rPr>
              <a:t>2</a:t>
            </a:r>
            <a:r>
              <a:rPr lang="en-GB" sz="4000" dirty="0">
                <a:sym typeface="Wingdings" panose="05000000000000000000" pitchFamily="2" charset="2"/>
              </a:rPr>
              <a:t>O </a:t>
            </a:r>
            <a:r>
              <a:rPr lang="en-GB" sz="4000" baseline="-25000" dirty="0">
                <a:sym typeface="Wingdings" panose="05000000000000000000" pitchFamily="2" charset="2"/>
              </a:rPr>
              <a:t>(l)</a:t>
            </a:r>
            <a:endParaRPr lang="en-GB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320220" y="2581453"/>
            <a:ext cx="1075936" cy="16970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400" b="1" dirty="0"/>
              <a:t>Mass =</a:t>
            </a:r>
          </a:p>
          <a:p>
            <a:pPr>
              <a:lnSpc>
                <a:spcPct val="150000"/>
              </a:lnSpc>
            </a:pPr>
            <a:r>
              <a:rPr lang="en-GB" sz="2400" b="1" dirty="0"/>
              <a:t>M</a:t>
            </a:r>
            <a:r>
              <a:rPr lang="en-GB" sz="2400" b="1" baseline="-25000" dirty="0"/>
              <a:t>r</a:t>
            </a:r>
            <a:r>
              <a:rPr lang="en-GB" sz="2400" b="1" dirty="0"/>
              <a:t> =</a:t>
            </a:r>
          </a:p>
          <a:p>
            <a:pPr>
              <a:lnSpc>
                <a:spcPct val="150000"/>
              </a:lnSpc>
            </a:pPr>
            <a:r>
              <a:rPr lang="en-GB" sz="2400" b="1" dirty="0"/>
              <a:t>Mol =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08086" y="2733159"/>
            <a:ext cx="8002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16 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08086" y="3225344"/>
            <a:ext cx="15103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16 g/mol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15002" y="3779599"/>
            <a:ext cx="12811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1.0 mol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1513181" y="3256379"/>
            <a:ext cx="1514171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04206" y="2580376"/>
            <a:ext cx="1075936" cy="16970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400" b="1" dirty="0"/>
              <a:t>Mass =</a:t>
            </a:r>
          </a:p>
          <a:p>
            <a:pPr>
              <a:lnSpc>
                <a:spcPct val="150000"/>
              </a:lnSpc>
            </a:pPr>
            <a:r>
              <a:rPr lang="en-GB" sz="2400" b="1" dirty="0"/>
              <a:t>M</a:t>
            </a:r>
            <a:r>
              <a:rPr lang="en-GB" sz="2400" b="1" baseline="-25000" dirty="0"/>
              <a:t>r</a:t>
            </a:r>
            <a:r>
              <a:rPr lang="en-GB" sz="2400" b="1" dirty="0"/>
              <a:t> =</a:t>
            </a:r>
          </a:p>
          <a:p>
            <a:pPr>
              <a:lnSpc>
                <a:spcPct val="150000"/>
              </a:lnSpc>
            </a:pPr>
            <a:r>
              <a:rPr lang="en-GB" sz="2400" b="1" dirty="0"/>
              <a:t>Mol =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494923" y="3782435"/>
            <a:ext cx="12811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2.0 mol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494923" y="3256379"/>
            <a:ext cx="15103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32 g/mol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522719" y="2702124"/>
            <a:ext cx="8002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64 g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14804" y="4632043"/>
            <a:ext cx="499046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Mass = M</a:t>
            </a:r>
            <a:r>
              <a:rPr lang="en-GB" sz="2800" baseline="-25000" dirty="0"/>
              <a:t>r</a:t>
            </a:r>
            <a:r>
              <a:rPr lang="en-GB" sz="2800" dirty="0"/>
              <a:t> x mol</a:t>
            </a:r>
          </a:p>
          <a:p>
            <a:r>
              <a:rPr lang="en-GB" sz="2800" dirty="0"/>
              <a:t>Mass = 32 g/mol x 2.0 mol </a:t>
            </a:r>
            <a:r>
              <a:rPr lang="en-GB" sz="2800" b="1" dirty="0"/>
              <a:t>= 64 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23786" y="2994769"/>
            <a:ext cx="45964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 this ideal scenario we can see that for every 1 mol of methane, 2 moles of oxygen are required.</a:t>
            </a:r>
          </a:p>
          <a:p>
            <a:endParaRPr lang="en-GB" dirty="0"/>
          </a:p>
          <a:p>
            <a:r>
              <a:rPr lang="en-GB" dirty="0"/>
              <a:t>This equates to 64g oxygen for every 16 g of oxygen.</a:t>
            </a:r>
          </a:p>
          <a:p>
            <a:endParaRPr lang="en-GB" dirty="0"/>
          </a:p>
          <a:p>
            <a:r>
              <a:rPr lang="en-GB" dirty="0"/>
              <a:t>But what if the air intake was blocked? </a:t>
            </a:r>
          </a:p>
        </p:txBody>
      </p:sp>
    </p:spTree>
    <p:extLst>
      <p:ext uri="{BB962C8B-B14F-4D97-AF65-F5344CB8AC3E}">
        <p14:creationId xmlns:p14="http://schemas.microsoft.com/office/powerpoint/2010/main" val="3518796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8" grpId="0"/>
      <p:bldP spid="9" grpId="0"/>
      <p:bldP spid="12" grpId="0"/>
      <p:bldP spid="15" grpId="0"/>
      <p:bldP spid="16" grpId="0"/>
      <p:bldP spid="17" grpId="0"/>
      <p:bldP spid="18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974885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GB" sz="4800" b="1" dirty="0"/>
              <a:t>Example: Limiting Reactants &amp; Excess Reactants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0220" y="1111624"/>
            <a:ext cx="115515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In this equation, methane is reacted with oxygen to give a complete combustion reaction.</a:t>
            </a:r>
          </a:p>
        </p:txBody>
      </p:sp>
      <p:sp>
        <p:nvSpPr>
          <p:cNvPr id="11" name="TextBox 10"/>
          <p:cNvSpPr txBox="1"/>
          <p:nvPr/>
        </p:nvSpPr>
        <p:spPr>
          <a:xfrm rot="1239402">
            <a:off x="9301272" y="3538926"/>
            <a:ext cx="164339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</a:rPr>
              <a:t>Limiting </a:t>
            </a:r>
            <a:br>
              <a:rPr lang="en-GB" sz="3200" b="1" dirty="0">
                <a:solidFill>
                  <a:schemeClr val="bg1"/>
                </a:solidFill>
              </a:rPr>
            </a:br>
            <a:r>
              <a:rPr lang="en-GB" sz="3200" b="1" dirty="0">
                <a:solidFill>
                  <a:schemeClr val="bg1"/>
                </a:solidFill>
              </a:rPr>
              <a:t>reactant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15002" y="1792940"/>
            <a:ext cx="91619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CH</a:t>
            </a:r>
            <a:r>
              <a:rPr lang="en-GB" sz="4000" baseline="-25000" dirty="0"/>
              <a:t>4</a:t>
            </a:r>
            <a:r>
              <a:rPr lang="en-GB" sz="4000" dirty="0"/>
              <a:t> </a:t>
            </a:r>
            <a:r>
              <a:rPr lang="en-GB" sz="4000" baseline="-25000" dirty="0"/>
              <a:t>(g)   </a:t>
            </a:r>
            <a:r>
              <a:rPr lang="en-GB" sz="4000" dirty="0"/>
              <a:t> +    2 O</a:t>
            </a:r>
            <a:r>
              <a:rPr lang="en-GB" sz="4000" baseline="-25000" dirty="0"/>
              <a:t>2 (g)</a:t>
            </a:r>
            <a:r>
              <a:rPr lang="en-GB" sz="4000" dirty="0"/>
              <a:t>    </a:t>
            </a:r>
            <a:r>
              <a:rPr lang="en-GB" sz="4000" dirty="0">
                <a:sym typeface="Wingdings" panose="05000000000000000000" pitchFamily="2" charset="2"/>
              </a:rPr>
              <a:t>    CO</a:t>
            </a:r>
            <a:r>
              <a:rPr lang="en-GB" sz="4000" baseline="-25000" dirty="0">
                <a:sym typeface="Wingdings" panose="05000000000000000000" pitchFamily="2" charset="2"/>
              </a:rPr>
              <a:t>2 (g)   </a:t>
            </a:r>
            <a:r>
              <a:rPr lang="en-GB" sz="4000" dirty="0">
                <a:sym typeface="Wingdings" panose="05000000000000000000" pitchFamily="2" charset="2"/>
              </a:rPr>
              <a:t> +    2 H</a:t>
            </a:r>
            <a:r>
              <a:rPr lang="en-GB" sz="4000" baseline="-25000" dirty="0">
                <a:sym typeface="Wingdings" panose="05000000000000000000" pitchFamily="2" charset="2"/>
              </a:rPr>
              <a:t>2</a:t>
            </a:r>
            <a:r>
              <a:rPr lang="en-GB" sz="4000" dirty="0">
                <a:sym typeface="Wingdings" panose="05000000000000000000" pitchFamily="2" charset="2"/>
              </a:rPr>
              <a:t>O </a:t>
            </a:r>
            <a:r>
              <a:rPr lang="en-GB" sz="4000" baseline="-25000" dirty="0">
                <a:sym typeface="Wingdings" panose="05000000000000000000" pitchFamily="2" charset="2"/>
              </a:rPr>
              <a:t>(l)</a:t>
            </a:r>
            <a:endParaRPr lang="en-GB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320220" y="2581453"/>
            <a:ext cx="1075936" cy="16970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400" b="1" dirty="0"/>
              <a:t>Mass =</a:t>
            </a:r>
          </a:p>
          <a:p>
            <a:pPr>
              <a:lnSpc>
                <a:spcPct val="150000"/>
              </a:lnSpc>
            </a:pPr>
            <a:r>
              <a:rPr lang="en-GB" sz="2400" b="1" dirty="0"/>
              <a:t>M</a:t>
            </a:r>
            <a:r>
              <a:rPr lang="en-GB" sz="2400" b="1" baseline="-25000" dirty="0"/>
              <a:t>r</a:t>
            </a:r>
            <a:r>
              <a:rPr lang="en-GB" sz="2400" b="1" dirty="0"/>
              <a:t> =</a:t>
            </a:r>
          </a:p>
          <a:p>
            <a:pPr>
              <a:lnSpc>
                <a:spcPct val="150000"/>
              </a:lnSpc>
            </a:pPr>
            <a:r>
              <a:rPr lang="en-GB" sz="2400" b="1" dirty="0"/>
              <a:t>Mol =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08086" y="2733159"/>
            <a:ext cx="8002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16 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08086" y="3225344"/>
            <a:ext cx="15103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16 g/mol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15002" y="3779599"/>
            <a:ext cx="12811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1.0 mol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504206" y="2580376"/>
            <a:ext cx="1075936" cy="16970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400" b="1" dirty="0"/>
              <a:t>Mass =</a:t>
            </a:r>
          </a:p>
          <a:p>
            <a:pPr>
              <a:lnSpc>
                <a:spcPct val="150000"/>
              </a:lnSpc>
            </a:pPr>
            <a:r>
              <a:rPr lang="en-GB" sz="2400" b="1" dirty="0"/>
              <a:t>M</a:t>
            </a:r>
            <a:r>
              <a:rPr lang="en-GB" sz="2400" b="1" baseline="-25000" dirty="0"/>
              <a:t>r</a:t>
            </a:r>
            <a:r>
              <a:rPr lang="en-GB" sz="2400" b="1" dirty="0"/>
              <a:t> =</a:t>
            </a:r>
          </a:p>
          <a:p>
            <a:pPr>
              <a:lnSpc>
                <a:spcPct val="150000"/>
              </a:lnSpc>
            </a:pPr>
            <a:r>
              <a:rPr lang="en-GB" sz="2400" b="1" dirty="0"/>
              <a:t>Mol =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95999" y="3815925"/>
            <a:ext cx="14638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1.56 mol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494923" y="3256379"/>
            <a:ext cx="15103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32 g/mol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558220" y="2653609"/>
            <a:ext cx="8002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50 g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515002" y="3245874"/>
            <a:ext cx="150343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494923" y="3256379"/>
            <a:ext cx="150343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554977" y="3779599"/>
            <a:ext cx="12811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6"/>
                </a:solidFill>
              </a:rPr>
              <a:t>2.0 mol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923688" y="4428402"/>
            <a:ext cx="815473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We needed 2 moles but we actually only have 1.56 mol!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1.56 mol ÷ 2 = 0.78 mol.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This means only 0.78 moles of methane can react, based on the 1:2 ratio.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FF0000"/>
                </a:solidFill>
              </a:rPr>
              <a:t>Oxygen is a limiting reagent </a:t>
            </a:r>
            <a:r>
              <a:rPr lang="en-GB" sz="2000" dirty="0"/>
              <a:t>and </a:t>
            </a:r>
            <a:r>
              <a:rPr lang="en-GB" sz="2000" dirty="0">
                <a:solidFill>
                  <a:srgbClr val="FF0000"/>
                </a:solidFill>
              </a:rPr>
              <a:t>methane is in excess.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441177" y="4091107"/>
            <a:ext cx="14638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0.78 mol</a:t>
            </a: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1396156" y="4050640"/>
            <a:ext cx="15275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3728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20" grpId="0"/>
      <p:bldP spid="21" grpId="0" uiExpand="1" build="p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974885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GB" sz="4800" b="1" dirty="0"/>
              <a:t>Task: Limiting &amp; Excess Reactants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2902" y="1399462"/>
            <a:ext cx="95948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C</a:t>
            </a:r>
            <a:r>
              <a:rPr lang="en-GB" sz="4000" baseline="-25000" dirty="0"/>
              <a:t>3</a:t>
            </a:r>
            <a:r>
              <a:rPr lang="en-GB" sz="4000" dirty="0"/>
              <a:t>H</a:t>
            </a:r>
            <a:r>
              <a:rPr lang="en-GB" sz="4000" baseline="-25000" dirty="0"/>
              <a:t>8</a:t>
            </a:r>
            <a:r>
              <a:rPr lang="en-GB" sz="4000" dirty="0"/>
              <a:t> </a:t>
            </a:r>
            <a:r>
              <a:rPr lang="en-GB" sz="4000" baseline="-25000" dirty="0"/>
              <a:t>(g)   </a:t>
            </a:r>
            <a:r>
              <a:rPr lang="en-GB" sz="4000" dirty="0"/>
              <a:t> +    5 O</a:t>
            </a:r>
            <a:r>
              <a:rPr lang="en-GB" sz="4000" baseline="-25000" dirty="0"/>
              <a:t>2 (g)</a:t>
            </a:r>
            <a:r>
              <a:rPr lang="en-GB" sz="4000" dirty="0"/>
              <a:t>    </a:t>
            </a:r>
            <a:r>
              <a:rPr lang="en-GB" sz="4000" dirty="0">
                <a:sym typeface="Wingdings" panose="05000000000000000000" pitchFamily="2" charset="2"/>
              </a:rPr>
              <a:t>   3 CO</a:t>
            </a:r>
            <a:r>
              <a:rPr lang="en-GB" sz="4000" baseline="-25000" dirty="0">
                <a:sym typeface="Wingdings" panose="05000000000000000000" pitchFamily="2" charset="2"/>
              </a:rPr>
              <a:t>2 (g)   </a:t>
            </a:r>
            <a:r>
              <a:rPr lang="en-GB" sz="4000" dirty="0">
                <a:sym typeface="Wingdings" panose="05000000000000000000" pitchFamily="2" charset="2"/>
              </a:rPr>
              <a:t> +    4 H</a:t>
            </a:r>
            <a:r>
              <a:rPr lang="en-GB" sz="4000" baseline="-25000" dirty="0">
                <a:sym typeface="Wingdings" panose="05000000000000000000" pitchFamily="2" charset="2"/>
              </a:rPr>
              <a:t>2</a:t>
            </a:r>
            <a:r>
              <a:rPr lang="en-GB" sz="4000" dirty="0">
                <a:sym typeface="Wingdings" panose="05000000000000000000" pitchFamily="2" charset="2"/>
              </a:rPr>
              <a:t>O </a:t>
            </a:r>
            <a:r>
              <a:rPr lang="en-GB" sz="4000" baseline="-25000" dirty="0">
                <a:sym typeface="Wingdings" panose="05000000000000000000" pitchFamily="2" charset="2"/>
              </a:rPr>
              <a:t>(l)</a:t>
            </a:r>
            <a:endParaRPr lang="en-GB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493059" y="2501153"/>
            <a:ext cx="847046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a) Calculate the minimum mass of oxygen required to react with 120g of propane (C</a:t>
            </a:r>
            <a:r>
              <a:rPr lang="en-GB" baseline="-25000" dirty="0"/>
              <a:t>3</a:t>
            </a:r>
            <a:r>
              <a:rPr lang="en-GB" dirty="0"/>
              <a:t>H</a:t>
            </a:r>
            <a:r>
              <a:rPr lang="en-GB" baseline="-25000" dirty="0"/>
              <a:t>8</a:t>
            </a:r>
            <a:r>
              <a:rPr lang="en-GB" dirty="0"/>
              <a:t>).</a:t>
            </a:r>
            <a:br>
              <a:rPr lang="en-GB" dirty="0"/>
            </a:br>
            <a:endParaRPr lang="en-GB" dirty="0"/>
          </a:p>
          <a:p>
            <a:r>
              <a:rPr lang="en-GB" dirty="0"/>
              <a:t>b) 400g of oxygen was supplied by the air intake, is this limiting or excess?</a:t>
            </a:r>
          </a:p>
          <a:p>
            <a:endParaRPr lang="en-GB" dirty="0"/>
          </a:p>
          <a:p>
            <a:r>
              <a:rPr lang="en-GB" dirty="0"/>
              <a:t>c) What happened to all of the oxygen?</a:t>
            </a:r>
          </a:p>
          <a:p>
            <a:endParaRPr lang="en-GB" dirty="0"/>
          </a:p>
          <a:p>
            <a:r>
              <a:rPr lang="en-GB" dirty="0"/>
              <a:t>d) What would be left over and why?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036423" y="2501153"/>
            <a:ext cx="644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436g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476565" y="3049504"/>
            <a:ext cx="46526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Limiting, as it is less moles (12.5 mol) than</a:t>
            </a:r>
            <a:br>
              <a:rPr lang="en-GB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is required by the 5:1 stoichiometric ratio </a:t>
            </a:r>
            <a:br>
              <a:rPr lang="en-GB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(13.6 mol).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161747" y="3606325"/>
            <a:ext cx="33148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All of the oxygen was used up</a:t>
            </a:r>
            <a:br>
              <a:rPr lang="en-GB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as oxygen is the limiting reagent.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49354" y="4576222"/>
            <a:ext cx="7106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Some propane (0.23 mol (10 grams)) would be left over, as it is in excess.</a:t>
            </a:r>
          </a:p>
        </p:txBody>
      </p:sp>
    </p:spTree>
    <p:extLst>
      <p:ext uri="{BB962C8B-B14F-4D97-AF65-F5344CB8AC3E}">
        <p14:creationId xmlns:p14="http://schemas.microsoft.com/office/powerpoint/2010/main" val="2430111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3" grpId="0"/>
      <p:bldP spid="25" grpId="0"/>
      <p:bldP spid="2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784</Words>
  <Application>Microsoft Office PowerPoint</Application>
  <PresentationFormat>Widescreen</PresentationFormat>
  <Paragraphs>130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 Theme</vt:lpstr>
      <vt:lpstr>Limiting Reactants</vt:lpstr>
      <vt:lpstr>Progress Indicators </vt:lpstr>
      <vt:lpstr>Limiting Reactants</vt:lpstr>
      <vt:lpstr>Limiting Reactants</vt:lpstr>
      <vt:lpstr>Example: Limiting Reactants</vt:lpstr>
      <vt:lpstr>Example: Limiting Reactants &amp; Excess Reactants</vt:lpstr>
      <vt:lpstr>Task: Limiting &amp; Excess Reactants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Limiting Reactants</dc:title>
  <dc:creator>Lewis Tull</dc:creator>
  <cp:lastModifiedBy>Helen Bradford</cp:lastModifiedBy>
  <cp:revision>18</cp:revision>
  <dcterms:created xsi:type="dcterms:W3CDTF">2016-10-24T20:20:55Z</dcterms:created>
  <dcterms:modified xsi:type="dcterms:W3CDTF">2020-09-23T14:44:53Z</dcterms:modified>
</cp:coreProperties>
</file>