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17"/>
  </p:notesMasterIdLst>
  <p:sldIdLst>
    <p:sldId id="609" r:id="rId5"/>
    <p:sldId id="370" r:id="rId6"/>
    <p:sldId id="610" r:id="rId7"/>
    <p:sldId id="611" r:id="rId8"/>
    <p:sldId id="612" r:id="rId9"/>
    <p:sldId id="613" r:id="rId10"/>
    <p:sldId id="614" r:id="rId11"/>
    <p:sldId id="615" r:id="rId12"/>
    <p:sldId id="616" r:id="rId13"/>
    <p:sldId id="617" r:id="rId14"/>
    <p:sldId id="618" r:id="rId15"/>
    <p:sldId id="619" r:id="rId16"/>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935" autoAdjust="0"/>
    <p:restoredTop sz="94660"/>
  </p:normalViewPr>
  <p:slideViewPr>
    <p:cSldViewPr snapToGrid="0">
      <p:cViewPr varScale="1">
        <p:scale>
          <a:sx n="86" d="100"/>
          <a:sy n="86" d="100"/>
        </p:scale>
        <p:origin x="1157"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B0AEC97-8622-4CE0-9062-7B96AE760075}" type="datetimeFigureOut">
              <a:rPr lang="en-GB" smtClean="0"/>
              <a:t>22/09/2020</a:t>
            </a:fld>
            <a:endParaRPr lang="en-GB"/>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7FC427A-9FFA-4809-A73B-A57E4AC8357A}" type="slidenum">
              <a:rPr lang="en-GB" smtClean="0"/>
              <a:t>‹#›</a:t>
            </a:fld>
            <a:endParaRPr lang="en-GB"/>
          </a:p>
        </p:txBody>
      </p:sp>
    </p:spTree>
    <p:extLst>
      <p:ext uri="{BB962C8B-B14F-4D97-AF65-F5344CB8AC3E}">
        <p14:creationId xmlns:p14="http://schemas.microsoft.com/office/powerpoint/2010/main" val="34881677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200CA854-C6CF-4F0B-B6A4-ACC81CB7F3FE}" type="datetimeFigureOut">
              <a:rPr lang="en-GB" smtClean="0"/>
              <a:t>22/09/2020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794EF31-1BA3-4E3E-83EA-DE8862E8A6F7}" type="slidenum">
              <a:rPr lang="en-GB" smtClean="0"/>
              <a:t>‹#›</a:t>
            </a:fld>
            <a:endParaRPr lang="en-GB"/>
          </a:p>
        </p:txBody>
      </p:sp>
    </p:spTree>
    <p:extLst>
      <p:ext uri="{BB962C8B-B14F-4D97-AF65-F5344CB8AC3E}">
        <p14:creationId xmlns:p14="http://schemas.microsoft.com/office/powerpoint/2010/main" val="5610161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00CA854-C6CF-4F0B-B6A4-ACC81CB7F3FE}" type="datetimeFigureOut">
              <a:rPr lang="en-GB" smtClean="0"/>
              <a:t>22/09/2020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794EF31-1BA3-4E3E-83EA-DE8862E8A6F7}" type="slidenum">
              <a:rPr lang="en-GB" smtClean="0"/>
              <a:t>‹#›</a:t>
            </a:fld>
            <a:endParaRPr lang="en-GB"/>
          </a:p>
        </p:txBody>
      </p:sp>
    </p:spTree>
    <p:extLst>
      <p:ext uri="{BB962C8B-B14F-4D97-AF65-F5344CB8AC3E}">
        <p14:creationId xmlns:p14="http://schemas.microsoft.com/office/powerpoint/2010/main" val="34353402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00CA854-C6CF-4F0B-B6A4-ACC81CB7F3FE}" type="datetimeFigureOut">
              <a:rPr lang="en-GB" smtClean="0"/>
              <a:t>22/09/2020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794EF31-1BA3-4E3E-83EA-DE8862E8A6F7}" type="slidenum">
              <a:rPr lang="en-GB" smtClean="0"/>
              <a:t>‹#›</a:t>
            </a:fld>
            <a:endParaRPr lang="en-GB"/>
          </a:p>
        </p:txBody>
      </p:sp>
    </p:spTree>
    <p:extLst>
      <p:ext uri="{BB962C8B-B14F-4D97-AF65-F5344CB8AC3E}">
        <p14:creationId xmlns:p14="http://schemas.microsoft.com/office/powerpoint/2010/main" val="12670334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00CA854-C6CF-4F0B-B6A4-ACC81CB7F3FE}" type="datetimeFigureOut">
              <a:rPr lang="en-GB" smtClean="0"/>
              <a:t>22/09/2020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794EF31-1BA3-4E3E-83EA-DE8862E8A6F7}" type="slidenum">
              <a:rPr lang="en-GB" smtClean="0"/>
              <a:t>‹#›</a:t>
            </a:fld>
            <a:endParaRPr lang="en-GB"/>
          </a:p>
        </p:txBody>
      </p:sp>
    </p:spTree>
    <p:extLst>
      <p:ext uri="{BB962C8B-B14F-4D97-AF65-F5344CB8AC3E}">
        <p14:creationId xmlns:p14="http://schemas.microsoft.com/office/powerpoint/2010/main" val="33998587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00CA854-C6CF-4F0B-B6A4-ACC81CB7F3FE}" type="datetimeFigureOut">
              <a:rPr lang="en-GB" smtClean="0"/>
              <a:t>22/09/2020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794EF31-1BA3-4E3E-83EA-DE8862E8A6F7}" type="slidenum">
              <a:rPr lang="en-GB" smtClean="0"/>
              <a:t>‹#›</a:t>
            </a:fld>
            <a:endParaRPr lang="en-GB"/>
          </a:p>
        </p:txBody>
      </p:sp>
    </p:spTree>
    <p:extLst>
      <p:ext uri="{BB962C8B-B14F-4D97-AF65-F5344CB8AC3E}">
        <p14:creationId xmlns:p14="http://schemas.microsoft.com/office/powerpoint/2010/main" val="27315056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200CA854-C6CF-4F0B-B6A4-ACC81CB7F3FE}" type="datetimeFigureOut">
              <a:rPr lang="en-GB" smtClean="0"/>
              <a:t>22/09/2020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794EF31-1BA3-4E3E-83EA-DE8862E8A6F7}" type="slidenum">
              <a:rPr lang="en-GB" smtClean="0"/>
              <a:t>‹#›</a:t>
            </a:fld>
            <a:endParaRPr lang="en-GB"/>
          </a:p>
        </p:txBody>
      </p:sp>
    </p:spTree>
    <p:extLst>
      <p:ext uri="{BB962C8B-B14F-4D97-AF65-F5344CB8AC3E}">
        <p14:creationId xmlns:p14="http://schemas.microsoft.com/office/powerpoint/2010/main" val="358932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200CA854-C6CF-4F0B-B6A4-ACC81CB7F3FE}" type="datetimeFigureOut">
              <a:rPr lang="en-GB" smtClean="0"/>
              <a:t>22/09/2020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B794EF31-1BA3-4E3E-83EA-DE8862E8A6F7}" type="slidenum">
              <a:rPr lang="en-GB" smtClean="0"/>
              <a:t>‹#›</a:t>
            </a:fld>
            <a:endParaRPr lang="en-GB"/>
          </a:p>
        </p:txBody>
      </p:sp>
    </p:spTree>
    <p:extLst>
      <p:ext uri="{BB962C8B-B14F-4D97-AF65-F5344CB8AC3E}">
        <p14:creationId xmlns:p14="http://schemas.microsoft.com/office/powerpoint/2010/main" val="21257769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200CA854-C6CF-4F0B-B6A4-ACC81CB7F3FE}" type="datetimeFigureOut">
              <a:rPr lang="en-GB" smtClean="0"/>
              <a:t>22/09/2020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B794EF31-1BA3-4E3E-83EA-DE8862E8A6F7}" type="slidenum">
              <a:rPr lang="en-GB" smtClean="0"/>
              <a:t>‹#›</a:t>
            </a:fld>
            <a:endParaRPr lang="en-GB"/>
          </a:p>
        </p:txBody>
      </p:sp>
    </p:spTree>
    <p:extLst>
      <p:ext uri="{BB962C8B-B14F-4D97-AF65-F5344CB8AC3E}">
        <p14:creationId xmlns:p14="http://schemas.microsoft.com/office/powerpoint/2010/main" val="39013219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00CA854-C6CF-4F0B-B6A4-ACC81CB7F3FE}" type="datetimeFigureOut">
              <a:rPr lang="en-GB" smtClean="0"/>
              <a:t>22/09/2020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B794EF31-1BA3-4E3E-83EA-DE8862E8A6F7}" type="slidenum">
              <a:rPr lang="en-GB" smtClean="0"/>
              <a:t>‹#›</a:t>
            </a:fld>
            <a:endParaRPr lang="en-GB"/>
          </a:p>
        </p:txBody>
      </p:sp>
    </p:spTree>
    <p:extLst>
      <p:ext uri="{BB962C8B-B14F-4D97-AF65-F5344CB8AC3E}">
        <p14:creationId xmlns:p14="http://schemas.microsoft.com/office/powerpoint/2010/main" val="27183949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200CA854-C6CF-4F0B-B6A4-ACC81CB7F3FE}" type="datetimeFigureOut">
              <a:rPr lang="en-GB" smtClean="0"/>
              <a:t>22/09/2020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794EF31-1BA3-4E3E-83EA-DE8862E8A6F7}" type="slidenum">
              <a:rPr lang="en-GB" smtClean="0"/>
              <a:t>‹#›</a:t>
            </a:fld>
            <a:endParaRPr lang="en-GB"/>
          </a:p>
        </p:txBody>
      </p:sp>
    </p:spTree>
    <p:extLst>
      <p:ext uri="{BB962C8B-B14F-4D97-AF65-F5344CB8AC3E}">
        <p14:creationId xmlns:p14="http://schemas.microsoft.com/office/powerpoint/2010/main" val="24805500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200CA854-C6CF-4F0B-B6A4-ACC81CB7F3FE}" type="datetimeFigureOut">
              <a:rPr lang="en-GB" smtClean="0"/>
              <a:t>22/09/2020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794EF31-1BA3-4E3E-83EA-DE8862E8A6F7}" type="slidenum">
              <a:rPr lang="en-GB" smtClean="0"/>
              <a:t>‹#›</a:t>
            </a:fld>
            <a:endParaRPr lang="en-GB"/>
          </a:p>
        </p:txBody>
      </p:sp>
    </p:spTree>
    <p:extLst>
      <p:ext uri="{BB962C8B-B14F-4D97-AF65-F5344CB8AC3E}">
        <p14:creationId xmlns:p14="http://schemas.microsoft.com/office/powerpoint/2010/main" val="41281820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00CA854-C6CF-4F0B-B6A4-ACC81CB7F3FE}" type="datetimeFigureOut">
              <a:rPr lang="en-GB" smtClean="0"/>
              <a:t>22/09/2020</a:t>
            </a:fld>
            <a:endParaRPr lang="en-GB"/>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794EF31-1BA3-4E3E-83EA-DE8862E8A6F7}" type="slidenum">
              <a:rPr lang="en-GB" smtClean="0"/>
              <a:t>‹#›</a:t>
            </a:fld>
            <a:endParaRPr lang="en-GB"/>
          </a:p>
        </p:txBody>
      </p:sp>
    </p:spTree>
    <p:extLst>
      <p:ext uri="{BB962C8B-B14F-4D97-AF65-F5344CB8AC3E}">
        <p14:creationId xmlns:p14="http://schemas.microsoft.com/office/powerpoint/2010/main" val="21156689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s://www.youtube.com/watch?v=V2Aj-iJ6p38" TargetMode="Externa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4.png"/><Relationship Id="rId1" Type="http://schemas.openxmlformats.org/officeDocument/2006/relationships/slideLayout" Target="../slideLayouts/slideLayout2.xml"/><Relationship Id="rId6" Type="http://schemas.openxmlformats.org/officeDocument/2006/relationships/image" Target="../media/image12.jpeg"/><Relationship Id="rId5" Type="http://schemas.openxmlformats.org/officeDocument/2006/relationships/hyperlink" Target="https://www.youtube.com/watch?v=od13ZcQizWQ" TargetMode="External"/><Relationship Id="rId4" Type="http://schemas.openxmlformats.org/officeDocument/2006/relationships/image" Target="../media/image11.png"/></Relationships>
</file>

<file path=ppt/slides/_rels/slide9.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Rounded Corners 3">
            <a:extLst>
              <a:ext uri="{FF2B5EF4-FFF2-40B4-BE49-F238E27FC236}">
                <a16:creationId xmlns:a16="http://schemas.microsoft.com/office/drawing/2014/main" id="{5E094FAE-2D5B-442E-9E50-F878C3F8BFA8}"/>
              </a:ext>
            </a:extLst>
          </p:cNvPr>
          <p:cNvSpPr/>
          <p:nvPr/>
        </p:nvSpPr>
        <p:spPr>
          <a:xfrm>
            <a:off x="250257" y="182880"/>
            <a:ext cx="8701238" cy="1174282"/>
          </a:xfrm>
          <a:prstGeom prst="roundRect">
            <a:avLst/>
          </a:prstGeom>
          <a:solidFill>
            <a:srgbClr val="D6FAF7"/>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a:extLst>
              <a:ext uri="{FF2B5EF4-FFF2-40B4-BE49-F238E27FC236}">
                <a16:creationId xmlns:a16="http://schemas.microsoft.com/office/drawing/2014/main" id="{19AAFC36-9D77-409B-9A03-045CC12CFB1A}"/>
              </a:ext>
            </a:extLst>
          </p:cNvPr>
          <p:cNvSpPr>
            <a:spLocks noGrp="1"/>
          </p:cNvSpPr>
          <p:nvPr>
            <p:ph type="ctrTitle"/>
          </p:nvPr>
        </p:nvSpPr>
        <p:spPr>
          <a:xfrm>
            <a:off x="271914" y="207963"/>
            <a:ext cx="8631454" cy="1129948"/>
          </a:xfrm>
        </p:spPr>
        <p:txBody>
          <a:bodyPr anchor="ctr">
            <a:noAutofit/>
          </a:bodyPr>
          <a:lstStyle/>
          <a:p>
            <a:r>
              <a:rPr lang="en-US" sz="6600" dirty="0">
                <a:latin typeface="Comic Sans MS" panose="030F0702030302020204" pitchFamily="66" charset="0"/>
              </a:rPr>
              <a:t>Alcohol</a:t>
            </a:r>
            <a:endParaRPr lang="en-GB" sz="6600" dirty="0">
              <a:latin typeface="Comic Sans MS" panose="030F0702030302020204" pitchFamily="66" charset="0"/>
            </a:endParaRPr>
          </a:p>
        </p:txBody>
      </p:sp>
      <p:sp>
        <p:nvSpPr>
          <p:cNvPr id="6" name="TextBox 5">
            <a:extLst>
              <a:ext uri="{FF2B5EF4-FFF2-40B4-BE49-F238E27FC236}">
                <a16:creationId xmlns:a16="http://schemas.microsoft.com/office/drawing/2014/main" id="{98D0DE4B-358D-4137-B98A-12B26A92DA2F}"/>
              </a:ext>
            </a:extLst>
          </p:cNvPr>
          <p:cNvSpPr txBox="1"/>
          <p:nvPr/>
        </p:nvSpPr>
        <p:spPr>
          <a:xfrm>
            <a:off x="206942" y="1613043"/>
            <a:ext cx="8730115" cy="1569660"/>
          </a:xfrm>
          <a:prstGeom prst="rect">
            <a:avLst/>
          </a:prstGeom>
          <a:noFill/>
        </p:spPr>
        <p:txBody>
          <a:bodyPr wrap="square" rtlCol="0">
            <a:spAutoFit/>
          </a:bodyPr>
          <a:lstStyle/>
          <a:p>
            <a:pPr algn="ctr"/>
            <a:r>
              <a:rPr lang="en-GB" sz="3200" dirty="0">
                <a:solidFill>
                  <a:srgbClr val="0070C0"/>
                </a:solidFill>
                <a:latin typeface="Comic Sans MS" panose="030F0702030302020204" pitchFamily="66" charset="0"/>
              </a:rPr>
              <a:t>Do now activity: </a:t>
            </a:r>
            <a:r>
              <a:rPr lang="en-GB" sz="3200" dirty="0">
                <a:latin typeface="Comic Sans MS" panose="030F0702030302020204" pitchFamily="66" charset="0"/>
              </a:rPr>
              <a:t>What is the difference between a medicinal drug and a recreational drug?</a:t>
            </a:r>
          </a:p>
        </p:txBody>
      </p:sp>
      <p:pic>
        <p:nvPicPr>
          <p:cNvPr id="9" name="Picture 6" descr="Martini, Cocktail, Glass, Alcohol, Drink, Food, Olive">
            <a:extLst>
              <a:ext uri="{FF2B5EF4-FFF2-40B4-BE49-F238E27FC236}">
                <a16:creationId xmlns:a16="http://schemas.microsoft.com/office/drawing/2014/main" id="{C46F6235-CD66-4600-A7A4-BEB76913B95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7734" y="3510749"/>
            <a:ext cx="1914814" cy="2661518"/>
          </a:xfrm>
          <a:prstGeom prst="rect">
            <a:avLst/>
          </a:prstGeom>
          <a:noFill/>
          <a:extLst>
            <a:ext uri="{909E8E84-426E-40DD-AFC4-6F175D3DCCD1}">
              <a14:hiddenFill xmlns:a14="http://schemas.microsoft.com/office/drawing/2010/main">
                <a:solidFill>
                  <a:srgbClr val="FFFFFF"/>
                </a:solidFill>
              </a14:hiddenFill>
            </a:ext>
          </a:extLst>
        </p:spPr>
      </p:pic>
      <p:pic>
        <p:nvPicPr>
          <p:cNvPr id="1026" name="Picture 2" descr="Beer Glass, Champagne Flute, Champagne Glass, Stemware">
            <a:extLst>
              <a:ext uri="{FF2B5EF4-FFF2-40B4-BE49-F238E27FC236}">
                <a16:creationId xmlns:a16="http://schemas.microsoft.com/office/drawing/2014/main" id="{E3B90F4A-8375-4A26-8984-76DEFFA0E9A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553425" y="3512320"/>
            <a:ext cx="1349943" cy="2699885"/>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4" descr="Liver, Medicine, Organ, Anatomy">
            <a:extLst>
              <a:ext uri="{FF2B5EF4-FFF2-40B4-BE49-F238E27FC236}">
                <a16:creationId xmlns:a16="http://schemas.microsoft.com/office/drawing/2014/main" id="{89E66F61-D3AA-4205-96F0-271D2CD77555}"/>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678706" y="3675298"/>
            <a:ext cx="3283824" cy="2373931"/>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3">
            <a:extLst>
              <a:ext uri="{FF2B5EF4-FFF2-40B4-BE49-F238E27FC236}">
                <a16:creationId xmlns:a16="http://schemas.microsoft.com/office/drawing/2014/main" id="{0CA3DC6A-A759-4393-94AE-746D35503467}"/>
              </a:ext>
            </a:extLst>
          </p:cNvPr>
          <p:cNvPicPr>
            <a:picLocks noChangeAspect="1" noChangeArrowheads="1"/>
          </p:cNvPicPr>
          <p:nvPr/>
        </p:nvPicPr>
        <p:blipFill>
          <a:blip r:embed="rId5" cstate="print"/>
          <a:srcRect/>
          <a:stretch>
            <a:fillRect/>
          </a:stretch>
        </p:blipFill>
        <p:spPr bwMode="auto">
          <a:xfrm>
            <a:off x="5552494" y="4458125"/>
            <a:ext cx="1830354" cy="1830354"/>
          </a:xfrm>
          <a:prstGeom prst="rect">
            <a:avLst/>
          </a:prstGeom>
          <a:noFill/>
          <a:ln w="9525">
            <a:noFill/>
            <a:miter lim="800000"/>
            <a:headEnd/>
            <a:tailEnd/>
          </a:ln>
        </p:spPr>
      </p:pic>
    </p:spTree>
    <p:extLst>
      <p:ext uri="{BB962C8B-B14F-4D97-AF65-F5344CB8AC3E}">
        <p14:creationId xmlns:p14="http://schemas.microsoft.com/office/powerpoint/2010/main" val="37377847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4319338"/>
            <a:ext cx="9058656" cy="2370220"/>
          </a:xfrm>
        </p:spPr>
        <p:txBody>
          <a:bodyPr>
            <a:normAutofit fontScale="92500" lnSpcReduction="10000"/>
          </a:bodyPr>
          <a:lstStyle/>
          <a:p>
            <a:pPr marL="514350" indent="-514350">
              <a:buAutoNum type="alphaLcParenR"/>
            </a:pPr>
            <a:r>
              <a:rPr lang="en-GB" sz="2200" dirty="0">
                <a:latin typeface="Comic Sans MS" pitchFamily="66" charset="0"/>
              </a:rPr>
              <a:t>How many men and women died of alcohol-related diseases per 100,000 of the population in 1992?                                     </a:t>
            </a:r>
            <a:r>
              <a:rPr lang="en-GB" sz="2200" b="1" dirty="0">
                <a:solidFill>
                  <a:srgbClr val="0070C0"/>
                </a:solidFill>
                <a:latin typeface="Comic Sans MS" pitchFamily="66" charset="0"/>
              </a:rPr>
              <a:t>(2 marks)</a:t>
            </a:r>
          </a:p>
          <a:p>
            <a:pPr marL="514350" indent="-514350">
              <a:buAutoNum type="alphaLcParenR"/>
            </a:pPr>
            <a:endParaRPr lang="en-GB" sz="2200" b="1" dirty="0">
              <a:solidFill>
                <a:srgbClr val="0070C0"/>
              </a:solidFill>
              <a:latin typeface="Comic Sans MS" pitchFamily="66" charset="0"/>
            </a:endParaRPr>
          </a:p>
          <a:p>
            <a:pPr marL="514350" indent="-514350">
              <a:buAutoNum type="alphaLcParenR"/>
            </a:pPr>
            <a:r>
              <a:rPr lang="en-GB" sz="2200" dirty="0">
                <a:latin typeface="Comic Sans MS" pitchFamily="66" charset="0"/>
              </a:rPr>
              <a:t>Describe how the death rate for men and women changed from 1992 to 2008?                                                                            </a:t>
            </a:r>
            <a:r>
              <a:rPr lang="en-GB" sz="2200" b="1" dirty="0">
                <a:solidFill>
                  <a:srgbClr val="0070C0"/>
                </a:solidFill>
                <a:latin typeface="Comic Sans MS" pitchFamily="66" charset="0"/>
              </a:rPr>
              <a:t> (3 marks)</a:t>
            </a:r>
          </a:p>
          <a:p>
            <a:pPr marL="514350" indent="-514350">
              <a:buAutoNum type="alphaLcParenR"/>
            </a:pPr>
            <a:endParaRPr lang="en-GB" sz="2200" b="1" dirty="0">
              <a:solidFill>
                <a:srgbClr val="0070C0"/>
              </a:solidFill>
              <a:latin typeface="Comic Sans MS" pitchFamily="66" charset="0"/>
            </a:endParaRPr>
          </a:p>
          <a:p>
            <a:pPr marL="0" indent="0">
              <a:buNone/>
            </a:pPr>
            <a:r>
              <a:rPr lang="en-GB" sz="2200" dirty="0">
                <a:latin typeface="Comic Sans MS" pitchFamily="66" charset="0"/>
              </a:rPr>
              <a:t>c)    Suggest reasons for the increase in alcohol-related deaths </a:t>
            </a:r>
            <a:r>
              <a:rPr lang="en-GB" sz="2300" b="1" dirty="0">
                <a:solidFill>
                  <a:srgbClr val="0070C0"/>
                </a:solidFill>
                <a:latin typeface="Comic Sans MS" pitchFamily="66" charset="0"/>
              </a:rPr>
              <a:t>(3 marks)</a:t>
            </a:r>
          </a:p>
        </p:txBody>
      </p:sp>
      <p:cxnSp>
        <p:nvCxnSpPr>
          <p:cNvPr id="4" name="Straight Arrow Connector 3">
            <a:extLst>
              <a:ext uri="{FF2B5EF4-FFF2-40B4-BE49-F238E27FC236}">
                <a16:creationId xmlns:a16="http://schemas.microsoft.com/office/drawing/2014/main" id="{1927906A-86E8-45FE-B8CB-B7146942BA01}"/>
              </a:ext>
            </a:extLst>
          </p:cNvPr>
          <p:cNvCxnSpPr/>
          <p:nvPr/>
        </p:nvCxnSpPr>
        <p:spPr>
          <a:xfrm flipV="1">
            <a:off x="3291840" y="279133"/>
            <a:ext cx="0" cy="3205213"/>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7" name="Straight Arrow Connector 6">
            <a:extLst>
              <a:ext uri="{FF2B5EF4-FFF2-40B4-BE49-F238E27FC236}">
                <a16:creationId xmlns:a16="http://schemas.microsoft.com/office/drawing/2014/main" id="{2B52CAF5-5613-45C3-8969-D688537BEF90}"/>
              </a:ext>
            </a:extLst>
          </p:cNvPr>
          <p:cNvCxnSpPr>
            <a:cxnSpLocks/>
          </p:cNvCxnSpPr>
          <p:nvPr/>
        </p:nvCxnSpPr>
        <p:spPr>
          <a:xfrm flipV="1">
            <a:off x="3290236" y="3473118"/>
            <a:ext cx="5584256" cy="1"/>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ACCB6010-1D41-4290-BA94-3129248511DD}"/>
              </a:ext>
            </a:extLst>
          </p:cNvPr>
          <p:cNvCxnSpPr/>
          <p:nvPr/>
        </p:nvCxnSpPr>
        <p:spPr>
          <a:xfrm>
            <a:off x="3792353" y="3493971"/>
            <a:ext cx="0" cy="115503"/>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3F0FF76B-1709-45E9-82CF-E62E6CC4AED2}"/>
              </a:ext>
            </a:extLst>
          </p:cNvPr>
          <p:cNvCxnSpPr/>
          <p:nvPr/>
        </p:nvCxnSpPr>
        <p:spPr>
          <a:xfrm>
            <a:off x="4454892" y="3492367"/>
            <a:ext cx="0" cy="115503"/>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837F167F-F293-4E90-A36A-7A0816244CAD}"/>
              </a:ext>
            </a:extLst>
          </p:cNvPr>
          <p:cNvCxnSpPr/>
          <p:nvPr/>
        </p:nvCxnSpPr>
        <p:spPr>
          <a:xfrm>
            <a:off x="5069305" y="3490763"/>
            <a:ext cx="0" cy="115503"/>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7E19C909-4BB5-41B3-9301-E6E24C1AD4C0}"/>
              </a:ext>
            </a:extLst>
          </p:cNvPr>
          <p:cNvCxnSpPr/>
          <p:nvPr/>
        </p:nvCxnSpPr>
        <p:spPr>
          <a:xfrm>
            <a:off x="5654842" y="3489158"/>
            <a:ext cx="0" cy="115503"/>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BAD03B7F-C815-4B9F-AB82-1A1362C5F0CD}"/>
              </a:ext>
            </a:extLst>
          </p:cNvPr>
          <p:cNvCxnSpPr/>
          <p:nvPr/>
        </p:nvCxnSpPr>
        <p:spPr>
          <a:xfrm>
            <a:off x="6288505" y="3468303"/>
            <a:ext cx="0" cy="115503"/>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FF3695C8-0A98-400E-A142-529F6E7ADAA7}"/>
              </a:ext>
            </a:extLst>
          </p:cNvPr>
          <p:cNvCxnSpPr/>
          <p:nvPr/>
        </p:nvCxnSpPr>
        <p:spPr>
          <a:xfrm>
            <a:off x="6902919" y="3466699"/>
            <a:ext cx="0" cy="115503"/>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8E68B851-1439-4ED7-9D67-C91D6AF17D48}"/>
              </a:ext>
            </a:extLst>
          </p:cNvPr>
          <p:cNvCxnSpPr/>
          <p:nvPr/>
        </p:nvCxnSpPr>
        <p:spPr>
          <a:xfrm>
            <a:off x="7488455" y="3493970"/>
            <a:ext cx="0" cy="115503"/>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E35BDB50-CECB-482B-995F-438BA720705A}"/>
              </a:ext>
            </a:extLst>
          </p:cNvPr>
          <p:cNvCxnSpPr/>
          <p:nvPr/>
        </p:nvCxnSpPr>
        <p:spPr>
          <a:xfrm>
            <a:off x="8073993" y="3463490"/>
            <a:ext cx="0" cy="115503"/>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TextBox 10">
            <a:extLst>
              <a:ext uri="{FF2B5EF4-FFF2-40B4-BE49-F238E27FC236}">
                <a16:creationId xmlns:a16="http://schemas.microsoft.com/office/drawing/2014/main" id="{B52CCF6E-3706-4716-8C6F-5E708BEA28D5}"/>
              </a:ext>
            </a:extLst>
          </p:cNvPr>
          <p:cNvSpPr txBox="1"/>
          <p:nvPr/>
        </p:nvSpPr>
        <p:spPr>
          <a:xfrm>
            <a:off x="2839453" y="510140"/>
            <a:ext cx="548640" cy="3139321"/>
          </a:xfrm>
          <a:prstGeom prst="rect">
            <a:avLst/>
          </a:prstGeom>
          <a:noFill/>
        </p:spPr>
        <p:txBody>
          <a:bodyPr wrap="square" rtlCol="0">
            <a:spAutoFit/>
          </a:bodyPr>
          <a:lstStyle/>
          <a:p>
            <a:pPr algn="r"/>
            <a:r>
              <a:rPr lang="en-US" dirty="0"/>
              <a:t>20 -</a:t>
            </a:r>
          </a:p>
          <a:p>
            <a:pPr algn="r"/>
            <a:r>
              <a:rPr lang="en-US" dirty="0"/>
              <a:t>18 -</a:t>
            </a:r>
          </a:p>
          <a:p>
            <a:pPr algn="r"/>
            <a:r>
              <a:rPr lang="en-US" dirty="0"/>
              <a:t>16 -</a:t>
            </a:r>
          </a:p>
          <a:p>
            <a:pPr algn="r"/>
            <a:r>
              <a:rPr lang="en-US" dirty="0"/>
              <a:t>14 -</a:t>
            </a:r>
          </a:p>
          <a:p>
            <a:pPr algn="r"/>
            <a:r>
              <a:rPr lang="en-US" dirty="0"/>
              <a:t>12 -</a:t>
            </a:r>
          </a:p>
          <a:p>
            <a:pPr algn="r"/>
            <a:r>
              <a:rPr lang="en-US" dirty="0"/>
              <a:t>10 -</a:t>
            </a:r>
          </a:p>
          <a:p>
            <a:pPr algn="r"/>
            <a:r>
              <a:rPr lang="en-US" dirty="0"/>
              <a:t>8 -</a:t>
            </a:r>
          </a:p>
          <a:p>
            <a:pPr algn="r"/>
            <a:r>
              <a:rPr lang="en-US" dirty="0"/>
              <a:t>6 -</a:t>
            </a:r>
          </a:p>
          <a:p>
            <a:pPr algn="r"/>
            <a:r>
              <a:rPr lang="en-US" dirty="0"/>
              <a:t>4 -</a:t>
            </a:r>
          </a:p>
          <a:p>
            <a:pPr algn="r"/>
            <a:r>
              <a:rPr lang="en-US" dirty="0"/>
              <a:t>2 -</a:t>
            </a:r>
          </a:p>
          <a:p>
            <a:pPr algn="r"/>
            <a:r>
              <a:rPr lang="en-US" dirty="0"/>
              <a:t>0 -</a:t>
            </a:r>
          </a:p>
        </p:txBody>
      </p:sp>
      <p:sp>
        <p:nvSpPr>
          <p:cNvPr id="22" name="TextBox 21">
            <a:extLst>
              <a:ext uri="{FF2B5EF4-FFF2-40B4-BE49-F238E27FC236}">
                <a16:creationId xmlns:a16="http://schemas.microsoft.com/office/drawing/2014/main" id="{760B041B-D654-4E0E-91CC-C8A9EE39CC11}"/>
              </a:ext>
            </a:extLst>
          </p:cNvPr>
          <p:cNvSpPr txBox="1"/>
          <p:nvPr/>
        </p:nvSpPr>
        <p:spPr>
          <a:xfrm>
            <a:off x="3426595" y="3599849"/>
            <a:ext cx="5101388" cy="369332"/>
          </a:xfrm>
          <a:prstGeom prst="rect">
            <a:avLst/>
          </a:prstGeom>
          <a:noFill/>
        </p:spPr>
        <p:txBody>
          <a:bodyPr wrap="square" rtlCol="0">
            <a:spAutoFit/>
          </a:bodyPr>
          <a:lstStyle/>
          <a:p>
            <a:r>
              <a:rPr lang="en-US" dirty="0"/>
              <a:t>1992    1994   1996  1998   2000   2002   2004  2006  </a:t>
            </a:r>
            <a:endParaRPr lang="en-GB" dirty="0"/>
          </a:p>
        </p:txBody>
      </p:sp>
      <p:sp>
        <p:nvSpPr>
          <p:cNvPr id="25" name="Freeform: Shape 24">
            <a:extLst>
              <a:ext uri="{FF2B5EF4-FFF2-40B4-BE49-F238E27FC236}">
                <a16:creationId xmlns:a16="http://schemas.microsoft.com/office/drawing/2014/main" id="{40282267-947A-440F-9275-02938ECEE817}"/>
              </a:ext>
            </a:extLst>
          </p:cNvPr>
          <p:cNvSpPr/>
          <p:nvPr/>
        </p:nvSpPr>
        <p:spPr>
          <a:xfrm>
            <a:off x="3291840" y="818147"/>
            <a:ext cx="5216893" cy="1564557"/>
          </a:xfrm>
          <a:custGeom>
            <a:avLst/>
            <a:gdLst>
              <a:gd name="connsiteX0" fmla="*/ 0 w 5216893"/>
              <a:gd name="connsiteY0" fmla="*/ 1243933 h 1393576"/>
              <a:gd name="connsiteX1" fmla="*/ 567891 w 5216893"/>
              <a:gd name="connsiteY1" fmla="*/ 1388312 h 1393576"/>
              <a:gd name="connsiteX2" fmla="*/ 972152 w 5216893"/>
              <a:gd name="connsiteY2" fmla="*/ 1320935 h 1393576"/>
              <a:gd name="connsiteX3" fmla="*/ 1703672 w 5216893"/>
              <a:gd name="connsiteY3" fmla="*/ 945550 h 1393576"/>
              <a:gd name="connsiteX4" fmla="*/ 2098308 w 5216893"/>
              <a:gd name="connsiteY4" fmla="*/ 647167 h 1393576"/>
              <a:gd name="connsiteX5" fmla="*/ 2521819 w 5216893"/>
              <a:gd name="connsiteY5" fmla="*/ 512413 h 1393576"/>
              <a:gd name="connsiteX6" fmla="*/ 2829828 w 5216893"/>
              <a:gd name="connsiteY6" fmla="*/ 300657 h 1393576"/>
              <a:gd name="connsiteX7" fmla="*/ 3157087 w 5216893"/>
              <a:gd name="connsiteY7" fmla="*/ 194779 h 1393576"/>
              <a:gd name="connsiteX8" fmla="*/ 3445845 w 5216893"/>
              <a:gd name="connsiteY8" fmla="*/ 156278 h 1393576"/>
              <a:gd name="connsiteX9" fmla="*/ 3917483 w 5216893"/>
              <a:gd name="connsiteY9" fmla="*/ 40775 h 1393576"/>
              <a:gd name="connsiteX10" fmla="*/ 4427622 w 5216893"/>
              <a:gd name="connsiteY10" fmla="*/ 2274 h 1393576"/>
              <a:gd name="connsiteX11" fmla="*/ 4822257 w 5216893"/>
              <a:gd name="connsiteY11" fmla="*/ 98527 h 1393576"/>
              <a:gd name="connsiteX12" fmla="*/ 5216893 w 5216893"/>
              <a:gd name="connsiteY12" fmla="*/ 79276 h 13935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5216893" h="1393576">
                <a:moveTo>
                  <a:pt x="0" y="1243933"/>
                </a:moveTo>
                <a:cubicBezTo>
                  <a:pt x="202933" y="1309705"/>
                  <a:pt x="405866" y="1375478"/>
                  <a:pt x="567891" y="1388312"/>
                </a:cubicBezTo>
                <a:cubicBezTo>
                  <a:pt x="729916" y="1401146"/>
                  <a:pt x="782855" y="1394729"/>
                  <a:pt x="972152" y="1320935"/>
                </a:cubicBezTo>
                <a:cubicBezTo>
                  <a:pt x="1161449" y="1247141"/>
                  <a:pt x="1515979" y="1057845"/>
                  <a:pt x="1703672" y="945550"/>
                </a:cubicBezTo>
                <a:cubicBezTo>
                  <a:pt x="1891365" y="833255"/>
                  <a:pt x="1961950" y="719356"/>
                  <a:pt x="2098308" y="647167"/>
                </a:cubicBezTo>
                <a:cubicBezTo>
                  <a:pt x="2234666" y="574978"/>
                  <a:pt x="2399899" y="570165"/>
                  <a:pt x="2521819" y="512413"/>
                </a:cubicBezTo>
                <a:cubicBezTo>
                  <a:pt x="2643739" y="454661"/>
                  <a:pt x="2723950" y="353596"/>
                  <a:pt x="2829828" y="300657"/>
                </a:cubicBezTo>
                <a:cubicBezTo>
                  <a:pt x="2935706" y="247718"/>
                  <a:pt x="3054418" y="218842"/>
                  <a:pt x="3157087" y="194779"/>
                </a:cubicBezTo>
                <a:cubicBezTo>
                  <a:pt x="3259756" y="170716"/>
                  <a:pt x="3319112" y="181945"/>
                  <a:pt x="3445845" y="156278"/>
                </a:cubicBezTo>
                <a:cubicBezTo>
                  <a:pt x="3572578" y="130611"/>
                  <a:pt x="3753854" y="66442"/>
                  <a:pt x="3917483" y="40775"/>
                </a:cubicBezTo>
                <a:cubicBezTo>
                  <a:pt x="4081113" y="15108"/>
                  <a:pt x="4276826" y="-7351"/>
                  <a:pt x="4427622" y="2274"/>
                </a:cubicBezTo>
                <a:cubicBezTo>
                  <a:pt x="4578418" y="11899"/>
                  <a:pt x="4690712" y="85693"/>
                  <a:pt x="4822257" y="98527"/>
                </a:cubicBezTo>
                <a:cubicBezTo>
                  <a:pt x="4953802" y="111361"/>
                  <a:pt x="5085347" y="95318"/>
                  <a:pt x="5216893" y="79276"/>
                </a:cubicBezTo>
              </a:path>
            </a:pathLst>
          </a:custGeom>
          <a:noFill/>
          <a:ln w="28575">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6" name="Freeform: Shape 25">
            <a:extLst>
              <a:ext uri="{FF2B5EF4-FFF2-40B4-BE49-F238E27FC236}">
                <a16:creationId xmlns:a16="http://schemas.microsoft.com/office/drawing/2014/main" id="{9C687A6A-92A7-4333-B7D6-9DFF4187DCA9}"/>
              </a:ext>
            </a:extLst>
          </p:cNvPr>
          <p:cNvSpPr/>
          <p:nvPr/>
        </p:nvSpPr>
        <p:spPr>
          <a:xfrm>
            <a:off x="3291840" y="2242687"/>
            <a:ext cx="5197643" cy="602387"/>
          </a:xfrm>
          <a:custGeom>
            <a:avLst/>
            <a:gdLst>
              <a:gd name="connsiteX0" fmla="*/ 0 w 5197643"/>
              <a:gd name="connsiteY0" fmla="*/ 548640 h 602387"/>
              <a:gd name="connsiteX1" fmla="*/ 365760 w 5197643"/>
              <a:gd name="connsiteY1" fmla="*/ 596766 h 602387"/>
              <a:gd name="connsiteX2" fmla="*/ 1251285 w 5197643"/>
              <a:gd name="connsiteY2" fmla="*/ 433137 h 602387"/>
              <a:gd name="connsiteX3" fmla="*/ 1819175 w 5197643"/>
              <a:gd name="connsiteY3" fmla="*/ 365760 h 602387"/>
              <a:gd name="connsiteX4" fmla="*/ 2310064 w 5197643"/>
              <a:gd name="connsiteY4" fmla="*/ 346510 h 602387"/>
              <a:gd name="connsiteX5" fmla="*/ 3282215 w 5197643"/>
              <a:gd name="connsiteY5" fmla="*/ 192505 h 602387"/>
              <a:gd name="connsiteX6" fmla="*/ 3869356 w 5197643"/>
              <a:gd name="connsiteY6" fmla="*/ 154004 h 602387"/>
              <a:gd name="connsiteX7" fmla="*/ 4437247 w 5197643"/>
              <a:gd name="connsiteY7" fmla="*/ 48126 h 602387"/>
              <a:gd name="connsiteX8" fmla="*/ 5197643 w 5197643"/>
              <a:gd name="connsiteY8" fmla="*/ 0 h 6023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197643" h="602387">
                <a:moveTo>
                  <a:pt x="0" y="548640"/>
                </a:moveTo>
                <a:cubicBezTo>
                  <a:pt x="78606" y="582328"/>
                  <a:pt x="157213" y="616017"/>
                  <a:pt x="365760" y="596766"/>
                </a:cubicBezTo>
                <a:cubicBezTo>
                  <a:pt x="574308" y="577516"/>
                  <a:pt x="1009049" y="471638"/>
                  <a:pt x="1251285" y="433137"/>
                </a:cubicBezTo>
                <a:cubicBezTo>
                  <a:pt x="1493521" y="394636"/>
                  <a:pt x="1642712" y="380198"/>
                  <a:pt x="1819175" y="365760"/>
                </a:cubicBezTo>
                <a:cubicBezTo>
                  <a:pt x="1995638" y="351322"/>
                  <a:pt x="2066224" y="375386"/>
                  <a:pt x="2310064" y="346510"/>
                </a:cubicBezTo>
                <a:cubicBezTo>
                  <a:pt x="2553904" y="317634"/>
                  <a:pt x="3022333" y="224589"/>
                  <a:pt x="3282215" y="192505"/>
                </a:cubicBezTo>
                <a:cubicBezTo>
                  <a:pt x="3542097" y="160421"/>
                  <a:pt x="3676851" y="178067"/>
                  <a:pt x="3869356" y="154004"/>
                </a:cubicBezTo>
                <a:cubicBezTo>
                  <a:pt x="4061861" y="129941"/>
                  <a:pt x="4215866" y="73793"/>
                  <a:pt x="4437247" y="48126"/>
                </a:cubicBezTo>
                <a:cubicBezTo>
                  <a:pt x="4658628" y="22459"/>
                  <a:pt x="4928135" y="11229"/>
                  <a:pt x="5197643" y="0"/>
                </a:cubicBezTo>
              </a:path>
            </a:pathLst>
          </a:cu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7" name="TextBox 26">
            <a:extLst>
              <a:ext uri="{FF2B5EF4-FFF2-40B4-BE49-F238E27FC236}">
                <a16:creationId xmlns:a16="http://schemas.microsoft.com/office/drawing/2014/main" id="{A5407E4C-D366-402B-A036-74C0EDDDCB5E}"/>
              </a:ext>
            </a:extLst>
          </p:cNvPr>
          <p:cNvSpPr txBox="1"/>
          <p:nvPr/>
        </p:nvSpPr>
        <p:spPr>
          <a:xfrm rot="16200000">
            <a:off x="904948" y="1836470"/>
            <a:ext cx="3387745" cy="369332"/>
          </a:xfrm>
          <a:prstGeom prst="rect">
            <a:avLst/>
          </a:prstGeom>
          <a:noFill/>
        </p:spPr>
        <p:txBody>
          <a:bodyPr wrap="square" rtlCol="0">
            <a:spAutoFit/>
          </a:bodyPr>
          <a:lstStyle/>
          <a:p>
            <a:pPr algn="ctr"/>
            <a:r>
              <a:rPr lang="en-US" i="1" dirty="0"/>
              <a:t>Deaths per 100,000 population</a:t>
            </a:r>
            <a:endParaRPr lang="en-GB" i="1" dirty="0"/>
          </a:p>
        </p:txBody>
      </p:sp>
      <p:sp>
        <p:nvSpPr>
          <p:cNvPr id="30" name="TextBox 29">
            <a:extLst>
              <a:ext uri="{FF2B5EF4-FFF2-40B4-BE49-F238E27FC236}">
                <a16:creationId xmlns:a16="http://schemas.microsoft.com/office/drawing/2014/main" id="{8705BC00-6685-4DB2-BF83-D7F5C5250594}"/>
              </a:ext>
            </a:extLst>
          </p:cNvPr>
          <p:cNvSpPr txBox="1"/>
          <p:nvPr/>
        </p:nvSpPr>
        <p:spPr>
          <a:xfrm>
            <a:off x="4214434" y="3894671"/>
            <a:ext cx="3387745" cy="369332"/>
          </a:xfrm>
          <a:prstGeom prst="rect">
            <a:avLst/>
          </a:prstGeom>
          <a:noFill/>
        </p:spPr>
        <p:txBody>
          <a:bodyPr wrap="square" rtlCol="0">
            <a:spAutoFit/>
          </a:bodyPr>
          <a:lstStyle/>
          <a:p>
            <a:pPr algn="ctr"/>
            <a:r>
              <a:rPr lang="en-US" i="1" dirty="0"/>
              <a:t>year</a:t>
            </a:r>
            <a:endParaRPr lang="en-GB" i="1" dirty="0"/>
          </a:p>
        </p:txBody>
      </p:sp>
      <p:sp>
        <p:nvSpPr>
          <p:cNvPr id="28" name="TextBox 27">
            <a:extLst>
              <a:ext uri="{FF2B5EF4-FFF2-40B4-BE49-F238E27FC236}">
                <a16:creationId xmlns:a16="http://schemas.microsoft.com/office/drawing/2014/main" id="{D7F8E953-2E01-43F0-A304-5B572D19D6AA}"/>
              </a:ext>
            </a:extLst>
          </p:cNvPr>
          <p:cNvSpPr txBox="1"/>
          <p:nvPr/>
        </p:nvSpPr>
        <p:spPr>
          <a:xfrm>
            <a:off x="144379" y="134753"/>
            <a:ext cx="2175310" cy="1754326"/>
          </a:xfrm>
          <a:prstGeom prst="rect">
            <a:avLst/>
          </a:prstGeom>
          <a:noFill/>
        </p:spPr>
        <p:txBody>
          <a:bodyPr wrap="square" rtlCol="0">
            <a:spAutoFit/>
          </a:bodyPr>
          <a:lstStyle/>
          <a:p>
            <a:pPr algn="ctr"/>
            <a:r>
              <a:rPr lang="en-US" sz="3600" i="1" dirty="0">
                <a:solidFill>
                  <a:srgbClr val="0070C0"/>
                </a:solidFill>
                <a:latin typeface="Comic Sans MS" panose="030F0702030302020204" pitchFamily="66" charset="0"/>
              </a:rPr>
              <a:t>Dangers of alcohol</a:t>
            </a:r>
            <a:endParaRPr lang="en-GB" sz="3600" i="1" dirty="0">
              <a:solidFill>
                <a:srgbClr val="0070C0"/>
              </a:solidFill>
              <a:latin typeface="Comic Sans MS" panose="030F0702030302020204" pitchFamily="66"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762000"/>
            <a:ext cx="8839200" cy="5791200"/>
          </a:xfrm>
        </p:spPr>
        <p:txBody>
          <a:bodyPr>
            <a:normAutofit/>
          </a:bodyPr>
          <a:lstStyle/>
          <a:p>
            <a:pPr marL="514350" indent="-514350">
              <a:buNone/>
            </a:pPr>
            <a:r>
              <a:rPr lang="en-GB" sz="2400" dirty="0">
                <a:latin typeface="Comic Sans MS" pitchFamily="66" charset="0"/>
              </a:rPr>
              <a:t>a) How many men and women died of alcohol-related diseases</a:t>
            </a:r>
          </a:p>
          <a:p>
            <a:pPr marL="514350" indent="-514350">
              <a:buNone/>
            </a:pPr>
            <a:r>
              <a:rPr lang="en-GB" sz="2400" dirty="0">
                <a:latin typeface="Comic Sans MS" pitchFamily="66" charset="0"/>
              </a:rPr>
              <a:t>per 100,000 of the population in 1992? 	         </a:t>
            </a:r>
            <a:r>
              <a:rPr lang="en-GB" sz="2400" b="1" dirty="0">
                <a:solidFill>
                  <a:srgbClr val="0070C0"/>
                </a:solidFill>
                <a:latin typeface="Comic Sans MS" pitchFamily="66" charset="0"/>
              </a:rPr>
              <a:t>(2 marks)</a:t>
            </a:r>
          </a:p>
          <a:p>
            <a:pPr marL="514350" indent="-514350">
              <a:buNone/>
            </a:pPr>
            <a:endParaRPr lang="en-GB" sz="1200" dirty="0">
              <a:solidFill>
                <a:srgbClr val="0070C0"/>
              </a:solidFill>
            </a:endParaRPr>
          </a:p>
          <a:p>
            <a:pPr marL="514350" indent="-514350">
              <a:buNone/>
            </a:pPr>
            <a:r>
              <a:rPr lang="en-GB" sz="2400" dirty="0">
                <a:solidFill>
                  <a:srgbClr val="FF0000"/>
                </a:solidFill>
              </a:rPr>
              <a:t>In 1992, 5 women and 9 men per 100,000 died due to alcohol. </a:t>
            </a:r>
          </a:p>
          <a:p>
            <a:pPr marL="514350" indent="-514350">
              <a:buAutoNum type="alphaLcParenR"/>
            </a:pPr>
            <a:endParaRPr lang="en-GB" sz="1600" dirty="0"/>
          </a:p>
          <a:p>
            <a:pPr marL="514350" indent="-514350">
              <a:buNone/>
            </a:pPr>
            <a:r>
              <a:rPr lang="en-GB" sz="2400" dirty="0">
                <a:latin typeface="Comic Sans MS" pitchFamily="66" charset="0"/>
              </a:rPr>
              <a:t>b) Describe how the death rate for men and women changed from 1992 to 2008?                                          </a:t>
            </a:r>
            <a:r>
              <a:rPr lang="en-GB" sz="2400" b="1" dirty="0">
                <a:solidFill>
                  <a:srgbClr val="0070C0"/>
                </a:solidFill>
                <a:latin typeface="Comic Sans MS" pitchFamily="66" charset="0"/>
              </a:rPr>
              <a:t>(3 marks)</a:t>
            </a:r>
          </a:p>
          <a:p>
            <a:pPr marL="514350" indent="-514350">
              <a:buNone/>
            </a:pPr>
            <a:endParaRPr lang="en-GB" sz="1200" dirty="0">
              <a:solidFill>
                <a:srgbClr val="0070C0"/>
              </a:solidFill>
            </a:endParaRPr>
          </a:p>
          <a:p>
            <a:pPr marL="514350" indent="-514350"/>
            <a:r>
              <a:rPr lang="en-GB" sz="2400" dirty="0">
                <a:solidFill>
                  <a:srgbClr val="FF0000"/>
                </a:solidFill>
              </a:rPr>
              <a:t>From 1992 both the number of men and women dying from alcohol  increased. </a:t>
            </a:r>
          </a:p>
          <a:p>
            <a:pPr marL="514350" indent="-514350"/>
            <a:r>
              <a:rPr lang="en-GB" sz="2400" dirty="0">
                <a:solidFill>
                  <a:srgbClr val="FF0000"/>
                </a:solidFill>
              </a:rPr>
              <a:t>In men this number increased more dramatically, doubling</a:t>
            </a:r>
          </a:p>
          <a:p>
            <a:pPr marL="514350" indent="-514350">
              <a:buNone/>
            </a:pPr>
            <a:r>
              <a:rPr lang="en-GB" sz="2400" dirty="0">
                <a:solidFill>
                  <a:srgbClr val="FF0000"/>
                </a:solidFill>
              </a:rPr>
              <a:t>	in numbers from 9 to 18 deaths per 100,000. </a:t>
            </a:r>
          </a:p>
          <a:p>
            <a:pPr marL="514350" indent="-514350"/>
            <a:r>
              <a:rPr lang="en-GB" sz="2400" dirty="0">
                <a:solidFill>
                  <a:srgbClr val="FF0000"/>
                </a:solidFill>
              </a:rPr>
              <a:t>In women the numbers increased more gradually, from 5 to 9</a:t>
            </a:r>
          </a:p>
          <a:p>
            <a:pPr marL="514350" indent="-514350">
              <a:buNone/>
            </a:pPr>
            <a:r>
              <a:rPr lang="en-GB" sz="2400" dirty="0">
                <a:solidFill>
                  <a:srgbClr val="FF0000"/>
                </a:solidFill>
              </a:rPr>
              <a:t>	deaths per 100,000.</a:t>
            </a:r>
          </a:p>
          <a:p>
            <a:pPr marL="514350" indent="-514350">
              <a:buNone/>
            </a:pPr>
            <a:endParaRPr lang="en-GB" sz="2400" dirty="0"/>
          </a:p>
        </p:txBody>
      </p:sp>
      <p:sp>
        <p:nvSpPr>
          <p:cNvPr id="4" name="TextBox 3">
            <a:extLst>
              <a:ext uri="{FF2B5EF4-FFF2-40B4-BE49-F238E27FC236}">
                <a16:creationId xmlns:a16="http://schemas.microsoft.com/office/drawing/2014/main" id="{ED9E1F91-F6E3-4E7B-B3D0-802644BADA94}"/>
              </a:ext>
            </a:extLst>
          </p:cNvPr>
          <p:cNvSpPr txBox="1"/>
          <p:nvPr/>
        </p:nvSpPr>
        <p:spPr>
          <a:xfrm>
            <a:off x="76200" y="152400"/>
            <a:ext cx="4236378" cy="584775"/>
          </a:xfrm>
          <a:prstGeom prst="rect">
            <a:avLst/>
          </a:prstGeom>
          <a:noFill/>
        </p:spPr>
        <p:txBody>
          <a:bodyPr wrap="square" rtlCol="0">
            <a:spAutoFit/>
          </a:bodyPr>
          <a:lstStyle/>
          <a:p>
            <a:r>
              <a:rPr lang="en-US" sz="3200" dirty="0">
                <a:solidFill>
                  <a:srgbClr val="FF0000"/>
                </a:solidFill>
                <a:latin typeface="Comic Sans MS" panose="030F0702030302020204" pitchFamily="66" charset="0"/>
              </a:rPr>
              <a:t>Self-assessment:</a:t>
            </a:r>
            <a:endParaRPr lang="en-GB" sz="1600" dirty="0">
              <a:solidFill>
                <a:srgbClr val="FF0000"/>
              </a:solidFill>
            </a:endParaRPr>
          </a:p>
        </p:txBody>
      </p:sp>
      <p:pic>
        <p:nvPicPr>
          <p:cNvPr id="5" name="Picture 2" descr="Mark, Check, Tick, Red, Correct, Symbol, Choice, Yes">
            <a:extLst>
              <a:ext uri="{FF2B5EF4-FFF2-40B4-BE49-F238E27FC236}">
                <a16:creationId xmlns:a16="http://schemas.microsoft.com/office/drawing/2014/main" id="{88E3C0C7-594F-4E7E-A151-2D8434C2CEDE}"/>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001000" y="5715000"/>
            <a:ext cx="950701" cy="9906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52399" y="152400"/>
            <a:ext cx="8876097" cy="3785652"/>
          </a:xfrm>
          <a:prstGeom prst="rect">
            <a:avLst/>
          </a:prstGeom>
        </p:spPr>
        <p:txBody>
          <a:bodyPr wrap="square">
            <a:spAutoFit/>
          </a:bodyPr>
          <a:lstStyle/>
          <a:p>
            <a:pPr marL="514350" indent="-514350">
              <a:buNone/>
            </a:pPr>
            <a:r>
              <a:rPr lang="en-GB" sz="2400" dirty="0">
                <a:latin typeface="Comic Sans MS" pitchFamily="66" charset="0"/>
              </a:rPr>
              <a:t>c) Suggest reasons for the increase in alcohol-related deaths</a:t>
            </a:r>
          </a:p>
          <a:p>
            <a:pPr marL="514350" indent="-514350">
              <a:buNone/>
            </a:pPr>
            <a:r>
              <a:rPr lang="en-GB" sz="2400" dirty="0">
                <a:latin typeface="Comic Sans MS" pitchFamily="66" charset="0"/>
              </a:rPr>
              <a:t>															    </a:t>
            </a:r>
            <a:r>
              <a:rPr lang="en-GB" sz="2400" b="1" dirty="0">
                <a:solidFill>
                  <a:srgbClr val="0070C0"/>
                </a:solidFill>
                <a:latin typeface="Comic Sans MS" pitchFamily="66" charset="0"/>
              </a:rPr>
              <a:t>(3 marks)</a:t>
            </a:r>
          </a:p>
          <a:p>
            <a:pPr>
              <a:buNone/>
            </a:pPr>
            <a:endParaRPr lang="en-GB" sz="2400" dirty="0">
              <a:latin typeface="Comic Sans MS" pitchFamily="66" charset="0"/>
            </a:endParaRPr>
          </a:p>
          <a:p>
            <a:pPr>
              <a:buFont typeface="Arial" pitchFamily="34" charset="0"/>
              <a:buChar char="•"/>
            </a:pPr>
            <a:r>
              <a:rPr lang="en-GB" sz="2400" dirty="0">
                <a:solidFill>
                  <a:srgbClr val="FF0000"/>
                </a:solidFill>
              </a:rPr>
              <a:t>  Alcohol became cheaper to purchase in shops and some bars</a:t>
            </a:r>
          </a:p>
          <a:p>
            <a:pPr>
              <a:buFont typeface="Arial" pitchFamily="34" charset="0"/>
              <a:buChar char="•"/>
            </a:pPr>
            <a:r>
              <a:rPr lang="en-GB" sz="2400" dirty="0">
                <a:solidFill>
                  <a:srgbClr val="FF0000"/>
                </a:solidFill>
              </a:rPr>
              <a:t>  There are more advertisements on TV and in supermarkets for alcoholic brands</a:t>
            </a:r>
          </a:p>
          <a:p>
            <a:pPr>
              <a:buFont typeface="Arial" pitchFamily="34" charset="0"/>
              <a:buChar char="•"/>
            </a:pPr>
            <a:r>
              <a:rPr lang="en-GB" sz="2400" dirty="0">
                <a:solidFill>
                  <a:srgbClr val="FF0000"/>
                </a:solidFill>
              </a:rPr>
              <a:t>  It became easier for younger people to access alcohol</a:t>
            </a:r>
          </a:p>
          <a:p>
            <a:pPr>
              <a:buFont typeface="Arial" pitchFamily="34" charset="0"/>
              <a:buChar char="•"/>
            </a:pPr>
            <a:r>
              <a:rPr lang="en-GB" sz="2400" dirty="0">
                <a:solidFill>
                  <a:srgbClr val="FF0000"/>
                </a:solidFill>
              </a:rPr>
              <a:t>  People experiencing high amounts of stress due to jobs/lifestyle may increase amount they drink alcohol. </a:t>
            </a:r>
          </a:p>
        </p:txBody>
      </p:sp>
      <p:pic>
        <p:nvPicPr>
          <p:cNvPr id="6" name="Picture 2" descr="Mark, Check, Tick, Red, Correct, Symbol, Choice, Yes">
            <a:extLst>
              <a:ext uri="{FF2B5EF4-FFF2-40B4-BE49-F238E27FC236}">
                <a16:creationId xmlns:a16="http://schemas.microsoft.com/office/drawing/2014/main" id="{3C5FC151-DB51-41F7-AA5E-7F6763899F35}"/>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001000" y="5715000"/>
            <a:ext cx="950701" cy="9906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0B5F063-9CF6-4B2A-9745-F7452438C116}"/>
              </a:ext>
            </a:extLst>
          </p:cNvPr>
          <p:cNvSpPr>
            <a:spLocks noGrp="1"/>
          </p:cNvSpPr>
          <p:nvPr>
            <p:ph idx="1"/>
          </p:nvPr>
        </p:nvSpPr>
        <p:spPr>
          <a:xfrm>
            <a:off x="304800" y="1828800"/>
            <a:ext cx="8610600" cy="4800600"/>
          </a:xfrm>
        </p:spPr>
        <p:txBody>
          <a:bodyPr vert="horz" lIns="91440" tIns="45720" rIns="91440" bIns="45720" rtlCol="0" anchor="t">
            <a:normAutofit/>
          </a:bodyPr>
          <a:lstStyle/>
          <a:p>
            <a:pPr marL="0" indent="0">
              <a:buNone/>
            </a:pPr>
            <a:r>
              <a:rPr lang="en-GB" dirty="0"/>
              <a:t>GOOD PROGRESS:</a:t>
            </a:r>
          </a:p>
          <a:p>
            <a:pPr>
              <a:buNone/>
            </a:pPr>
            <a:r>
              <a:rPr lang="en-GB" dirty="0">
                <a:ea typeface="+mn-lt"/>
                <a:cs typeface="+mn-lt"/>
              </a:rPr>
              <a:t>Recall the dangers of drinking alcohol</a:t>
            </a:r>
          </a:p>
          <a:p>
            <a:pPr marL="0" indent="0">
              <a:buNone/>
            </a:pPr>
            <a:endParaRPr lang="en-GB" dirty="0">
              <a:cs typeface="Calibri"/>
            </a:endParaRPr>
          </a:p>
          <a:p>
            <a:pPr marL="0" indent="0">
              <a:buNone/>
            </a:pPr>
            <a:endParaRPr lang="en-GB" dirty="0"/>
          </a:p>
          <a:p>
            <a:pPr marL="0" indent="0">
              <a:buNone/>
            </a:pPr>
            <a:r>
              <a:rPr lang="en-GB" dirty="0"/>
              <a:t>OUTSTANDING PROGRESS:</a:t>
            </a:r>
            <a:br>
              <a:rPr lang="en-GB" dirty="0">
                <a:cs typeface="Calibri"/>
              </a:rPr>
            </a:br>
            <a:r>
              <a:rPr lang="en-US" dirty="0">
                <a:ea typeface="+mn-lt"/>
                <a:cs typeface="+mn-lt"/>
              </a:rPr>
              <a:t>Describe the health effects of alcohol on different parts of the body</a:t>
            </a:r>
            <a:endParaRPr lang="en-GB" dirty="0"/>
          </a:p>
        </p:txBody>
      </p:sp>
      <p:sp>
        <p:nvSpPr>
          <p:cNvPr id="7" name="Rectangle: Rounded Corners 6">
            <a:extLst>
              <a:ext uri="{FF2B5EF4-FFF2-40B4-BE49-F238E27FC236}">
                <a16:creationId xmlns:a16="http://schemas.microsoft.com/office/drawing/2014/main" id="{0BF158EA-583B-4FB4-AE40-293B10DE0766}"/>
              </a:ext>
            </a:extLst>
          </p:cNvPr>
          <p:cNvSpPr/>
          <p:nvPr/>
        </p:nvSpPr>
        <p:spPr>
          <a:xfrm>
            <a:off x="228600" y="228600"/>
            <a:ext cx="8686800" cy="1371600"/>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Title 1">
            <a:extLst>
              <a:ext uri="{FF2B5EF4-FFF2-40B4-BE49-F238E27FC236}">
                <a16:creationId xmlns:a16="http://schemas.microsoft.com/office/drawing/2014/main" id="{6D86800F-00C6-4FAB-B275-C286A18884B2}"/>
              </a:ext>
            </a:extLst>
          </p:cNvPr>
          <p:cNvSpPr txBox="1">
            <a:spLocks/>
          </p:cNvSpPr>
          <p:nvPr/>
        </p:nvSpPr>
        <p:spPr>
          <a:xfrm>
            <a:off x="228600" y="228601"/>
            <a:ext cx="8686800" cy="1470025"/>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GB" sz="5400" dirty="0">
                <a:latin typeface="Comic Sans MS" pitchFamily="66" charset="0"/>
              </a:rPr>
              <a:t>Progress indicators</a:t>
            </a:r>
          </a:p>
        </p:txBody>
      </p:sp>
    </p:spTree>
    <p:extLst>
      <p:ext uri="{BB962C8B-B14F-4D97-AF65-F5344CB8AC3E}">
        <p14:creationId xmlns:p14="http://schemas.microsoft.com/office/powerpoint/2010/main" val="19495854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ounded Rectangle 5"/>
          <p:cNvSpPr/>
          <p:nvPr/>
        </p:nvSpPr>
        <p:spPr>
          <a:xfrm>
            <a:off x="2627376" y="3981650"/>
            <a:ext cx="4495800" cy="1600200"/>
          </a:xfrm>
          <a:prstGeom prst="roundRect">
            <a:avLst/>
          </a:prstGeom>
          <a:solidFill>
            <a:srgbClr val="E1F6FB"/>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p:cNvSpPr>
            <a:spLocks noGrp="1"/>
          </p:cNvSpPr>
          <p:nvPr>
            <p:ph type="title"/>
          </p:nvPr>
        </p:nvSpPr>
        <p:spPr>
          <a:xfrm>
            <a:off x="580524" y="220748"/>
            <a:ext cx="6927182" cy="838032"/>
          </a:xfrm>
        </p:spPr>
        <p:txBody>
          <a:bodyPr>
            <a:normAutofit/>
          </a:bodyPr>
          <a:lstStyle/>
          <a:p>
            <a:pPr algn="ctr"/>
            <a:r>
              <a:rPr lang="en-GB" sz="4800" dirty="0">
                <a:solidFill>
                  <a:srgbClr val="0070C0"/>
                </a:solidFill>
                <a:latin typeface="Comic Sans MS" pitchFamily="66" charset="0"/>
              </a:rPr>
              <a:t>Alcohol and health</a:t>
            </a:r>
          </a:p>
        </p:txBody>
      </p:sp>
      <p:sp>
        <p:nvSpPr>
          <p:cNvPr id="3" name="Content Placeholder 2"/>
          <p:cNvSpPr>
            <a:spLocks noGrp="1"/>
          </p:cNvSpPr>
          <p:nvPr>
            <p:ph idx="1"/>
          </p:nvPr>
        </p:nvSpPr>
        <p:spPr>
          <a:xfrm>
            <a:off x="152400" y="1276149"/>
            <a:ext cx="8760593" cy="2476712"/>
          </a:xfrm>
        </p:spPr>
        <p:txBody>
          <a:bodyPr>
            <a:normAutofit/>
          </a:bodyPr>
          <a:lstStyle/>
          <a:p>
            <a:pPr indent="0" algn="ctr">
              <a:lnSpc>
                <a:spcPct val="120000"/>
              </a:lnSpc>
              <a:spcBef>
                <a:spcPts val="0"/>
              </a:spcBef>
              <a:buNone/>
            </a:pPr>
            <a:r>
              <a:rPr lang="en-GB" dirty="0">
                <a:latin typeface="Comic Sans MS" pitchFamily="66" charset="0"/>
              </a:rPr>
              <a:t>Alcohol is the most common used social drug in many parts of the world. It is very addictive and poisonous, although the liver can usually remove it before permanent damage or death results.</a:t>
            </a:r>
          </a:p>
        </p:txBody>
      </p:sp>
      <p:sp>
        <p:nvSpPr>
          <p:cNvPr id="4" name="Rectangle 3"/>
          <p:cNvSpPr/>
          <p:nvPr/>
        </p:nvSpPr>
        <p:spPr>
          <a:xfrm>
            <a:off x="4267200" y="6324600"/>
            <a:ext cx="4724400" cy="369332"/>
          </a:xfrm>
          <a:prstGeom prst="rect">
            <a:avLst/>
          </a:prstGeom>
        </p:spPr>
        <p:txBody>
          <a:bodyPr wrap="square">
            <a:spAutoFit/>
          </a:bodyPr>
          <a:lstStyle/>
          <a:p>
            <a:r>
              <a:rPr lang="en-GB" dirty="0">
                <a:hlinkClick r:id="rId2"/>
              </a:rPr>
              <a:t>https://www.youtube.com/watch?v=V2Aj-iJ6p38</a:t>
            </a:r>
            <a:endParaRPr lang="en-GB" dirty="0"/>
          </a:p>
        </p:txBody>
      </p:sp>
      <p:sp>
        <p:nvSpPr>
          <p:cNvPr id="5" name="TextBox 4"/>
          <p:cNvSpPr txBox="1"/>
          <p:nvPr/>
        </p:nvSpPr>
        <p:spPr>
          <a:xfrm>
            <a:off x="2779776" y="4152732"/>
            <a:ext cx="4191000" cy="1200329"/>
          </a:xfrm>
          <a:prstGeom prst="rect">
            <a:avLst/>
          </a:prstGeom>
          <a:noFill/>
        </p:spPr>
        <p:txBody>
          <a:bodyPr wrap="square" rtlCol="0">
            <a:spAutoFit/>
          </a:bodyPr>
          <a:lstStyle/>
          <a:p>
            <a:pPr algn="ctr"/>
            <a:r>
              <a:rPr lang="en-GB" sz="3600" dirty="0">
                <a:latin typeface="Comic Sans MS" panose="030F0702030302020204" pitchFamily="66" charset="0"/>
              </a:rPr>
              <a:t>How does alcohol affect your body?</a:t>
            </a:r>
          </a:p>
        </p:txBody>
      </p:sp>
      <p:sp>
        <p:nvSpPr>
          <p:cNvPr id="1026" name="AutoShape 2" descr="Image result for drinking alcohol"/>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GB"/>
          </a:p>
        </p:txBody>
      </p:sp>
      <p:pic>
        <p:nvPicPr>
          <p:cNvPr id="1027" name="Picture 3"/>
          <p:cNvPicPr>
            <a:picLocks noChangeAspect="1" noChangeArrowheads="1"/>
          </p:cNvPicPr>
          <p:nvPr/>
        </p:nvPicPr>
        <p:blipFill>
          <a:blip r:embed="rId3" cstate="print"/>
          <a:srcRect l="20363" t="4372" r="18546"/>
          <a:stretch>
            <a:fillRect/>
          </a:stretch>
        </p:blipFill>
        <p:spPr bwMode="auto">
          <a:xfrm>
            <a:off x="8001000" y="152400"/>
            <a:ext cx="990600" cy="1031875"/>
          </a:xfrm>
          <a:prstGeom prst="rect">
            <a:avLst/>
          </a:prstGeom>
          <a:noFill/>
          <a:ln w="9525">
            <a:noFill/>
            <a:miter lim="800000"/>
            <a:headEnd/>
            <a:tailEnd/>
          </a:ln>
        </p:spPr>
      </p:pic>
      <p:pic>
        <p:nvPicPr>
          <p:cNvPr id="1028" name="Picture 4"/>
          <p:cNvPicPr>
            <a:picLocks noChangeAspect="1" noChangeArrowheads="1"/>
          </p:cNvPicPr>
          <p:nvPr/>
        </p:nvPicPr>
        <p:blipFill>
          <a:blip r:embed="rId4" cstate="print"/>
          <a:srcRect l="15949"/>
          <a:stretch>
            <a:fillRect/>
          </a:stretch>
        </p:blipFill>
        <p:spPr bwMode="auto">
          <a:xfrm>
            <a:off x="152400" y="5257800"/>
            <a:ext cx="2007860" cy="1438275"/>
          </a:xfrm>
          <a:prstGeom prst="rect">
            <a:avLst/>
          </a:prstGeom>
          <a:noFill/>
          <a:ln w="9525">
            <a:noFill/>
            <a:miter lim="800000"/>
            <a:headEnd/>
            <a:tailEnd/>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5">
            <a:extLst>
              <a:ext uri="{FF2B5EF4-FFF2-40B4-BE49-F238E27FC236}">
                <a16:creationId xmlns:a16="http://schemas.microsoft.com/office/drawing/2014/main" id="{36A34E74-6BDB-4142-B4D6-7E8EE091B429}"/>
              </a:ext>
            </a:extLst>
          </p:cNvPr>
          <p:cNvSpPr/>
          <p:nvPr/>
        </p:nvSpPr>
        <p:spPr>
          <a:xfrm>
            <a:off x="3135330" y="2286000"/>
            <a:ext cx="3113070" cy="1600200"/>
          </a:xfrm>
          <a:prstGeom prst="roundRect">
            <a:avLst/>
          </a:prstGeom>
          <a:solidFill>
            <a:srgbClr val="E1F6FB"/>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TextBox 5">
            <a:extLst>
              <a:ext uri="{FF2B5EF4-FFF2-40B4-BE49-F238E27FC236}">
                <a16:creationId xmlns:a16="http://schemas.microsoft.com/office/drawing/2014/main" id="{510FAEAC-C398-4626-8974-54BB0B792B87}"/>
              </a:ext>
            </a:extLst>
          </p:cNvPr>
          <p:cNvSpPr txBox="1"/>
          <p:nvPr/>
        </p:nvSpPr>
        <p:spPr>
          <a:xfrm>
            <a:off x="3124200" y="2286000"/>
            <a:ext cx="3125492" cy="1569660"/>
          </a:xfrm>
          <a:prstGeom prst="rect">
            <a:avLst/>
          </a:prstGeom>
          <a:noFill/>
        </p:spPr>
        <p:txBody>
          <a:bodyPr wrap="square" rtlCol="0">
            <a:spAutoFit/>
          </a:bodyPr>
          <a:lstStyle/>
          <a:p>
            <a:pPr algn="ctr"/>
            <a:r>
              <a:rPr lang="en-GB" sz="3200" dirty="0">
                <a:latin typeface="Comic Sans MS" panose="030F0702030302020204" pitchFamily="66" charset="0"/>
              </a:rPr>
              <a:t>How does alcohol affect your body?</a:t>
            </a:r>
          </a:p>
        </p:txBody>
      </p:sp>
      <p:cxnSp>
        <p:nvCxnSpPr>
          <p:cNvPr id="10" name="Straight Arrow Connector 9">
            <a:extLst>
              <a:ext uri="{FF2B5EF4-FFF2-40B4-BE49-F238E27FC236}">
                <a16:creationId xmlns:a16="http://schemas.microsoft.com/office/drawing/2014/main" id="{DDB814B0-DA23-4434-AEBE-853972F456BF}"/>
              </a:ext>
            </a:extLst>
          </p:cNvPr>
          <p:cNvCxnSpPr/>
          <p:nvPr/>
        </p:nvCxnSpPr>
        <p:spPr>
          <a:xfrm flipV="1">
            <a:off x="5334000" y="1600200"/>
            <a:ext cx="609600" cy="685800"/>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1" name="Straight Arrow Connector 10">
            <a:extLst>
              <a:ext uri="{FF2B5EF4-FFF2-40B4-BE49-F238E27FC236}">
                <a16:creationId xmlns:a16="http://schemas.microsoft.com/office/drawing/2014/main" id="{B47136B5-E845-4E01-B687-379F873A5414}"/>
              </a:ext>
            </a:extLst>
          </p:cNvPr>
          <p:cNvCxnSpPr>
            <a:cxnSpLocks/>
          </p:cNvCxnSpPr>
          <p:nvPr/>
        </p:nvCxnSpPr>
        <p:spPr>
          <a:xfrm flipH="1">
            <a:off x="2133600" y="3886200"/>
            <a:ext cx="1295400" cy="914400"/>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2" name="Straight Arrow Connector 11">
            <a:extLst>
              <a:ext uri="{FF2B5EF4-FFF2-40B4-BE49-F238E27FC236}">
                <a16:creationId xmlns:a16="http://schemas.microsoft.com/office/drawing/2014/main" id="{C98C8037-B3C5-49EC-AC65-605B346FFB1D}"/>
              </a:ext>
            </a:extLst>
          </p:cNvPr>
          <p:cNvCxnSpPr>
            <a:cxnSpLocks/>
          </p:cNvCxnSpPr>
          <p:nvPr/>
        </p:nvCxnSpPr>
        <p:spPr>
          <a:xfrm>
            <a:off x="6172200" y="3810000"/>
            <a:ext cx="914400" cy="1219200"/>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6" name="Straight Arrow Connector 15">
            <a:extLst>
              <a:ext uri="{FF2B5EF4-FFF2-40B4-BE49-F238E27FC236}">
                <a16:creationId xmlns:a16="http://schemas.microsoft.com/office/drawing/2014/main" id="{037D2EA2-059A-4576-BA43-AFC1A62BF7B6}"/>
              </a:ext>
            </a:extLst>
          </p:cNvPr>
          <p:cNvCxnSpPr>
            <a:cxnSpLocks/>
          </p:cNvCxnSpPr>
          <p:nvPr/>
        </p:nvCxnSpPr>
        <p:spPr>
          <a:xfrm flipH="1">
            <a:off x="3657600" y="3886200"/>
            <a:ext cx="228600" cy="1524000"/>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8" name="TextBox 17">
            <a:extLst>
              <a:ext uri="{FF2B5EF4-FFF2-40B4-BE49-F238E27FC236}">
                <a16:creationId xmlns:a16="http://schemas.microsoft.com/office/drawing/2014/main" id="{AF8DD065-470E-43A7-B39A-14F49FE4B6AE}"/>
              </a:ext>
            </a:extLst>
          </p:cNvPr>
          <p:cNvSpPr txBox="1"/>
          <p:nvPr/>
        </p:nvSpPr>
        <p:spPr>
          <a:xfrm>
            <a:off x="4648200" y="304800"/>
            <a:ext cx="3581400" cy="1200329"/>
          </a:xfrm>
          <a:prstGeom prst="rect">
            <a:avLst/>
          </a:prstGeom>
          <a:noFill/>
        </p:spPr>
        <p:txBody>
          <a:bodyPr wrap="square" rtlCol="0">
            <a:spAutoFit/>
          </a:bodyPr>
          <a:lstStyle/>
          <a:p>
            <a:pPr algn="ctr"/>
            <a:r>
              <a:rPr lang="en-US" sz="2400" i="1" dirty="0"/>
              <a:t>Neurotransmitters of the brain transmit information more slowly</a:t>
            </a:r>
            <a:endParaRPr lang="en-GB" sz="2400" i="1" dirty="0"/>
          </a:p>
        </p:txBody>
      </p:sp>
      <p:sp>
        <p:nvSpPr>
          <p:cNvPr id="19" name="TextBox 18">
            <a:extLst>
              <a:ext uri="{FF2B5EF4-FFF2-40B4-BE49-F238E27FC236}">
                <a16:creationId xmlns:a16="http://schemas.microsoft.com/office/drawing/2014/main" id="{17AAC0F3-6A63-40C8-B7E7-988400831B0D}"/>
              </a:ext>
            </a:extLst>
          </p:cNvPr>
          <p:cNvSpPr txBox="1"/>
          <p:nvPr/>
        </p:nvSpPr>
        <p:spPr>
          <a:xfrm>
            <a:off x="2362200" y="5638800"/>
            <a:ext cx="2514600" cy="830997"/>
          </a:xfrm>
          <a:prstGeom prst="rect">
            <a:avLst/>
          </a:prstGeom>
          <a:noFill/>
        </p:spPr>
        <p:txBody>
          <a:bodyPr wrap="square" rtlCol="0">
            <a:spAutoFit/>
          </a:bodyPr>
          <a:lstStyle/>
          <a:p>
            <a:pPr algn="ctr"/>
            <a:r>
              <a:rPr lang="en-US" sz="2400" i="1" dirty="0"/>
              <a:t>Alcohol can make you feel drowsy</a:t>
            </a:r>
            <a:endParaRPr lang="en-GB" sz="2400" i="1" dirty="0"/>
          </a:p>
        </p:txBody>
      </p:sp>
      <p:sp>
        <p:nvSpPr>
          <p:cNvPr id="20" name="TextBox 19">
            <a:extLst>
              <a:ext uri="{FF2B5EF4-FFF2-40B4-BE49-F238E27FC236}">
                <a16:creationId xmlns:a16="http://schemas.microsoft.com/office/drawing/2014/main" id="{2CD6573C-DC47-46DD-9798-C0BFEC121EE1}"/>
              </a:ext>
            </a:extLst>
          </p:cNvPr>
          <p:cNvSpPr txBox="1"/>
          <p:nvPr/>
        </p:nvSpPr>
        <p:spPr>
          <a:xfrm>
            <a:off x="6858000" y="4419600"/>
            <a:ext cx="2133600" cy="1200329"/>
          </a:xfrm>
          <a:prstGeom prst="rect">
            <a:avLst/>
          </a:prstGeom>
          <a:noFill/>
        </p:spPr>
        <p:txBody>
          <a:bodyPr wrap="square" rtlCol="0">
            <a:spAutoFit/>
          </a:bodyPr>
          <a:lstStyle/>
          <a:p>
            <a:pPr algn="ctr"/>
            <a:r>
              <a:rPr lang="en-US" sz="2400" i="1" dirty="0"/>
              <a:t>Memory loss and lack of coordination</a:t>
            </a:r>
            <a:endParaRPr lang="en-GB" sz="2400" i="1" dirty="0"/>
          </a:p>
        </p:txBody>
      </p:sp>
      <p:sp>
        <p:nvSpPr>
          <p:cNvPr id="22" name="TextBox 21">
            <a:extLst>
              <a:ext uri="{FF2B5EF4-FFF2-40B4-BE49-F238E27FC236}">
                <a16:creationId xmlns:a16="http://schemas.microsoft.com/office/drawing/2014/main" id="{C0F5CE29-FA2C-49D5-9B6A-7F96FA7568A0}"/>
              </a:ext>
            </a:extLst>
          </p:cNvPr>
          <p:cNvSpPr txBox="1"/>
          <p:nvPr/>
        </p:nvSpPr>
        <p:spPr>
          <a:xfrm>
            <a:off x="152400" y="2819400"/>
            <a:ext cx="2133600" cy="461665"/>
          </a:xfrm>
          <a:prstGeom prst="rect">
            <a:avLst/>
          </a:prstGeom>
          <a:noFill/>
        </p:spPr>
        <p:txBody>
          <a:bodyPr wrap="square" rtlCol="0">
            <a:spAutoFit/>
          </a:bodyPr>
          <a:lstStyle/>
          <a:p>
            <a:pPr algn="ctr"/>
            <a:r>
              <a:rPr lang="en-US" sz="2400" i="1" dirty="0"/>
              <a:t>Mood swings</a:t>
            </a:r>
            <a:endParaRPr lang="en-GB" sz="2400" i="1" dirty="0"/>
          </a:p>
        </p:txBody>
      </p:sp>
      <p:sp>
        <p:nvSpPr>
          <p:cNvPr id="24" name="TextBox 23">
            <a:extLst>
              <a:ext uri="{FF2B5EF4-FFF2-40B4-BE49-F238E27FC236}">
                <a16:creationId xmlns:a16="http://schemas.microsoft.com/office/drawing/2014/main" id="{B36829A6-5F04-4F03-942B-7EDBA770F5EE}"/>
              </a:ext>
            </a:extLst>
          </p:cNvPr>
          <p:cNvSpPr txBox="1"/>
          <p:nvPr/>
        </p:nvSpPr>
        <p:spPr>
          <a:xfrm>
            <a:off x="685800" y="762000"/>
            <a:ext cx="2514600" cy="1200329"/>
          </a:xfrm>
          <a:prstGeom prst="rect">
            <a:avLst/>
          </a:prstGeom>
          <a:noFill/>
        </p:spPr>
        <p:txBody>
          <a:bodyPr wrap="square" rtlCol="0">
            <a:spAutoFit/>
          </a:bodyPr>
          <a:lstStyle/>
          <a:p>
            <a:pPr algn="ctr"/>
            <a:r>
              <a:rPr lang="en-US" sz="2400" i="1" dirty="0"/>
              <a:t>Changes to the structure of the brain</a:t>
            </a:r>
            <a:endParaRPr lang="en-GB" sz="2400" i="1" dirty="0"/>
          </a:p>
        </p:txBody>
      </p:sp>
      <p:cxnSp>
        <p:nvCxnSpPr>
          <p:cNvPr id="25" name="Straight Arrow Connector 24">
            <a:extLst>
              <a:ext uri="{FF2B5EF4-FFF2-40B4-BE49-F238E27FC236}">
                <a16:creationId xmlns:a16="http://schemas.microsoft.com/office/drawing/2014/main" id="{D348B5B2-AE4E-47C6-9B4C-368C0532E21B}"/>
              </a:ext>
            </a:extLst>
          </p:cNvPr>
          <p:cNvCxnSpPr>
            <a:cxnSpLocks/>
          </p:cNvCxnSpPr>
          <p:nvPr/>
        </p:nvCxnSpPr>
        <p:spPr>
          <a:xfrm flipH="1" flipV="1">
            <a:off x="2667000" y="1752600"/>
            <a:ext cx="533400" cy="609600"/>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8" name="TextBox 27">
            <a:extLst>
              <a:ext uri="{FF2B5EF4-FFF2-40B4-BE49-F238E27FC236}">
                <a16:creationId xmlns:a16="http://schemas.microsoft.com/office/drawing/2014/main" id="{A0E96796-5552-4D47-A31C-8EB81727A9D8}"/>
              </a:ext>
            </a:extLst>
          </p:cNvPr>
          <p:cNvSpPr txBox="1"/>
          <p:nvPr/>
        </p:nvSpPr>
        <p:spPr>
          <a:xfrm>
            <a:off x="304800" y="4876800"/>
            <a:ext cx="2362200" cy="830997"/>
          </a:xfrm>
          <a:prstGeom prst="rect">
            <a:avLst/>
          </a:prstGeom>
          <a:noFill/>
        </p:spPr>
        <p:txBody>
          <a:bodyPr wrap="square" rtlCol="0">
            <a:spAutoFit/>
          </a:bodyPr>
          <a:lstStyle/>
          <a:p>
            <a:pPr algn="ctr"/>
            <a:r>
              <a:rPr lang="en-US" sz="2400" i="1" dirty="0"/>
              <a:t>Cardiomyopathy/Arrythmias</a:t>
            </a:r>
            <a:endParaRPr lang="en-GB" sz="2400" i="1" dirty="0"/>
          </a:p>
        </p:txBody>
      </p:sp>
      <p:cxnSp>
        <p:nvCxnSpPr>
          <p:cNvPr id="29" name="Straight Arrow Connector 28">
            <a:extLst>
              <a:ext uri="{FF2B5EF4-FFF2-40B4-BE49-F238E27FC236}">
                <a16:creationId xmlns:a16="http://schemas.microsoft.com/office/drawing/2014/main" id="{2697383E-2FC1-4B44-921C-1DCB195F1E53}"/>
              </a:ext>
            </a:extLst>
          </p:cNvPr>
          <p:cNvCxnSpPr>
            <a:cxnSpLocks/>
            <a:endCxn id="22" idx="3"/>
          </p:cNvCxnSpPr>
          <p:nvPr/>
        </p:nvCxnSpPr>
        <p:spPr>
          <a:xfrm flipH="1" flipV="1">
            <a:off x="2286000" y="3050233"/>
            <a:ext cx="838200" cy="73968"/>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3" name="TextBox 32">
            <a:extLst>
              <a:ext uri="{FF2B5EF4-FFF2-40B4-BE49-F238E27FC236}">
                <a16:creationId xmlns:a16="http://schemas.microsoft.com/office/drawing/2014/main" id="{FBFE4222-0D1C-40F5-815C-4C917FE6F8CA}"/>
              </a:ext>
            </a:extLst>
          </p:cNvPr>
          <p:cNvSpPr txBox="1"/>
          <p:nvPr/>
        </p:nvSpPr>
        <p:spPr>
          <a:xfrm>
            <a:off x="3276600" y="1143000"/>
            <a:ext cx="1524000" cy="461665"/>
          </a:xfrm>
          <a:prstGeom prst="rect">
            <a:avLst/>
          </a:prstGeom>
          <a:noFill/>
        </p:spPr>
        <p:txBody>
          <a:bodyPr wrap="square" rtlCol="0">
            <a:spAutoFit/>
          </a:bodyPr>
          <a:lstStyle/>
          <a:p>
            <a:pPr algn="ctr"/>
            <a:r>
              <a:rPr lang="en-US" sz="2400" i="1" dirty="0"/>
              <a:t>Stroke</a:t>
            </a:r>
            <a:endParaRPr lang="en-GB" sz="2400" i="1" dirty="0"/>
          </a:p>
        </p:txBody>
      </p:sp>
      <p:cxnSp>
        <p:nvCxnSpPr>
          <p:cNvPr id="34" name="Straight Arrow Connector 33">
            <a:extLst>
              <a:ext uri="{FF2B5EF4-FFF2-40B4-BE49-F238E27FC236}">
                <a16:creationId xmlns:a16="http://schemas.microsoft.com/office/drawing/2014/main" id="{1941FAB2-9E7C-4580-8A41-02AB99121652}"/>
              </a:ext>
            </a:extLst>
          </p:cNvPr>
          <p:cNvCxnSpPr>
            <a:cxnSpLocks/>
          </p:cNvCxnSpPr>
          <p:nvPr/>
        </p:nvCxnSpPr>
        <p:spPr>
          <a:xfrm flipH="1" flipV="1">
            <a:off x="4038600" y="1600200"/>
            <a:ext cx="381000" cy="685800"/>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8" name="Straight Arrow Connector 37">
            <a:extLst>
              <a:ext uri="{FF2B5EF4-FFF2-40B4-BE49-F238E27FC236}">
                <a16:creationId xmlns:a16="http://schemas.microsoft.com/office/drawing/2014/main" id="{3B9D79E7-F6EE-4493-86CA-3ACCBB2A354A}"/>
              </a:ext>
            </a:extLst>
          </p:cNvPr>
          <p:cNvCxnSpPr>
            <a:cxnSpLocks/>
          </p:cNvCxnSpPr>
          <p:nvPr/>
        </p:nvCxnSpPr>
        <p:spPr>
          <a:xfrm>
            <a:off x="6248400" y="2895600"/>
            <a:ext cx="685800" cy="228600"/>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40" name="TextBox 39">
            <a:extLst>
              <a:ext uri="{FF2B5EF4-FFF2-40B4-BE49-F238E27FC236}">
                <a16:creationId xmlns:a16="http://schemas.microsoft.com/office/drawing/2014/main" id="{E1AD0C23-5C0F-4296-90E9-8DF73BC52D68}"/>
              </a:ext>
            </a:extLst>
          </p:cNvPr>
          <p:cNvSpPr txBox="1"/>
          <p:nvPr/>
        </p:nvSpPr>
        <p:spPr>
          <a:xfrm>
            <a:off x="6705600" y="2590800"/>
            <a:ext cx="2438400" cy="830997"/>
          </a:xfrm>
          <a:prstGeom prst="rect">
            <a:avLst/>
          </a:prstGeom>
          <a:noFill/>
        </p:spPr>
        <p:txBody>
          <a:bodyPr wrap="square" rtlCol="0">
            <a:spAutoFit/>
          </a:bodyPr>
          <a:lstStyle/>
          <a:p>
            <a:pPr algn="ctr"/>
            <a:r>
              <a:rPr lang="en-US" sz="2400" i="1" dirty="0"/>
              <a:t>Fibrosis/Cirrhosis of the liver</a:t>
            </a:r>
            <a:endParaRPr lang="en-GB" sz="2400" i="1" dirty="0"/>
          </a:p>
        </p:txBody>
      </p:sp>
      <p:sp>
        <p:nvSpPr>
          <p:cNvPr id="43" name="TextBox 42">
            <a:extLst>
              <a:ext uri="{FF2B5EF4-FFF2-40B4-BE49-F238E27FC236}">
                <a16:creationId xmlns:a16="http://schemas.microsoft.com/office/drawing/2014/main" id="{F0FC5AB3-6872-49C7-B642-7FA0A0BF5B09}"/>
              </a:ext>
            </a:extLst>
          </p:cNvPr>
          <p:cNvSpPr txBox="1"/>
          <p:nvPr/>
        </p:nvSpPr>
        <p:spPr>
          <a:xfrm>
            <a:off x="4724400" y="5334000"/>
            <a:ext cx="1981200" cy="461665"/>
          </a:xfrm>
          <a:prstGeom prst="rect">
            <a:avLst/>
          </a:prstGeom>
          <a:noFill/>
        </p:spPr>
        <p:txBody>
          <a:bodyPr wrap="square" rtlCol="0">
            <a:spAutoFit/>
          </a:bodyPr>
          <a:lstStyle/>
          <a:p>
            <a:pPr algn="ctr"/>
            <a:r>
              <a:rPr lang="en-US" sz="2400" i="1" dirty="0"/>
              <a:t>Cancer</a:t>
            </a:r>
            <a:endParaRPr lang="en-GB" sz="2400" i="1" dirty="0"/>
          </a:p>
        </p:txBody>
      </p:sp>
      <p:cxnSp>
        <p:nvCxnSpPr>
          <p:cNvPr id="44" name="Straight Arrow Connector 43">
            <a:extLst>
              <a:ext uri="{FF2B5EF4-FFF2-40B4-BE49-F238E27FC236}">
                <a16:creationId xmlns:a16="http://schemas.microsoft.com/office/drawing/2014/main" id="{A05D3829-599C-473D-9084-B8ABC9C90F64}"/>
              </a:ext>
            </a:extLst>
          </p:cNvPr>
          <p:cNvCxnSpPr>
            <a:cxnSpLocks/>
            <a:endCxn id="43" idx="0"/>
          </p:cNvCxnSpPr>
          <p:nvPr/>
        </p:nvCxnSpPr>
        <p:spPr>
          <a:xfrm>
            <a:off x="5257800" y="3886200"/>
            <a:ext cx="457200" cy="1447800"/>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46" name="TextBox 45">
            <a:extLst>
              <a:ext uri="{FF2B5EF4-FFF2-40B4-BE49-F238E27FC236}">
                <a16:creationId xmlns:a16="http://schemas.microsoft.com/office/drawing/2014/main" id="{A43E9692-FE5F-4E2F-AC92-DB866CE2D75A}"/>
              </a:ext>
            </a:extLst>
          </p:cNvPr>
          <p:cNvSpPr txBox="1"/>
          <p:nvPr/>
        </p:nvSpPr>
        <p:spPr>
          <a:xfrm>
            <a:off x="76200" y="152400"/>
            <a:ext cx="4236378" cy="584775"/>
          </a:xfrm>
          <a:prstGeom prst="rect">
            <a:avLst/>
          </a:prstGeom>
          <a:noFill/>
        </p:spPr>
        <p:txBody>
          <a:bodyPr wrap="square" rtlCol="0">
            <a:spAutoFit/>
          </a:bodyPr>
          <a:lstStyle/>
          <a:p>
            <a:r>
              <a:rPr lang="en-US" sz="3200" dirty="0">
                <a:solidFill>
                  <a:srgbClr val="FF0000"/>
                </a:solidFill>
                <a:latin typeface="Comic Sans MS" panose="030F0702030302020204" pitchFamily="66" charset="0"/>
              </a:rPr>
              <a:t>Self-assessment:</a:t>
            </a:r>
            <a:endParaRPr lang="en-GB" sz="1600" dirty="0">
              <a:solidFill>
                <a:srgbClr val="FF0000"/>
              </a:solidFill>
            </a:endParaRPr>
          </a:p>
        </p:txBody>
      </p:sp>
      <p:pic>
        <p:nvPicPr>
          <p:cNvPr id="1026" name="Picture 2" descr="Mark, Check, Tick, Red, Correct, Symbol, Choice, Yes">
            <a:extLst>
              <a:ext uri="{FF2B5EF4-FFF2-40B4-BE49-F238E27FC236}">
                <a16:creationId xmlns:a16="http://schemas.microsoft.com/office/drawing/2014/main" id="{5E628243-6F61-41BB-8FDB-064D319B109F}"/>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001000" y="5715000"/>
            <a:ext cx="950701" cy="990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146866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86037" y="394003"/>
            <a:ext cx="6266048" cy="915034"/>
          </a:xfrm>
        </p:spPr>
        <p:txBody>
          <a:bodyPr>
            <a:normAutofit/>
          </a:bodyPr>
          <a:lstStyle/>
          <a:p>
            <a:r>
              <a:rPr lang="en-GB" sz="4800" dirty="0">
                <a:solidFill>
                  <a:srgbClr val="0070C0"/>
                </a:solidFill>
                <a:latin typeface="Comic Sans MS" pitchFamily="66" charset="0"/>
              </a:rPr>
              <a:t>Brain &amp; Liver Damage</a:t>
            </a:r>
          </a:p>
        </p:txBody>
      </p:sp>
      <p:sp>
        <p:nvSpPr>
          <p:cNvPr id="5" name="TextBox 4"/>
          <p:cNvSpPr txBox="1"/>
          <p:nvPr/>
        </p:nvSpPr>
        <p:spPr>
          <a:xfrm>
            <a:off x="228600" y="1524000"/>
            <a:ext cx="8763000" cy="5170646"/>
          </a:xfrm>
          <a:prstGeom prst="rect">
            <a:avLst/>
          </a:prstGeom>
          <a:noFill/>
        </p:spPr>
        <p:txBody>
          <a:bodyPr wrap="square" rtlCol="0">
            <a:spAutoFit/>
          </a:bodyPr>
          <a:lstStyle/>
          <a:p>
            <a:r>
              <a:rPr lang="en-GB" sz="2400" dirty="0">
                <a:latin typeface="Comic Sans MS" pitchFamily="66" charset="0"/>
              </a:rPr>
              <a:t>People can easily become addicted to alcohol.  Their liver and brain may suffer long-term damage and eventually the alcohol can kill them.</a:t>
            </a:r>
          </a:p>
          <a:p>
            <a:endParaRPr lang="en-GB" sz="2400" dirty="0">
              <a:solidFill>
                <a:srgbClr val="00B050"/>
              </a:solidFill>
              <a:latin typeface="Comic Sans MS" pitchFamily="66" charset="0"/>
            </a:endParaRPr>
          </a:p>
          <a:p>
            <a:pPr>
              <a:buFont typeface="Arial" pitchFamily="34" charset="0"/>
              <a:buChar char="•"/>
            </a:pPr>
            <a:r>
              <a:rPr lang="en-GB" sz="2400" dirty="0">
                <a:solidFill>
                  <a:srgbClr val="00B050"/>
                </a:solidFill>
                <a:latin typeface="Comic Sans MS" pitchFamily="66" charset="0"/>
              </a:rPr>
              <a:t>  Cirrhosis of the liver – a disease which destroys healthy liver tissue.</a:t>
            </a:r>
          </a:p>
          <a:p>
            <a:pPr>
              <a:buFont typeface="Arial" pitchFamily="34" charset="0"/>
              <a:buChar char="•"/>
            </a:pPr>
            <a:endParaRPr lang="en-GB" sz="2400" dirty="0">
              <a:latin typeface="Comic Sans MS" pitchFamily="66" charset="0"/>
            </a:endParaRPr>
          </a:p>
          <a:p>
            <a:pPr>
              <a:buFont typeface="Arial" pitchFamily="34" charset="0"/>
              <a:buChar char="•"/>
            </a:pPr>
            <a:r>
              <a:rPr lang="en-GB" sz="2400" dirty="0">
                <a:solidFill>
                  <a:srgbClr val="7030A0"/>
                </a:solidFill>
                <a:latin typeface="Comic Sans MS" pitchFamily="66" charset="0"/>
              </a:rPr>
              <a:t>  Alcohol is a carcinogen – heavy drinkers are at risk of developing liver cancer.</a:t>
            </a:r>
          </a:p>
          <a:p>
            <a:pPr>
              <a:buFont typeface="Arial" pitchFamily="34" charset="0"/>
              <a:buChar char="•"/>
            </a:pPr>
            <a:endParaRPr lang="en-GB" sz="2400" dirty="0">
              <a:solidFill>
                <a:schemeClr val="accent6">
                  <a:lumMod val="75000"/>
                </a:schemeClr>
              </a:solidFill>
              <a:latin typeface="Comic Sans MS" pitchFamily="66" charset="0"/>
            </a:endParaRPr>
          </a:p>
          <a:p>
            <a:pPr>
              <a:buFont typeface="Arial" pitchFamily="34" charset="0"/>
              <a:buChar char="•"/>
            </a:pPr>
            <a:r>
              <a:rPr lang="en-GB" sz="2400" dirty="0">
                <a:solidFill>
                  <a:schemeClr val="accent6">
                    <a:lumMod val="75000"/>
                  </a:schemeClr>
                </a:solidFill>
                <a:latin typeface="Comic Sans MS" pitchFamily="66" charset="0"/>
              </a:rPr>
              <a:t>  </a:t>
            </a:r>
            <a:r>
              <a:rPr lang="en-GB" sz="2400" dirty="0">
                <a:solidFill>
                  <a:srgbClr val="0070C0"/>
                </a:solidFill>
                <a:latin typeface="Comic Sans MS" pitchFamily="66" charset="0"/>
              </a:rPr>
              <a:t>Long-term heavy alcohol use can cause damage to the brain. Brain structures are eventually lost and no longer can function properly.</a:t>
            </a:r>
          </a:p>
          <a:p>
            <a:endParaRPr lang="en-GB" dirty="0"/>
          </a:p>
        </p:txBody>
      </p:sp>
      <p:pic>
        <p:nvPicPr>
          <p:cNvPr id="16386" name="Picture 2" descr="Image result for brain"/>
          <p:cNvPicPr>
            <a:picLocks noChangeAspect="1" noChangeArrowheads="1"/>
          </p:cNvPicPr>
          <p:nvPr/>
        </p:nvPicPr>
        <p:blipFill>
          <a:blip r:embed="rId2" cstate="print"/>
          <a:srcRect/>
          <a:stretch>
            <a:fillRect/>
          </a:stretch>
        </p:blipFill>
        <p:spPr bwMode="auto">
          <a:xfrm>
            <a:off x="228601" y="228601"/>
            <a:ext cx="1143000" cy="914400"/>
          </a:xfrm>
          <a:prstGeom prst="rect">
            <a:avLst/>
          </a:prstGeom>
          <a:noFill/>
        </p:spPr>
      </p:pic>
      <p:pic>
        <p:nvPicPr>
          <p:cNvPr id="16387" name="Picture 3"/>
          <p:cNvPicPr>
            <a:picLocks noChangeAspect="1" noChangeArrowheads="1"/>
          </p:cNvPicPr>
          <p:nvPr/>
        </p:nvPicPr>
        <p:blipFill>
          <a:blip r:embed="rId3" cstate="print"/>
          <a:srcRect/>
          <a:stretch>
            <a:fillRect/>
          </a:stretch>
        </p:blipFill>
        <p:spPr bwMode="auto">
          <a:xfrm>
            <a:off x="7772400" y="304800"/>
            <a:ext cx="1185333" cy="762000"/>
          </a:xfrm>
          <a:prstGeom prst="rect">
            <a:avLst/>
          </a:prstGeom>
          <a:noFill/>
          <a:ln w="9525">
            <a:noFill/>
            <a:miter lim="800000"/>
            <a:headEnd/>
            <a:tailEnd/>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28600"/>
            <a:ext cx="8229600" cy="762000"/>
          </a:xfrm>
        </p:spPr>
        <p:txBody>
          <a:bodyPr>
            <a:normAutofit/>
          </a:bodyPr>
          <a:lstStyle/>
          <a:p>
            <a:pPr algn="l"/>
            <a:r>
              <a:rPr lang="en-GB" sz="3200" dirty="0">
                <a:solidFill>
                  <a:srgbClr val="0070C0"/>
                </a:solidFill>
                <a:latin typeface="Comic Sans MS" pitchFamily="66" charset="0"/>
              </a:rPr>
              <a:t>Task: </a:t>
            </a:r>
            <a:r>
              <a:rPr lang="en-GB" sz="3200" dirty="0">
                <a:latin typeface="Comic Sans MS" pitchFamily="66" charset="0"/>
              </a:rPr>
              <a:t>Fill in the blanks:</a:t>
            </a:r>
          </a:p>
        </p:txBody>
      </p:sp>
      <p:sp>
        <p:nvSpPr>
          <p:cNvPr id="4" name="Rectangle 3"/>
          <p:cNvSpPr/>
          <p:nvPr/>
        </p:nvSpPr>
        <p:spPr>
          <a:xfrm>
            <a:off x="228600" y="832338"/>
            <a:ext cx="8686800" cy="4893647"/>
          </a:xfrm>
          <a:prstGeom prst="rect">
            <a:avLst/>
          </a:prstGeom>
        </p:spPr>
        <p:txBody>
          <a:bodyPr wrap="square">
            <a:spAutoFit/>
          </a:bodyPr>
          <a:lstStyle/>
          <a:p>
            <a:r>
              <a:rPr lang="en-GB" sz="2400" dirty="0">
                <a:latin typeface="Comic Sans MS" pitchFamily="66" charset="0"/>
              </a:rPr>
              <a:t>People can easily become _______ to alcohol.  Their _____ and _____ may suffer long-term _______ and eventually the ______ can kill them.</a:t>
            </a:r>
          </a:p>
          <a:p>
            <a:endParaRPr lang="en-GB" sz="2400" dirty="0">
              <a:latin typeface="Comic Sans MS" pitchFamily="66" charset="0"/>
            </a:endParaRPr>
          </a:p>
          <a:p>
            <a:pPr>
              <a:buFont typeface="Arial" pitchFamily="34" charset="0"/>
              <a:buChar char="•"/>
            </a:pPr>
            <a:r>
              <a:rPr lang="en-GB" sz="2400" dirty="0">
                <a:latin typeface="Comic Sans MS" pitchFamily="66" charset="0"/>
              </a:rPr>
              <a:t>  Cirrhosis of the liver – a disease which destroys healthy _____ ______.</a:t>
            </a:r>
          </a:p>
          <a:p>
            <a:pPr>
              <a:buFont typeface="Arial" pitchFamily="34" charset="0"/>
              <a:buChar char="•"/>
            </a:pPr>
            <a:endParaRPr lang="en-GB" sz="2400" dirty="0">
              <a:latin typeface="Comic Sans MS" pitchFamily="66" charset="0"/>
            </a:endParaRPr>
          </a:p>
          <a:p>
            <a:pPr>
              <a:buFont typeface="Arial" pitchFamily="34" charset="0"/>
              <a:buChar char="•"/>
            </a:pPr>
            <a:r>
              <a:rPr lang="en-GB" sz="2400" dirty="0">
                <a:latin typeface="Comic Sans MS" pitchFamily="66" charset="0"/>
              </a:rPr>
              <a:t>  Alcohol is a _______ – heavy drinkers are at risk of developing liver cancer</a:t>
            </a:r>
          </a:p>
          <a:p>
            <a:pPr>
              <a:buFont typeface="Arial" pitchFamily="34" charset="0"/>
              <a:buChar char="•"/>
            </a:pPr>
            <a:endParaRPr lang="en-GB" sz="2400" dirty="0">
              <a:latin typeface="Comic Sans MS" pitchFamily="66" charset="0"/>
            </a:endParaRPr>
          </a:p>
          <a:p>
            <a:pPr>
              <a:buFont typeface="Arial" pitchFamily="34" charset="0"/>
              <a:buChar char="•"/>
            </a:pPr>
            <a:r>
              <a:rPr lang="en-GB" sz="2400" dirty="0">
                <a:latin typeface="Comic Sans MS" pitchFamily="66" charset="0"/>
              </a:rPr>
              <a:t>  Long-term heavy alcohol use can cause damage to the ______.  Brain structures are eventually lost and no longer can function properly.</a:t>
            </a:r>
          </a:p>
        </p:txBody>
      </p:sp>
      <p:sp>
        <p:nvSpPr>
          <p:cNvPr id="3" name="Rectangle 2">
            <a:extLst>
              <a:ext uri="{FF2B5EF4-FFF2-40B4-BE49-F238E27FC236}">
                <a16:creationId xmlns:a16="http://schemas.microsoft.com/office/drawing/2014/main" id="{65BBDD4B-EEE1-4EE2-81C6-9796F199CC75}"/>
              </a:ext>
            </a:extLst>
          </p:cNvPr>
          <p:cNvSpPr/>
          <p:nvPr/>
        </p:nvSpPr>
        <p:spPr>
          <a:xfrm>
            <a:off x="281354" y="5668108"/>
            <a:ext cx="8569569"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latin typeface="Comic Sans MS"/>
                <a:cs typeface="Calibri"/>
              </a:rPr>
              <a:t>Addicted, brain, liver, brain,  carcinogen, damage, liver cells, alcohol </a:t>
            </a:r>
            <a:endParaRPr lang="en-US" b="1">
              <a:latin typeface="Comic Sans MS"/>
              <a:cs typeface="Calibri"/>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FF11D539-9F2E-41EA-8A57-D27933CBCEFF}"/>
              </a:ext>
            </a:extLst>
          </p:cNvPr>
          <p:cNvSpPr/>
          <p:nvPr/>
        </p:nvSpPr>
        <p:spPr>
          <a:xfrm>
            <a:off x="304800" y="990600"/>
            <a:ext cx="8686800" cy="4893647"/>
          </a:xfrm>
          <a:prstGeom prst="rect">
            <a:avLst/>
          </a:prstGeom>
        </p:spPr>
        <p:txBody>
          <a:bodyPr wrap="square">
            <a:spAutoFit/>
          </a:bodyPr>
          <a:lstStyle/>
          <a:p>
            <a:r>
              <a:rPr lang="en-GB" sz="2400" dirty="0">
                <a:latin typeface="Comic Sans MS" pitchFamily="66" charset="0"/>
              </a:rPr>
              <a:t>People can easily become </a:t>
            </a:r>
            <a:r>
              <a:rPr lang="en-GB" sz="2400" dirty="0">
                <a:solidFill>
                  <a:srgbClr val="FF0000"/>
                </a:solidFill>
                <a:latin typeface="Comic Sans MS" pitchFamily="66" charset="0"/>
              </a:rPr>
              <a:t>addicted</a:t>
            </a:r>
            <a:r>
              <a:rPr lang="en-GB" sz="2400" dirty="0">
                <a:latin typeface="Comic Sans MS" pitchFamily="66" charset="0"/>
              </a:rPr>
              <a:t> to alcohol.  Their </a:t>
            </a:r>
            <a:r>
              <a:rPr lang="en-GB" sz="2400" dirty="0">
                <a:solidFill>
                  <a:srgbClr val="FF0000"/>
                </a:solidFill>
                <a:latin typeface="Comic Sans MS" pitchFamily="66" charset="0"/>
              </a:rPr>
              <a:t>liver</a:t>
            </a:r>
            <a:r>
              <a:rPr lang="en-GB" sz="2400" dirty="0">
                <a:latin typeface="Comic Sans MS" pitchFamily="66" charset="0"/>
              </a:rPr>
              <a:t> and </a:t>
            </a:r>
            <a:r>
              <a:rPr lang="en-GB" sz="2400" dirty="0">
                <a:solidFill>
                  <a:srgbClr val="FF0000"/>
                </a:solidFill>
                <a:latin typeface="Comic Sans MS" pitchFamily="66" charset="0"/>
              </a:rPr>
              <a:t>brain</a:t>
            </a:r>
            <a:r>
              <a:rPr lang="en-GB" sz="2400" dirty="0">
                <a:latin typeface="Comic Sans MS" pitchFamily="66" charset="0"/>
              </a:rPr>
              <a:t> may suffer long-term </a:t>
            </a:r>
            <a:r>
              <a:rPr lang="en-GB" sz="2400" dirty="0">
                <a:solidFill>
                  <a:srgbClr val="FF0000"/>
                </a:solidFill>
                <a:latin typeface="Comic Sans MS" pitchFamily="66" charset="0"/>
              </a:rPr>
              <a:t>damage</a:t>
            </a:r>
            <a:r>
              <a:rPr lang="en-GB" sz="2400" dirty="0">
                <a:latin typeface="Comic Sans MS" pitchFamily="66" charset="0"/>
              </a:rPr>
              <a:t> and eventually the </a:t>
            </a:r>
            <a:r>
              <a:rPr lang="en-GB" sz="2400" dirty="0">
                <a:solidFill>
                  <a:srgbClr val="FF0000"/>
                </a:solidFill>
                <a:latin typeface="Comic Sans MS" pitchFamily="66" charset="0"/>
              </a:rPr>
              <a:t>alcohol</a:t>
            </a:r>
            <a:r>
              <a:rPr lang="en-GB" sz="2400" dirty="0">
                <a:latin typeface="Comic Sans MS" pitchFamily="66" charset="0"/>
              </a:rPr>
              <a:t> can kill them.</a:t>
            </a:r>
          </a:p>
          <a:p>
            <a:endParaRPr lang="en-GB" sz="2400" dirty="0">
              <a:latin typeface="Comic Sans MS" pitchFamily="66" charset="0"/>
            </a:endParaRPr>
          </a:p>
          <a:p>
            <a:pPr>
              <a:buFont typeface="Arial" pitchFamily="34" charset="0"/>
              <a:buChar char="•"/>
            </a:pPr>
            <a:r>
              <a:rPr lang="en-GB" sz="2400" dirty="0">
                <a:latin typeface="Comic Sans MS" pitchFamily="66" charset="0"/>
              </a:rPr>
              <a:t>  Cirrhosis of the liver – a disease which destroys healthy </a:t>
            </a:r>
            <a:r>
              <a:rPr lang="en-GB" sz="2400" dirty="0">
                <a:solidFill>
                  <a:srgbClr val="FF0000"/>
                </a:solidFill>
                <a:latin typeface="Comic Sans MS" pitchFamily="66" charset="0"/>
              </a:rPr>
              <a:t>liver cells</a:t>
            </a:r>
            <a:r>
              <a:rPr lang="en-GB" sz="2400" dirty="0">
                <a:latin typeface="Comic Sans MS" pitchFamily="66" charset="0"/>
              </a:rPr>
              <a:t>.</a:t>
            </a:r>
          </a:p>
          <a:p>
            <a:pPr>
              <a:buFont typeface="Arial" pitchFamily="34" charset="0"/>
              <a:buChar char="•"/>
            </a:pPr>
            <a:endParaRPr lang="en-GB" sz="2400" dirty="0">
              <a:latin typeface="Comic Sans MS" pitchFamily="66" charset="0"/>
            </a:endParaRPr>
          </a:p>
          <a:p>
            <a:pPr>
              <a:buFont typeface="Arial" pitchFamily="34" charset="0"/>
              <a:buChar char="•"/>
            </a:pPr>
            <a:r>
              <a:rPr lang="en-GB" sz="2400" dirty="0">
                <a:latin typeface="Comic Sans MS" pitchFamily="66" charset="0"/>
              </a:rPr>
              <a:t>  Alcohol is a </a:t>
            </a:r>
            <a:r>
              <a:rPr lang="en-GB" sz="2400" dirty="0">
                <a:solidFill>
                  <a:srgbClr val="FF0000"/>
                </a:solidFill>
                <a:latin typeface="Comic Sans MS" pitchFamily="66" charset="0"/>
              </a:rPr>
              <a:t>carcinogen</a:t>
            </a:r>
            <a:r>
              <a:rPr lang="en-GB" sz="2400" dirty="0">
                <a:latin typeface="Comic Sans MS" pitchFamily="66" charset="0"/>
              </a:rPr>
              <a:t> – heavy drinkers are at risk of developing liver cancer</a:t>
            </a:r>
          </a:p>
          <a:p>
            <a:pPr>
              <a:buFont typeface="Arial" pitchFamily="34" charset="0"/>
              <a:buChar char="•"/>
            </a:pPr>
            <a:endParaRPr lang="en-GB" sz="2400" dirty="0">
              <a:latin typeface="Comic Sans MS" pitchFamily="66" charset="0"/>
            </a:endParaRPr>
          </a:p>
          <a:p>
            <a:pPr>
              <a:buFont typeface="Arial" pitchFamily="34" charset="0"/>
              <a:buChar char="•"/>
            </a:pPr>
            <a:r>
              <a:rPr lang="en-GB" sz="2400" dirty="0">
                <a:latin typeface="Comic Sans MS" pitchFamily="66" charset="0"/>
              </a:rPr>
              <a:t>  Long-term heavy alcohol use can cause damage to the </a:t>
            </a:r>
            <a:r>
              <a:rPr lang="en-GB" sz="2400" dirty="0">
                <a:solidFill>
                  <a:srgbClr val="FF0000"/>
                </a:solidFill>
                <a:latin typeface="Comic Sans MS" pitchFamily="66" charset="0"/>
              </a:rPr>
              <a:t>brain</a:t>
            </a:r>
            <a:r>
              <a:rPr lang="en-GB" sz="2400" dirty="0">
                <a:latin typeface="Comic Sans MS" pitchFamily="66" charset="0"/>
              </a:rPr>
              <a:t>.  Brain structures are eventually lost and no longer can function properly.</a:t>
            </a:r>
          </a:p>
        </p:txBody>
      </p:sp>
      <p:sp>
        <p:nvSpPr>
          <p:cNvPr id="5" name="TextBox 4">
            <a:extLst>
              <a:ext uri="{FF2B5EF4-FFF2-40B4-BE49-F238E27FC236}">
                <a16:creationId xmlns:a16="http://schemas.microsoft.com/office/drawing/2014/main" id="{CA112FCA-8CD5-4429-A24A-1410E99BBEEE}"/>
              </a:ext>
            </a:extLst>
          </p:cNvPr>
          <p:cNvSpPr txBox="1"/>
          <p:nvPr/>
        </p:nvSpPr>
        <p:spPr>
          <a:xfrm>
            <a:off x="17980" y="304800"/>
            <a:ext cx="4236378" cy="584775"/>
          </a:xfrm>
          <a:prstGeom prst="rect">
            <a:avLst/>
          </a:prstGeom>
          <a:noFill/>
        </p:spPr>
        <p:txBody>
          <a:bodyPr wrap="square" rtlCol="0">
            <a:spAutoFit/>
          </a:bodyPr>
          <a:lstStyle/>
          <a:p>
            <a:r>
              <a:rPr lang="en-US" sz="3200" dirty="0">
                <a:solidFill>
                  <a:srgbClr val="FF0000"/>
                </a:solidFill>
                <a:latin typeface="Comic Sans MS" panose="030F0702030302020204" pitchFamily="66" charset="0"/>
              </a:rPr>
              <a:t>Self-assessment:</a:t>
            </a:r>
            <a:endParaRPr lang="en-GB" sz="1600" dirty="0">
              <a:solidFill>
                <a:srgbClr val="FF0000"/>
              </a:solidFill>
            </a:endParaRPr>
          </a:p>
        </p:txBody>
      </p:sp>
      <p:pic>
        <p:nvPicPr>
          <p:cNvPr id="6" name="Picture 2" descr="Mark, Check, Tick, Red, Correct, Symbol, Choice, Yes">
            <a:extLst>
              <a:ext uri="{FF2B5EF4-FFF2-40B4-BE49-F238E27FC236}">
                <a16:creationId xmlns:a16="http://schemas.microsoft.com/office/drawing/2014/main" id="{3AB65867-ED5C-44C7-A86F-B7931ACED0C2}"/>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001000" y="5715000"/>
            <a:ext cx="950701" cy="990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045878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763000" cy="4525963"/>
          </a:xfrm>
        </p:spPr>
        <p:txBody>
          <a:bodyPr>
            <a:normAutofit/>
          </a:bodyPr>
          <a:lstStyle/>
          <a:p>
            <a:pPr>
              <a:buNone/>
            </a:pPr>
            <a:r>
              <a:rPr lang="en-GB" sz="3600" dirty="0">
                <a:solidFill>
                  <a:srgbClr val="0070C0"/>
                </a:solidFill>
                <a:latin typeface="Comic Sans MS" pitchFamily="66" charset="0"/>
              </a:rPr>
              <a:t>Alcohol and pregnancy</a:t>
            </a:r>
          </a:p>
          <a:p>
            <a:pPr>
              <a:buNone/>
            </a:pPr>
            <a:endParaRPr lang="en-GB" sz="1600" dirty="0">
              <a:latin typeface="Comic Sans MS" pitchFamily="66" charset="0"/>
            </a:endParaRPr>
          </a:p>
          <a:p>
            <a:pPr>
              <a:buNone/>
            </a:pPr>
            <a:r>
              <a:rPr lang="en-GB" sz="2400" dirty="0">
                <a:solidFill>
                  <a:srgbClr val="0070C0"/>
                </a:solidFill>
                <a:latin typeface="Comic Sans MS" pitchFamily="66" charset="0"/>
              </a:rPr>
              <a:t>Task: </a:t>
            </a:r>
            <a:r>
              <a:rPr lang="en-GB" sz="2400" dirty="0">
                <a:latin typeface="Comic Sans MS" pitchFamily="66" charset="0"/>
              </a:rPr>
              <a:t>Watch the video and answer the following questions:</a:t>
            </a:r>
          </a:p>
          <a:p>
            <a:pPr>
              <a:buNone/>
            </a:pPr>
            <a:endParaRPr lang="en-GB" sz="1400" dirty="0">
              <a:latin typeface="Comic Sans MS" pitchFamily="66" charset="0"/>
            </a:endParaRPr>
          </a:p>
          <a:p>
            <a:pPr marL="457200" indent="-457200">
              <a:buAutoNum type="arabicPeriod"/>
            </a:pPr>
            <a:r>
              <a:rPr lang="en-GB" sz="2600" dirty="0">
                <a:latin typeface="Comic Sans MS" pitchFamily="66" charset="0"/>
              </a:rPr>
              <a:t>How does alcohol reach a growing baby?</a:t>
            </a:r>
          </a:p>
          <a:p>
            <a:pPr marL="457200" indent="-457200">
              <a:buAutoNum type="arabicPeriod"/>
            </a:pPr>
            <a:r>
              <a:rPr lang="en-GB" sz="2600" dirty="0">
                <a:latin typeface="Comic Sans MS" pitchFamily="66" charset="0"/>
              </a:rPr>
              <a:t>What are some of the alcohol-related problems linked to drinking during pregnancy?</a:t>
            </a:r>
          </a:p>
          <a:p>
            <a:pPr marL="457200" indent="-457200">
              <a:buAutoNum type="arabicPeriod"/>
            </a:pPr>
            <a:r>
              <a:rPr lang="en-GB" sz="2600" dirty="0">
                <a:latin typeface="Comic Sans MS" pitchFamily="66" charset="0"/>
              </a:rPr>
              <a:t>What is the most severe disorder that occurs if women drink during pregnancy? Describe some of the symptoms of this condition</a:t>
            </a:r>
            <a:r>
              <a:rPr lang="en-GB" sz="2400" dirty="0">
                <a:latin typeface="Comic Sans MS" pitchFamily="66" charset="0"/>
              </a:rPr>
              <a:t>.</a:t>
            </a:r>
          </a:p>
        </p:txBody>
      </p:sp>
      <p:pic>
        <p:nvPicPr>
          <p:cNvPr id="19459" name="Picture 3"/>
          <p:cNvPicPr>
            <a:picLocks noChangeAspect="1" noChangeArrowheads="1"/>
          </p:cNvPicPr>
          <p:nvPr/>
        </p:nvPicPr>
        <p:blipFill>
          <a:blip r:embed="rId2" cstate="print"/>
          <a:srcRect/>
          <a:stretch>
            <a:fillRect/>
          </a:stretch>
        </p:blipFill>
        <p:spPr bwMode="auto">
          <a:xfrm>
            <a:off x="7924800" y="152400"/>
            <a:ext cx="1071563" cy="1071563"/>
          </a:xfrm>
          <a:prstGeom prst="rect">
            <a:avLst/>
          </a:prstGeom>
          <a:noFill/>
          <a:ln w="9525">
            <a:noFill/>
            <a:miter lim="800000"/>
            <a:headEnd/>
            <a:tailEnd/>
          </a:ln>
        </p:spPr>
      </p:pic>
      <p:pic>
        <p:nvPicPr>
          <p:cNvPr id="2050" name="Picture 2" descr="Drinks, Alcohol, Cocktails, Alcoholic, Glass, Beverage">
            <a:extLst>
              <a:ext uri="{FF2B5EF4-FFF2-40B4-BE49-F238E27FC236}">
                <a16:creationId xmlns:a16="http://schemas.microsoft.com/office/drawing/2014/main" id="{B79352B9-6EE7-4A6E-A5A3-5E84865BA29B}"/>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943600" y="4648200"/>
            <a:ext cx="2933700" cy="1955800"/>
          </a:xfrm>
          <a:prstGeom prst="rect">
            <a:avLst/>
          </a:prstGeom>
          <a:noFill/>
          <a:extLst>
            <a:ext uri="{909E8E84-426E-40DD-AFC4-6F175D3DCCD1}">
              <a14:hiddenFill xmlns:a14="http://schemas.microsoft.com/office/drawing/2010/main">
                <a:solidFill>
                  <a:srgbClr val="FFFFFF"/>
                </a:solidFill>
              </a14:hiddenFill>
            </a:ext>
          </a:extLst>
        </p:spPr>
      </p:pic>
      <p:pic>
        <p:nvPicPr>
          <p:cNvPr id="2052" name="Picture 4" descr="Embryo, Human, Infant, Pregnancy, Silhouette">
            <a:extLst>
              <a:ext uri="{FF2B5EF4-FFF2-40B4-BE49-F238E27FC236}">
                <a16:creationId xmlns:a16="http://schemas.microsoft.com/office/drawing/2014/main" id="{73CE4F84-6FF4-4FDC-A2B3-9A7ED8CEC646}"/>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33400" y="4724400"/>
            <a:ext cx="1828800" cy="1828800"/>
          </a:xfrm>
          <a:prstGeom prst="rect">
            <a:avLst/>
          </a:prstGeom>
          <a:noFill/>
          <a:extLst>
            <a:ext uri="{909E8E84-426E-40DD-AFC4-6F175D3DCCD1}">
              <a14:hiddenFill xmlns:a14="http://schemas.microsoft.com/office/drawing/2010/main">
                <a:solidFill>
                  <a:srgbClr val="FFFFFF"/>
                </a:solidFill>
              </a14:hiddenFill>
            </a:ext>
          </a:extLst>
        </p:spPr>
      </p:pic>
      <p:sp>
        <p:nvSpPr>
          <p:cNvPr id="2" name="Rectangle 1">
            <a:extLst>
              <a:ext uri="{FF2B5EF4-FFF2-40B4-BE49-F238E27FC236}">
                <a16:creationId xmlns:a16="http://schemas.microsoft.com/office/drawing/2014/main" id="{BC6AD77A-7A78-4230-9808-5EFC3C076823}"/>
              </a:ext>
            </a:extLst>
          </p:cNvPr>
          <p:cNvSpPr/>
          <p:nvPr/>
        </p:nvSpPr>
        <p:spPr>
          <a:xfrm>
            <a:off x="3887912" y="1600200"/>
            <a:ext cx="5257800" cy="369332"/>
          </a:xfrm>
          <a:prstGeom prst="rect">
            <a:avLst/>
          </a:prstGeom>
        </p:spPr>
        <p:txBody>
          <a:bodyPr wrap="square">
            <a:spAutoFit/>
          </a:bodyPr>
          <a:lstStyle/>
          <a:p>
            <a:r>
              <a:rPr lang="en-GB" dirty="0">
                <a:hlinkClick r:id="rId5"/>
              </a:rPr>
              <a:t>https://www.youtube.com/watch?v=od13ZcQizWQ</a:t>
            </a:r>
            <a:endParaRPr lang="en-GB" dirty="0"/>
          </a:p>
        </p:txBody>
      </p:sp>
      <p:pic>
        <p:nvPicPr>
          <p:cNvPr id="2054" name="Picture 6" descr="Baby, Child, Cute, Baby Girl, Sleeping, Curled Up">
            <a:extLst>
              <a:ext uri="{FF2B5EF4-FFF2-40B4-BE49-F238E27FC236}">
                <a16:creationId xmlns:a16="http://schemas.microsoft.com/office/drawing/2014/main" id="{59E37096-809B-4C06-9BBB-78385893A2A7}"/>
              </a:ext>
            </a:extLst>
          </p:cNvPr>
          <p:cNvPicPr>
            <a:picLocks noChangeAspect="1" noChangeArrowheads="1"/>
          </p:cNvPicPr>
          <p:nvPr/>
        </p:nvPicPr>
        <p:blipFill rotWithShape="1">
          <a:blip r:embed="rId6" cstate="print">
            <a:extLst>
              <a:ext uri="{28A0092B-C50C-407E-A947-70E740481C1C}">
                <a14:useLocalDpi xmlns:a14="http://schemas.microsoft.com/office/drawing/2010/main" val="0"/>
              </a:ext>
            </a:extLst>
          </a:blip>
          <a:srcRect l="9101" t="18188" r="6741" b="6980"/>
          <a:stretch/>
        </p:blipFill>
        <p:spPr bwMode="auto">
          <a:xfrm>
            <a:off x="2895600" y="4953000"/>
            <a:ext cx="2583951" cy="1531742"/>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884F8486-FD86-4300-A2FC-C1E68A3831B9}"/>
              </a:ext>
            </a:extLst>
          </p:cNvPr>
          <p:cNvSpPr/>
          <p:nvPr/>
        </p:nvSpPr>
        <p:spPr>
          <a:xfrm>
            <a:off x="381000" y="990600"/>
            <a:ext cx="8534400" cy="4154984"/>
          </a:xfrm>
          <a:prstGeom prst="rect">
            <a:avLst/>
          </a:prstGeom>
        </p:spPr>
        <p:txBody>
          <a:bodyPr wrap="square">
            <a:spAutoFit/>
          </a:bodyPr>
          <a:lstStyle/>
          <a:p>
            <a:pPr marL="457200" indent="-457200">
              <a:buAutoNum type="arabicPeriod"/>
            </a:pPr>
            <a:r>
              <a:rPr lang="en-GB" sz="2400" dirty="0">
                <a:latin typeface="Comic Sans MS" pitchFamily="66" charset="0"/>
              </a:rPr>
              <a:t>Alcohol enters the bloodstream of the mother, moves through the placenta and into the baby’s bloodstream.</a:t>
            </a:r>
          </a:p>
          <a:p>
            <a:pPr marL="457200" indent="-457200">
              <a:buAutoNum type="arabicPeriod"/>
            </a:pPr>
            <a:endParaRPr lang="en-GB" sz="2400" dirty="0">
              <a:latin typeface="Comic Sans MS" pitchFamily="66" charset="0"/>
            </a:endParaRPr>
          </a:p>
          <a:p>
            <a:pPr marL="457200" indent="-457200">
              <a:buAutoNum type="arabicPeriod"/>
            </a:pPr>
            <a:r>
              <a:rPr lang="en-GB" sz="2400" dirty="0">
                <a:latin typeface="Comic Sans MS" pitchFamily="66" charset="0"/>
              </a:rPr>
              <a:t>High levels of alcohol are toxic and can cause damage to the brain and other organs, prolonged exposed to alcohol in utero can lead to miscarriages and still birth plus a condition called fetal alcohol syndrome. </a:t>
            </a:r>
          </a:p>
          <a:p>
            <a:pPr marL="457200" indent="-457200">
              <a:buAutoNum type="arabicPeriod"/>
            </a:pPr>
            <a:endParaRPr lang="en-GB" sz="2400" dirty="0">
              <a:latin typeface="Comic Sans MS" pitchFamily="66" charset="0"/>
            </a:endParaRPr>
          </a:p>
          <a:p>
            <a:pPr marL="457200" indent="-457200">
              <a:buAutoNum type="arabicPeriod"/>
            </a:pPr>
            <a:r>
              <a:rPr lang="en-GB" sz="2400" dirty="0">
                <a:latin typeface="Comic Sans MS" pitchFamily="66" charset="0"/>
              </a:rPr>
              <a:t>Fetal alcohol syndrome is a serious condition which can lead to facial and heart abnormalities, mental retardation and behavioural problems.</a:t>
            </a:r>
          </a:p>
        </p:txBody>
      </p:sp>
      <p:sp>
        <p:nvSpPr>
          <p:cNvPr id="5" name="TextBox 4">
            <a:extLst>
              <a:ext uri="{FF2B5EF4-FFF2-40B4-BE49-F238E27FC236}">
                <a16:creationId xmlns:a16="http://schemas.microsoft.com/office/drawing/2014/main" id="{BBB6B141-A6C2-45BA-B7E8-8DE16EFF1454}"/>
              </a:ext>
            </a:extLst>
          </p:cNvPr>
          <p:cNvSpPr txBox="1"/>
          <p:nvPr/>
        </p:nvSpPr>
        <p:spPr>
          <a:xfrm>
            <a:off x="34247" y="228600"/>
            <a:ext cx="4800600" cy="646331"/>
          </a:xfrm>
          <a:prstGeom prst="rect">
            <a:avLst/>
          </a:prstGeom>
          <a:noFill/>
        </p:spPr>
        <p:txBody>
          <a:bodyPr wrap="square" rtlCol="0">
            <a:spAutoFit/>
          </a:bodyPr>
          <a:lstStyle/>
          <a:p>
            <a:r>
              <a:rPr lang="en-US" sz="3600" dirty="0">
                <a:solidFill>
                  <a:srgbClr val="FF0000"/>
                </a:solidFill>
                <a:latin typeface="Comic Sans MS" panose="030F0702030302020204" pitchFamily="66" charset="0"/>
              </a:rPr>
              <a:t>Self-assessment:</a:t>
            </a:r>
            <a:endParaRPr lang="en-GB" sz="3600" dirty="0">
              <a:solidFill>
                <a:srgbClr val="FF0000"/>
              </a:solidFill>
              <a:latin typeface="Comic Sans MS" panose="030F0702030302020204" pitchFamily="66" charset="0"/>
            </a:endParaRPr>
          </a:p>
        </p:txBody>
      </p:sp>
      <p:pic>
        <p:nvPicPr>
          <p:cNvPr id="6" name="Picture 2" descr="Mark, Check, Tick, Red, Correct, Symbol, Choice, Yes">
            <a:extLst>
              <a:ext uri="{FF2B5EF4-FFF2-40B4-BE49-F238E27FC236}">
                <a16:creationId xmlns:a16="http://schemas.microsoft.com/office/drawing/2014/main" id="{1FBAAD6C-E790-47B3-9D77-802648B1EB32}"/>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657699" y="4594459"/>
            <a:ext cx="1255501" cy="130819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52602077"/>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571D201D27314143BE863E8D07D284B8" ma:contentTypeVersion="11" ma:contentTypeDescription="Create a new document." ma:contentTypeScope="" ma:versionID="2f7f06e0048ca94346dbef784c647201">
  <xsd:schema xmlns:xsd="http://www.w3.org/2001/XMLSchema" xmlns:xs="http://www.w3.org/2001/XMLSchema" xmlns:p="http://schemas.microsoft.com/office/2006/metadata/properties" xmlns:ns2="3eb4558b-8982-4134-8cf8-0edee52307a7" xmlns:ns3="049f97e1-32ae-4d3d-9c64-63be60dba368" targetNamespace="http://schemas.microsoft.com/office/2006/metadata/properties" ma:root="true" ma:fieldsID="21c465b36c7150a89b3ab222f12bea40" ns2:_="" ns3:_="">
    <xsd:import namespace="3eb4558b-8982-4134-8cf8-0edee52307a7"/>
    <xsd:import namespace="049f97e1-32ae-4d3d-9c64-63be60dba368"/>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DateTaken" minOccurs="0"/>
                <xsd:element ref="ns2:MediaServiceAutoTags" minOccurs="0"/>
                <xsd:element ref="ns2:MediaServiceOCR"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eb4558b-8982-4134-8cf8-0edee52307a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AutoTags" ma:index="15" nillable="true" ma:displayName="Tags" ma:internalName="MediaServiceAutoTag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49f97e1-32ae-4d3d-9c64-63be60dba368" elementFormDefault="qualified">
    <xsd:import namespace="http://schemas.microsoft.com/office/2006/documentManagement/types"/>
    <xsd:import namespace="http://schemas.microsoft.com/office/infopath/2007/PartnerControls"/>
    <xsd:element name="SharedWithUsers" ma:index="12" nillable="true" ma:displayName="Shared With" ma:SearchPeopleOnly="false" ma:SharePointGroup="0" ma:internalName="SharedWithUsers" ma:readOnly="true" ma:showField="ImnNam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4" ma:displayName="Content Type"/>
        <xsd:element ref="dc:title" minOccurs="0" maxOccurs="1" ma:index="3"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870D28D0-3F56-4B90-91E3-8784C659E0F2}">
  <ds:schemaRefs>
    <ds:schemaRef ds:uri="http://schemas.microsoft.com/office/2006/metadata/properties"/>
    <ds:schemaRef ds:uri="http://schemas.microsoft.com/office/infopath/2007/PartnerControls"/>
  </ds:schemaRefs>
</ds:datastoreItem>
</file>

<file path=customXml/itemProps2.xml><?xml version="1.0" encoding="utf-8"?>
<ds:datastoreItem xmlns:ds="http://schemas.openxmlformats.org/officeDocument/2006/customXml" ds:itemID="{9B795248-ACA0-49A8-8A76-8E43409221B7}">
  <ds:schemaRefs>
    <ds:schemaRef ds:uri="http://schemas.microsoft.com/sharepoint/v3/contenttype/forms"/>
  </ds:schemaRefs>
</ds:datastoreItem>
</file>

<file path=customXml/itemProps3.xml><?xml version="1.0" encoding="utf-8"?>
<ds:datastoreItem xmlns:ds="http://schemas.openxmlformats.org/officeDocument/2006/customXml" ds:itemID="{26B75EB8-1669-437F-92A7-E435320D025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eb4558b-8982-4134-8cf8-0edee52307a7"/>
    <ds:schemaRef ds:uri="049f97e1-32ae-4d3d-9c64-63be60dba36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Theme</Template>
  <TotalTime>1</TotalTime>
  <Words>852</Words>
  <Application>Microsoft Office PowerPoint</Application>
  <PresentationFormat>On-screen Show (4:3)</PresentationFormat>
  <Paragraphs>102</Paragraphs>
  <Slides>12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Arial</vt:lpstr>
      <vt:lpstr>Calibri</vt:lpstr>
      <vt:lpstr>Calibri Light</vt:lpstr>
      <vt:lpstr>Comic Sans MS</vt:lpstr>
      <vt:lpstr>Office Theme</vt:lpstr>
      <vt:lpstr>Alcohol</vt:lpstr>
      <vt:lpstr>PowerPoint Presentation</vt:lpstr>
      <vt:lpstr>Alcohol and health</vt:lpstr>
      <vt:lpstr>PowerPoint Presentation</vt:lpstr>
      <vt:lpstr>Brain &amp; Liver Damage</vt:lpstr>
      <vt:lpstr>Task: Fill in the blanks:</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80/20 – THINK! What do you NEED to cover with your set</dc:title>
  <dc:creator>Matt Holden</dc:creator>
  <cp:lastModifiedBy>Miss K Mattoo</cp:lastModifiedBy>
  <cp:revision>39</cp:revision>
  <dcterms:created xsi:type="dcterms:W3CDTF">2020-06-23T10:20:49Z</dcterms:created>
  <dcterms:modified xsi:type="dcterms:W3CDTF">2020-09-22T16:35:47Z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0x010100571D201D27314143BE863E8D07D284B8</vt:lpwstr>
  </property>
</Properties>
</file>