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383" r:id="rId5"/>
    <p:sldId id="370" r:id="rId6"/>
    <p:sldId id="384" r:id="rId7"/>
    <p:sldId id="385" r:id="rId8"/>
    <p:sldId id="386" r:id="rId9"/>
    <p:sldId id="387" r:id="rId10"/>
    <p:sldId id="388" r:id="rId11"/>
    <p:sldId id="389" r:id="rId12"/>
    <p:sldId id="390" r:id="rId13"/>
    <p:sldId id="391" r:id="rId14"/>
    <p:sldId id="392" r:id="rId15"/>
    <p:sldId id="393" r:id="rId16"/>
    <p:sldId id="394" r:id="rId17"/>
    <p:sldId id="395" r:id="rId18"/>
    <p:sldId id="396" r:id="rId19"/>
    <p:sldId id="397" r:id="rId20"/>
    <p:sldId id="265" r:id="rId21"/>
    <p:sldId id="26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1" autoAdjust="0"/>
    <p:restoredTop sz="94660"/>
  </p:normalViewPr>
  <p:slideViewPr>
    <p:cSldViewPr snapToGrid="0">
      <p:cViewPr varScale="1">
        <p:scale>
          <a:sx n="86" d="100"/>
          <a:sy n="86" d="100"/>
        </p:scale>
        <p:origin x="115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A04D94-BACD-4B5E-B694-4C6123CBB765}" type="datetimeFigureOut">
              <a:rPr lang="en-GB" smtClean="0"/>
              <a:t>24/09/2020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FF400F-0B16-4E40-BDCC-E3CBAB827438}" type="slidenum">
              <a:rPr lang="en-GB" smtClean="0"/>
              <a:t>‹#›</a:t>
            </a:fld>
            <a:endParaRPr lang="en-GB"/>
          </a:p>
        </p:txBody>
      </p:sp>
    </p:spTree>
    <p:extLst>
      <p:ext uri="{BB962C8B-B14F-4D97-AF65-F5344CB8AC3E}">
        <p14:creationId xmlns:p14="http://schemas.microsoft.com/office/powerpoint/2010/main" val="1918923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By The original </a:t>
            </a:r>
            <a:r>
              <a:rPr lang="en-GB" dirty="0" err="1"/>
              <a:t>uploader</a:t>
            </a:r>
            <a:r>
              <a:rPr lang="en-GB" dirty="0"/>
              <a:t> was </a:t>
            </a:r>
            <a:r>
              <a:rPr lang="en-GB" dirty="0" err="1"/>
              <a:t>Pdefer</a:t>
            </a:r>
            <a:r>
              <a:rPr lang="en-GB" dirty="0"/>
              <a:t> at English Wikipedia [GFDL (http://www.gnu.org/copyleft/fdl.html) or CC-BY-SA-3.0 (http://creativecommons.org/licenses/by-sa/3.0/)], via Wikimedia Commons</a:t>
            </a:r>
          </a:p>
          <a:p>
            <a:endParaRPr lang="en-GB" dirty="0"/>
          </a:p>
        </p:txBody>
      </p:sp>
      <p:sp>
        <p:nvSpPr>
          <p:cNvPr id="4" name="Slide Number Placeholder 3"/>
          <p:cNvSpPr>
            <a:spLocks noGrp="1"/>
          </p:cNvSpPr>
          <p:nvPr>
            <p:ph type="sldNum" sz="quarter" idx="10"/>
          </p:nvPr>
        </p:nvSpPr>
        <p:spPr/>
        <p:txBody>
          <a:bodyPr/>
          <a:lstStyle/>
          <a:p>
            <a:fld id="{25BD1227-DD11-4AE1-88F1-23EC3279F476}"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GB" dirty="0"/>
              <a:t>Image:</a:t>
            </a:r>
            <a:r>
              <a:rPr lang="en-GB" baseline="0" dirty="0"/>
              <a:t> </a:t>
            </a:r>
            <a:r>
              <a:rPr lang="en-GB" dirty="0"/>
              <a:t>By </a:t>
            </a:r>
            <a:r>
              <a:rPr lang="en-GB" dirty="0" err="1"/>
              <a:t>domdomegg</a:t>
            </a:r>
            <a:r>
              <a:rPr lang="en-GB" dirty="0"/>
              <a:t> - Own work, CC BY 4.0, https://commons.wikimedia.org/w/index.php?curid=46639201</a:t>
            </a:r>
          </a:p>
        </p:txBody>
      </p:sp>
      <p:sp>
        <p:nvSpPr>
          <p:cNvPr id="4" name="Slide Number Placeholder 3"/>
          <p:cNvSpPr>
            <a:spLocks noGrp="1"/>
          </p:cNvSpPr>
          <p:nvPr>
            <p:ph type="sldNum" sz="quarter" idx="10"/>
          </p:nvPr>
        </p:nvSpPr>
        <p:spPr/>
        <p:txBody>
          <a:bodyPr/>
          <a:lstStyle/>
          <a:p>
            <a:fld id="{25BD1227-DD11-4AE1-88F1-23EC3279F476}" type="slidenum">
              <a:rPr lang="en-GB" smtClean="0"/>
              <a:pPr/>
              <a:t>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Image:</a:t>
            </a:r>
            <a:r>
              <a:rPr lang="en-GB" baseline="0" dirty="0"/>
              <a:t> </a:t>
            </a:r>
            <a:r>
              <a:rPr lang="en-GB" dirty="0"/>
              <a:t>By </a:t>
            </a:r>
            <a:r>
              <a:rPr lang="en-GB" dirty="0" err="1"/>
              <a:t>domdomegg</a:t>
            </a:r>
            <a:r>
              <a:rPr lang="en-GB" dirty="0"/>
              <a:t> - Own work, CC BY 4.0, https://commons.wikimedia.org/w/index.php?curid=46639201</a:t>
            </a:r>
          </a:p>
          <a:p>
            <a:endParaRPr lang="en-GB" dirty="0"/>
          </a:p>
        </p:txBody>
      </p:sp>
      <p:sp>
        <p:nvSpPr>
          <p:cNvPr id="4" name="Slide Number Placeholder 3"/>
          <p:cNvSpPr>
            <a:spLocks noGrp="1"/>
          </p:cNvSpPr>
          <p:nvPr>
            <p:ph type="sldNum" sz="quarter" idx="10"/>
          </p:nvPr>
        </p:nvSpPr>
        <p:spPr/>
        <p:txBody>
          <a:bodyPr/>
          <a:lstStyle/>
          <a:p>
            <a:fld id="{25BD1227-DD11-4AE1-88F1-23EC3279F476}"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Image:</a:t>
            </a:r>
            <a:r>
              <a:rPr lang="en-GB" baseline="0" dirty="0"/>
              <a:t> </a:t>
            </a:r>
            <a:r>
              <a:rPr lang="en-GB" dirty="0"/>
              <a:t>By </a:t>
            </a:r>
            <a:r>
              <a:rPr lang="en-GB" dirty="0" err="1"/>
              <a:t>domdomegg</a:t>
            </a:r>
            <a:r>
              <a:rPr lang="en-GB" dirty="0"/>
              <a:t> - Own work, CC BY 4.0, https://commons.wikimedia.org/w/index.php?curid=46639201</a:t>
            </a:r>
          </a:p>
          <a:p>
            <a:endParaRPr lang="en-GB" dirty="0"/>
          </a:p>
        </p:txBody>
      </p:sp>
      <p:sp>
        <p:nvSpPr>
          <p:cNvPr id="4" name="Slide Number Placeholder 3"/>
          <p:cNvSpPr>
            <a:spLocks noGrp="1"/>
          </p:cNvSpPr>
          <p:nvPr>
            <p:ph type="sldNum" sz="quarter" idx="10"/>
          </p:nvPr>
        </p:nvSpPr>
        <p:spPr/>
        <p:txBody>
          <a:bodyPr/>
          <a:lstStyle/>
          <a:p>
            <a:fld id="{25BD1227-DD11-4AE1-88F1-23EC3279F476}" type="slidenum">
              <a:rPr lang="en-GB" smtClean="0"/>
              <a:pPr/>
              <a:t>9</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GB" dirty="0"/>
              <a:t>Cut these bullet points</a:t>
            </a:r>
            <a:r>
              <a:rPr lang="en-GB" baseline="0" dirty="0"/>
              <a:t> of information into cards/strips, give each student a piece of information. They will need to share information to complete their table.</a:t>
            </a:r>
            <a:endParaRPr lang="en-GB" dirty="0"/>
          </a:p>
        </p:txBody>
      </p:sp>
      <p:sp>
        <p:nvSpPr>
          <p:cNvPr id="4" name="Slide Number Placeholder 3"/>
          <p:cNvSpPr>
            <a:spLocks noGrp="1"/>
          </p:cNvSpPr>
          <p:nvPr>
            <p:ph type="sldNum" sz="quarter" idx="10"/>
          </p:nvPr>
        </p:nvSpPr>
        <p:spPr/>
        <p:txBody>
          <a:bodyPr/>
          <a:lstStyle/>
          <a:p>
            <a:fld id="{25BD1227-DD11-4AE1-88F1-23EC3279F476}" type="slidenum">
              <a:rPr lang="en-GB" smtClean="0"/>
              <a:pPr/>
              <a:t>16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DFF0AB-CB2E-41AB-B04F-0BF25A1C3A9A}"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89806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DFF0AB-CB2E-41AB-B04F-0BF25A1C3A9A}"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2387567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DFF0AB-CB2E-41AB-B04F-0BF25A1C3A9A}"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1776886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DFF0AB-CB2E-41AB-B04F-0BF25A1C3A9A}"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1500536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DFF0AB-CB2E-41AB-B04F-0BF25A1C3A9A}" type="datetimeFigureOut">
              <a:rPr lang="en-GB" smtClean="0"/>
              <a:t>24/09/2020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28880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DFF0AB-CB2E-41AB-B04F-0BF25A1C3A9A}"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2768909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DFF0AB-CB2E-41AB-B04F-0BF25A1C3A9A}" type="datetimeFigureOut">
              <a:rPr lang="en-GB" smtClean="0"/>
              <a:t>24/09/2020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2283889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DFF0AB-CB2E-41AB-B04F-0BF25A1C3A9A}" type="datetimeFigureOut">
              <a:rPr lang="en-GB" smtClean="0"/>
              <a:t>24/09/2020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3518120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DFF0AB-CB2E-41AB-B04F-0BF25A1C3A9A}" type="datetimeFigureOut">
              <a:rPr lang="en-GB" smtClean="0"/>
              <a:t>24/09/2020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1671043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DFF0AB-CB2E-41AB-B04F-0BF25A1C3A9A}"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4062279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DFF0AB-CB2E-41AB-B04F-0BF25A1C3A9A}" type="datetimeFigureOut">
              <a:rPr lang="en-GB" smtClean="0"/>
              <a:t>24/09/2020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339B4E-AAA3-47F5-9A54-F4073914B55D}" type="slidenum">
              <a:rPr lang="en-GB" smtClean="0"/>
              <a:t>‹#›</a:t>
            </a:fld>
            <a:endParaRPr lang="en-GB"/>
          </a:p>
        </p:txBody>
      </p:sp>
    </p:spTree>
    <p:extLst>
      <p:ext uri="{BB962C8B-B14F-4D97-AF65-F5344CB8AC3E}">
        <p14:creationId xmlns:p14="http://schemas.microsoft.com/office/powerpoint/2010/main" val="392992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FF0AB-CB2E-41AB-B04F-0BF25A1C3A9A}" type="datetimeFigureOut">
              <a:rPr lang="en-GB" smtClean="0"/>
              <a:t>24/09/2020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39B4E-AAA3-47F5-9A54-F4073914B55D}" type="slidenum">
              <a:rPr lang="en-GB" smtClean="0"/>
              <a:t>‹#›</a:t>
            </a:fld>
            <a:endParaRPr lang="en-GB"/>
          </a:p>
        </p:txBody>
      </p:sp>
    </p:spTree>
    <p:extLst>
      <p:ext uri="{BB962C8B-B14F-4D97-AF65-F5344CB8AC3E}">
        <p14:creationId xmlns:p14="http://schemas.microsoft.com/office/powerpoint/2010/main" val="3112274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8NUxvJS-_0k"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bbc.co.uk/schools/gcsebitesize/science/triple_aqa/movement_of_molecules/gaseous_exchange_lungs/revision/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304800"/>
            <a:ext cx="8610600" cy="1371600"/>
          </a:xfrm>
          <a:prstGeom prst="roundRect">
            <a:avLst/>
          </a:prstGeom>
          <a:solidFill>
            <a:srgbClr val="E4FAF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85800" y="457200"/>
            <a:ext cx="7772400" cy="1066800"/>
          </a:xfrm>
        </p:spPr>
        <p:txBody>
          <a:bodyPr>
            <a:normAutofit/>
          </a:bodyPr>
          <a:lstStyle/>
          <a:p>
            <a:r>
              <a:rPr lang="en-GB" sz="4800" dirty="0">
                <a:latin typeface="Comic Sans MS" pitchFamily="66" charset="0"/>
              </a:rPr>
              <a:t>Breathing &amp; Gas Exchange</a:t>
            </a:r>
          </a:p>
        </p:txBody>
      </p:sp>
      <p:sp>
        <p:nvSpPr>
          <p:cNvPr id="6" name="TextBox 5"/>
          <p:cNvSpPr txBox="1"/>
          <p:nvPr/>
        </p:nvSpPr>
        <p:spPr>
          <a:xfrm>
            <a:off x="228600" y="1828800"/>
            <a:ext cx="6781800" cy="4001095"/>
          </a:xfrm>
          <a:prstGeom prst="rect">
            <a:avLst/>
          </a:prstGeom>
          <a:noFill/>
        </p:spPr>
        <p:txBody>
          <a:bodyPr wrap="square" rtlCol="0">
            <a:spAutoFit/>
          </a:bodyPr>
          <a:lstStyle/>
          <a:p>
            <a:r>
              <a:rPr lang="en-GB" sz="2800" b="1" dirty="0">
                <a:latin typeface="Comic Sans MS" pitchFamily="66" charset="0"/>
              </a:rPr>
              <a:t>Do Now activity:</a:t>
            </a:r>
          </a:p>
          <a:p>
            <a:endParaRPr lang="en-GB" sz="2800" b="1" dirty="0">
              <a:latin typeface="Comic Sans MS" pitchFamily="66" charset="0"/>
            </a:endParaRPr>
          </a:p>
          <a:p>
            <a:pPr marL="457200" indent="-457200">
              <a:buAutoNum type="arabicPeriod"/>
            </a:pPr>
            <a:r>
              <a:rPr lang="en-GB" sz="2200" dirty="0">
                <a:solidFill>
                  <a:srgbClr val="FF0000"/>
                </a:solidFill>
                <a:latin typeface="Comic Sans MS" pitchFamily="66" charset="0"/>
              </a:rPr>
              <a:t>Identify some of the organs involved in the gas exchange system in the human body.</a:t>
            </a:r>
          </a:p>
          <a:p>
            <a:pPr marL="457200" indent="-457200">
              <a:buAutoNum type="arabicPeriod"/>
            </a:pPr>
            <a:endParaRPr lang="en-GB" sz="2200" dirty="0">
              <a:solidFill>
                <a:srgbClr val="FF0000"/>
              </a:solidFill>
              <a:latin typeface="Comic Sans MS" pitchFamily="66" charset="0"/>
            </a:endParaRPr>
          </a:p>
          <a:p>
            <a:pPr marL="457200" indent="-457200">
              <a:buAutoNum type="arabicPeriod"/>
            </a:pPr>
            <a:r>
              <a:rPr lang="en-GB" sz="2200" dirty="0">
                <a:solidFill>
                  <a:schemeClr val="accent6">
                    <a:lumMod val="75000"/>
                  </a:schemeClr>
                </a:solidFill>
                <a:latin typeface="Comic Sans MS" pitchFamily="66" charset="0"/>
              </a:rPr>
              <a:t>Discuss with your partner what function of some of these organs might be within this system</a:t>
            </a:r>
          </a:p>
          <a:p>
            <a:pPr marL="457200" indent="-457200">
              <a:buAutoNum type="arabicPeriod"/>
            </a:pPr>
            <a:endParaRPr lang="en-GB" sz="2200" dirty="0">
              <a:solidFill>
                <a:schemeClr val="accent6">
                  <a:lumMod val="75000"/>
                </a:schemeClr>
              </a:solidFill>
              <a:latin typeface="Comic Sans MS" pitchFamily="66" charset="0"/>
            </a:endParaRPr>
          </a:p>
          <a:p>
            <a:pPr marL="457200" indent="-457200">
              <a:buAutoNum type="arabicPeriod"/>
            </a:pPr>
            <a:r>
              <a:rPr lang="en-GB" sz="2200" dirty="0">
                <a:solidFill>
                  <a:srgbClr val="00B050"/>
                </a:solidFill>
                <a:latin typeface="Comic Sans MS" pitchFamily="66" charset="0"/>
              </a:rPr>
              <a:t>Explain why organisms need an efficient gas-exchange system</a:t>
            </a:r>
          </a:p>
        </p:txBody>
      </p:sp>
      <p:pic>
        <p:nvPicPr>
          <p:cNvPr id="7" name="Picture 2" descr="File:Alveoli diagram.png"/>
          <p:cNvPicPr>
            <a:picLocks noChangeAspect="1" noChangeArrowheads="1"/>
          </p:cNvPicPr>
          <p:nvPr/>
        </p:nvPicPr>
        <p:blipFill>
          <a:blip r:embed="rId3" cstate="print"/>
          <a:srcRect/>
          <a:stretch>
            <a:fillRect/>
          </a:stretch>
        </p:blipFill>
        <p:spPr bwMode="auto">
          <a:xfrm>
            <a:off x="6553200" y="4343400"/>
            <a:ext cx="2238336" cy="187642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191" y="245020"/>
            <a:ext cx="8961255" cy="826134"/>
          </a:xfrm>
          <a:solidFill>
            <a:srgbClr val="C3F3F2"/>
          </a:solidFill>
        </p:spPr>
        <p:txBody>
          <a:bodyPr>
            <a:normAutofit/>
          </a:bodyPr>
          <a:lstStyle/>
          <a:p>
            <a:pPr marL="0" indent="0" algn="ctr">
              <a:buNone/>
            </a:pPr>
            <a:r>
              <a:rPr lang="en-GB" sz="2400" b="1" dirty="0">
                <a:latin typeface="Comic Sans MS" panose="030F0702030302020204" pitchFamily="66" charset="0"/>
              </a:rPr>
              <a:t>Task: </a:t>
            </a:r>
            <a:r>
              <a:rPr lang="en-GB" sz="2400" dirty="0">
                <a:latin typeface="Comic Sans MS" panose="030F0702030302020204" pitchFamily="66" charset="0"/>
              </a:rPr>
              <a:t>You will need to draw this table below and fill it in using the information cards I will distribute around the room:</a:t>
            </a:r>
          </a:p>
        </p:txBody>
      </p:sp>
      <p:graphicFrame>
        <p:nvGraphicFramePr>
          <p:cNvPr id="4" name="Table 3"/>
          <p:cNvGraphicFramePr>
            <a:graphicFrameLocks noGrp="1"/>
          </p:cNvGraphicFramePr>
          <p:nvPr/>
        </p:nvGraphicFramePr>
        <p:xfrm>
          <a:off x="225470" y="1449135"/>
          <a:ext cx="8694692" cy="4716532"/>
        </p:xfrm>
        <a:graphic>
          <a:graphicData uri="http://schemas.openxmlformats.org/drawingml/2006/table">
            <a:tbl>
              <a:tblPr firstRow="1" bandRow="1">
                <a:tableStyleId>{5C22544A-7EE6-4342-B048-85BDC9FD1C3A}</a:tableStyleId>
              </a:tblPr>
              <a:tblGrid>
                <a:gridCol w="2259912">
                  <a:extLst>
                    <a:ext uri="{9D8B030D-6E8A-4147-A177-3AD203B41FA5}">
                      <a16:colId xmlns:a16="http://schemas.microsoft.com/office/drawing/2014/main" val="3888923565"/>
                    </a:ext>
                  </a:extLst>
                </a:gridCol>
                <a:gridCol w="6434780">
                  <a:extLst>
                    <a:ext uri="{9D8B030D-6E8A-4147-A177-3AD203B41FA5}">
                      <a16:colId xmlns:a16="http://schemas.microsoft.com/office/drawing/2014/main" val="1264510070"/>
                    </a:ext>
                  </a:extLst>
                </a:gridCol>
              </a:tblGrid>
              <a:tr h="881953">
                <a:tc>
                  <a:txBody>
                    <a:bodyPr/>
                    <a:lstStyle/>
                    <a:p>
                      <a:r>
                        <a:rPr lang="en-GB" sz="2400" dirty="0">
                          <a:solidFill>
                            <a:schemeClr val="tx1"/>
                          </a:solidFill>
                        </a:rPr>
                        <a:t>Feature of the</a:t>
                      </a:r>
                      <a:r>
                        <a:rPr lang="en-GB" sz="2400" baseline="0" dirty="0">
                          <a:solidFill>
                            <a:schemeClr val="tx1"/>
                          </a:solidFill>
                        </a:rPr>
                        <a:t> alveoli</a:t>
                      </a:r>
                      <a:endParaRPr lang="en-GB"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400" dirty="0">
                          <a:solidFill>
                            <a:schemeClr val="tx1"/>
                          </a:solidFill>
                        </a:rPr>
                        <a:t>How does this feature help the alveoli to carry</a:t>
                      </a:r>
                      <a:r>
                        <a:rPr lang="en-GB" sz="2400" baseline="0" dirty="0">
                          <a:solidFill>
                            <a:schemeClr val="tx1"/>
                          </a:solidFill>
                        </a:rPr>
                        <a:t> our gas exchange more efficiently? </a:t>
                      </a:r>
                      <a:endParaRPr lang="en-GB"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0400561"/>
                  </a:ext>
                </a:extLst>
              </a:tr>
              <a:tr h="881953">
                <a:tc>
                  <a:txBody>
                    <a:bodyPr/>
                    <a:lstStyle/>
                    <a:p>
                      <a:pPr algn="ctr"/>
                      <a:r>
                        <a:rPr lang="en-GB" sz="2400" dirty="0">
                          <a:solidFill>
                            <a:schemeClr val="tx1"/>
                          </a:solidFill>
                        </a:rPr>
                        <a:t>Large surface area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5444474"/>
                  </a:ext>
                </a:extLst>
              </a:tr>
              <a:tr h="881953">
                <a:tc>
                  <a:txBody>
                    <a:bodyPr/>
                    <a:lstStyle/>
                    <a:p>
                      <a:pPr algn="ctr"/>
                      <a:r>
                        <a:rPr lang="en-GB" sz="2400" dirty="0">
                          <a:solidFill>
                            <a:schemeClr val="tx1"/>
                          </a:solidFill>
                        </a:rPr>
                        <a:t>Surrounded by</a:t>
                      </a:r>
                      <a:r>
                        <a:rPr lang="en-GB" sz="2400" baseline="0" dirty="0">
                          <a:solidFill>
                            <a:schemeClr val="tx1"/>
                          </a:solidFill>
                        </a:rPr>
                        <a:t> capillaries (blood vessels)</a:t>
                      </a:r>
                      <a:endParaRPr lang="en-GB"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0943196"/>
                  </a:ext>
                </a:extLst>
              </a:tr>
              <a:tr h="881953">
                <a:tc>
                  <a:txBody>
                    <a:bodyPr/>
                    <a:lstStyle/>
                    <a:p>
                      <a:pPr algn="ctr"/>
                      <a:r>
                        <a:rPr lang="en-GB" sz="2400" dirty="0">
                          <a:solidFill>
                            <a:schemeClr val="tx1"/>
                          </a:solidFill>
                        </a:rPr>
                        <a:t>Thin wall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1309735"/>
                  </a:ext>
                </a:extLst>
              </a:tr>
              <a:tr h="8819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dirty="0">
                          <a:solidFill>
                            <a:schemeClr val="tx1"/>
                          </a:solidFill>
                        </a:rPr>
                        <a:t>Well</a:t>
                      </a:r>
                      <a:r>
                        <a:rPr lang="en-GB" sz="2400" baseline="0" dirty="0">
                          <a:solidFill>
                            <a:schemeClr val="tx1"/>
                          </a:solidFill>
                        </a:rPr>
                        <a:t> ventilated</a:t>
                      </a:r>
                      <a:endParaRPr lang="en-GB" sz="2400" dirty="0">
                        <a:solidFill>
                          <a:schemeClr val="tx1"/>
                        </a:solidFill>
                      </a:endParaRPr>
                    </a:p>
                    <a:p>
                      <a:pPr algn="ctr"/>
                      <a:endParaRPr lang="en-GB"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3118053"/>
                  </a:ext>
                </a:extLst>
              </a:tr>
            </a:tbl>
          </a:graphicData>
        </a:graphic>
      </p:graphicFrame>
    </p:spTree>
    <p:extLst>
      <p:ext uri="{BB962C8B-B14F-4D97-AF65-F5344CB8AC3E}">
        <p14:creationId xmlns:p14="http://schemas.microsoft.com/office/powerpoint/2010/main" val="866005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196" y="207034"/>
            <a:ext cx="8725557" cy="1600747"/>
          </a:xfrm>
        </p:spPr>
        <p:txBody>
          <a:bodyPr>
            <a:normAutofit/>
          </a:bodyPr>
          <a:lstStyle/>
          <a:p>
            <a:pPr marL="0" indent="0" algn="ctr">
              <a:buNone/>
            </a:pPr>
            <a:r>
              <a:rPr lang="en-GB" sz="3200" dirty="0">
                <a:latin typeface="Comic Sans MS" panose="030F0702030302020204" pitchFamily="66" charset="0"/>
              </a:rPr>
              <a:t>1. Copy this table into your books to show the percentage of air we breathe in and breathe out</a:t>
            </a:r>
          </a:p>
        </p:txBody>
      </p:sp>
      <p:graphicFrame>
        <p:nvGraphicFramePr>
          <p:cNvPr id="5" name="Table 4"/>
          <p:cNvGraphicFramePr>
            <a:graphicFrameLocks noGrp="1"/>
          </p:cNvGraphicFramePr>
          <p:nvPr/>
        </p:nvGraphicFramePr>
        <p:xfrm>
          <a:off x="304800" y="1905000"/>
          <a:ext cx="8650014" cy="1828800"/>
        </p:xfrm>
        <a:graphic>
          <a:graphicData uri="http://schemas.openxmlformats.org/drawingml/2006/table">
            <a:tbl>
              <a:tblPr firstRow="1" bandRow="1">
                <a:tableStyleId>{5C22544A-7EE6-4342-B048-85BDC9FD1C3A}</a:tableStyleId>
              </a:tblPr>
              <a:tblGrid>
                <a:gridCol w="2217684">
                  <a:extLst>
                    <a:ext uri="{9D8B030D-6E8A-4147-A177-3AD203B41FA5}">
                      <a16:colId xmlns:a16="http://schemas.microsoft.com/office/drawing/2014/main" val="3637638889"/>
                    </a:ext>
                  </a:extLst>
                </a:gridCol>
                <a:gridCol w="3026979">
                  <a:extLst>
                    <a:ext uri="{9D8B030D-6E8A-4147-A177-3AD203B41FA5}">
                      <a16:colId xmlns:a16="http://schemas.microsoft.com/office/drawing/2014/main" val="2495874630"/>
                    </a:ext>
                  </a:extLst>
                </a:gridCol>
                <a:gridCol w="3405351">
                  <a:extLst>
                    <a:ext uri="{9D8B030D-6E8A-4147-A177-3AD203B41FA5}">
                      <a16:colId xmlns:a16="http://schemas.microsoft.com/office/drawing/2014/main" val="4045933624"/>
                    </a:ext>
                  </a:extLst>
                </a:gridCol>
              </a:tblGrid>
              <a:tr h="370840">
                <a:tc>
                  <a:txBody>
                    <a:bodyPr/>
                    <a:lstStyle/>
                    <a:p>
                      <a:r>
                        <a:rPr lang="en-GB" sz="2400" dirty="0"/>
                        <a:t>Gas</a:t>
                      </a:r>
                    </a:p>
                  </a:txBody>
                  <a:tcPr/>
                </a:tc>
                <a:tc>
                  <a:txBody>
                    <a:bodyPr/>
                    <a:lstStyle/>
                    <a:p>
                      <a:r>
                        <a:rPr lang="en-GB" sz="2400" dirty="0"/>
                        <a:t>% of air breathed in</a:t>
                      </a:r>
                    </a:p>
                  </a:txBody>
                  <a:tcPr/>
                </a:tc>
                <a:tc>
                  <a:txBody>
                    <a:bodyPr/>
                    <a:lstStyle/>
                    <a:p>
                      <a:r>
                        <a:rPr lang="en-GB" sz="2400" dirty="0"/>
                        <a:t>% of air breathed</a:t>
                      </a:r>
                      <a:r>
                        <a:rPr lang="en-GB" sz="2400" baseline="0" dirty="0"/>
                        <a:t> out</a:t>
                      </a:r>
                      <a:endParaRPr lang="en-GB" sz="2400" dirty="0"/>
                    </a:p>
                  </a:txBody>
                  <a:tcPr/>
                </a:tc>
                <a:extLst>
                  <a:ext uri="{0D108BD9-81ED-4DB2-BD59-A6C34878D82A}">
                    <a16:rowId xmlns:a16="http://schemas.microsoft.com/office/drawing/2014/main" val="2734740570"/>
                  </a:ext>
                </a:extLst>
              </a:tr>
              <a:tr h="370840">
                <a:tc>
                  <a:txBody>
                    <a:bodyPr/>
                    <a:lstStyle/>
                    <a:p>
                      <a:r>
                        <a:rPr lang="en-GB" sz="2400" dirty="0"/>
                        <a:t>Nitrogen</a:t>
                      </a:r>
                    </a:p>
                  </a:txBody>
                  <a:tcPr/>
                </a:tc>
                <a:tc>
                  <a:txBody>
                    <a:bodyPr/>
                    <a:lstStyle/>
                    <a:p>
                      <a:r>
                        <a:rPr lang="en-GB" sz="2400" dirty="0"/>
                        <a:t>~80</a:t>
                      </a:r>
                    </a:p>
                  </a:txBody>
                  <a:tcPr/>
                </a:tc>
                <a:tc>
                  <a:txBody>
                    <a:bodyPr/>
                    <a:lstStyle/>
                    <a:p>
                      <a:r>
                        <a:rPr lang="en-GB" sz="2400" dirty="0"/>
                        <a:t>~80</a:t>
                      </a:r>
                    </a:p>
                  </a:txBody>
                  <a:tcPr/>
                </a:tc>
                <a:extLst>
                  <a:ext uri="{0D108BD9-81ED-4DB2-BD59-A6C34878D82A}">
                    <a16:rowId xmlns:a16="http://schemas.microsoft.com/office/drawing/2014/main" val="1046523980"/>
                  </a:ext>
                </a:extLst>
              </a:tr>
              <a:tr h="370840">
                <a:tc>
                  <a:txBody>
                    <a:bodyPr/>
                    <a:lstStyle/>
                    <a:p>
                      <a:r>
                        <a:rPr lang="en-GB" sz="2400" dirty="0"/>
                        <a:t>Oxygen</a:t>
                      </a:r>
                    </a:p>
                  </a:txBody>
                  <a:tcPr/>
                </a:tc>
                <a:tc>
                  <a:txBody>
                    <a:bodyPr/>
                    <a:lstStyle/>
                    <a:p>
                      <a:r>
                        <a:rPr lang="en-GB" sz="2400" dirty="0"/>
                        <a:t>~20</a:t>
                      </a:r>
                    </a:p>
                  </a:txBody>
                  <a:tcPr/>
                </a:tc>
                <a:tc>
                  <a:txBody>
                    <a:bodyPr/>
                    <a:lstStyle/>
                    <a:p>
                      <a:r>
                        <a:rPr lang="en-GB" sz="2400" dirty="0"/>
                        <a:t>~16</a:t>
                      </a:r>
                    </a:p>
                  </a:txBody>
                  <a:tcPr/>
                </a:tc>
                <a:extLst>
                  <a:ext uri="{0D108BD9-81ED-4DB2-BD59-A6C34878D82A}">
                    <a16:rowId xmlns:a16="http://schemas.microsoft.com/office/drawing/2014/main" val="237733882"/>
                  </a:ext>
                </a:extLst>
              </a:tr>
              <a:tr h="370840">
                <a:tc>
                  <a:txBody>
                    <a:bodyPr/>
                    <a:lstStyle/>
                    <a:p>
                      <a:r>
                        <a:rPr lang="en-GB" sz="2400" dirty="0"/>
                        <a:t>Carbon dioxide</a:t>
                      </a:r>
                    </a:p>
                  </a:txBody>
                  <a:tcPr/>
                </a:tc>
                <a:tc>
                  <a:txBody>
                    <a:bodyPr/>
                    <a:lstStyle/>
                    <a:p>
                      <a:r>
                        <a:rPr lang="en-GB" sz="2400" dirty="0"/>
                        <a:t>~0.04</a:t>
                      </a:r>
                    </a:p>
                  </a:txBody>
                  <a:tcPr/>
                </a:tc>
                <a:tc>
                  <a:txBody>
                    <a:bodyPr/>
                    <a:lstStyle/>
                    <a:p>
                      <a:r>
                        <a:rPr lang="en-GB" sz="2400" dirty="0"/>
                        <a:t>~4</a:t>
                      </a:r>
                    </a:p>
                  </a:txBody>
                  <a:tcPr/>
                </a:tc>
                <a:extLst>
                  <a:ext uri="{0D108BD9-81ED-4DB2-BD59-A6C34878D82A}">
                    <a16:rowId xmlns:a16="http://schemas.microsoft.com/office/drawing/2014/main" val="2842000934"/>
                  </a:ext>
                </a:extLst>
              </a:tr>
            </a:tbl>
          </a:graphicData>
        </a:graphic>
      </p:graphicFrame>
      <p:sp>
        <p:nvSpPr>
          <p:cNvPr id="6" name="TextBox 5"/>
          <p:cNvSpPr txBox="1"/>
          <p:nvPr/>
        </p:nvSpPr>
        <p:spPr>
          <a:xfrm>
            <a:off x="304800" y="4114800"/>
            <a:ext cx="8502870" cy="1569660"/>
          </a:xfrm>
          <a:prstGeom prst="rect">
            <a:avLst/>
          </a:prstGeom>
          <a:noFill/>
        </p:spPr>
        <p:txBody>
          <a:bodyPr wrap="square" rtlCol="0">
            <a:spAutoFit/>
          </a:bodyPr>
          <a:lstStyle/>
          <a:p>
            <a:pPr algn="ctr"/>
            <a:r>
              <a:rPr lang="en-GB" sz="3200" dirty="0">
                <a:latin typeface="Comic Sans MS" panose="030F0702030302020204" pitchFamily="66" charset="0"/>
              </a:rPr>
              <a:t>2. Draw a bar chart of the data above to compare the percentage of different gases found in breathed in vs. breathed out air</a:t>
            </a:r>
          </a:p>
        </p:txBody>
      </p:sp>
    </p:spTree>
    <p:extLst>
      <p:ext uri="{BB962C8B-B14F-4D97-AF65-F5344CB8AC3E}">
        <p14:creationId xmlns:p14="http://schemas.microsoft.com/office/powerpoint/2010/main" val="4126219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057400" y="5105400"/>
            <a:ext cx="6934200" cy="1524000"/>
          </a:xfrm>
          <a:prstGeom prst="roundRect">
            <a:avLst/>
          </a:prstGeom>
          <a:solidFill>
            <a:srgbClr val="9DEBD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249828" y="284208"/>
            <a:ext cx="8619853" cy="1479278"/>
          </a:xfrm>
        </p:spPr>
        <p:txBody>
          <a:bodyPr>
            <a:normAutofit/>
          </a:bodyPr>
          <a:lstStyle/>
          <a:p>
            <a:pPr marL="0" indent="0">
              <a:buNone/>
            </a:pPr>
            <a:r>
              <a:rPr lang="en-GB" sz="3600" dirty="0">
                <a:solidFill>
                  <a:srgbClr val="0070C0"/>
                </a:solidFill>
                <a:latin typeface="Comic Sans MS" panose="030F0702030302020204" pitchFamily="66" charset="0"/>
              </a:rPr>
              <a:t>Task:</a:t>
            </a:r>
            <a:r>
              <a:rPr lang="en-GB" sz="3600" dirty="0">
                <a:latin typeface="Comic Sans MS" panose="030F0702030302020204" pitchFamily="66" charset="0"/>
              </a:rPr>
              <a:t> Exam-style question:</a:t>
            </a:r>
          </a:p>
        </p:txBody>
      </p:sp>
      <p:sp>
        <p:nvSpPr>
          <p:cNvPr id="4" name="TextBox 3"/>
          <p:cNvSpPr txBox="1"/>
          <p:nvPr/>
        </p:nvSpPr>
        <p:spPr>
          <a:xfrm>
            <a:off x="2057400" y="5105400"/>
            <a:ext cx="6858000" cy="1569660"/>
          </a:xfrm>
          <a:prstGeom prst="rect">
            <a:avLst/>
          </a:prstGeom>
          <a:noFill/>
        </p:spPr>
        <p:txBody>
          <a:bodyPr wrap="square" rtlCol="0">
            <a:spAutoFit/>
          </a:bodyPr>
          <a:lstStyle/>
          <a:p>
            <a:pPr algn="ctr"/>
            <a:r>
              <a:rPr lang="en-GB" sz="3200" dirty="0">
                <a:latin typeface="Comic Sans MS" pitchFamily="66" charset="0"/>
              </a:rPr>
              <a:t>Challenge yourself by closing your book and completing it from memory!</a:t>
            </a:r>
          </a:p>
        </p:txBody>
      </p:sp>
      <p:sp>
        <p:nvSpPr>
          <p:cNvPr id="8" name="TextBox 7"/>
          <p:cNvSpPr txBox="1"/>
          <p:nvPr/>
        </p:nvSpPr>
        <p:spPr>
          <a:xfrm>
            <a:off x="3200400" y="4495802"/>
            <a:ext cx="4648200" cy="584775"/>
          </a:xfrm>
          <a:prstGeom prst="rect">
            <a:avLst/>
          </a:prstGeom>
          <a:noFill/>
        </p:spPr>
        <p:txBody>
          <a:bodyPr wrap="square" rtlCol="0">
            <a:spAutoFit/>
          </a:bodyPr>
          <a:lstStyle/>
          <a:p>
            <a:pPr algn="ctr"/>
            <a:r>
              <a:rPr lang="en-GB" sz="3200" dirty="0">
                <a:solidFill>
                  <a:srgbClr val="0070C0"/>
                </a:solidFill>
                <a:latin typeface="Comic Sans MS" pitchFamily="66" charset="0"/>
              </a:rPr>
              <a:t>4 marks = 4 minutes</a:t>
            </a:r>
          </a:p>
        </p:txBody>
      </p:sp>
      <p:sp>
        <p:nvSpPr>
          <p:cNvPr id="7" name="TextBox 6"/>
          <p:cNvSpPr txBox="1"/>
          <p:nvPr/>
        </p:nvSpPr>
        <p:spPr>
          <a:xfrm>
            <a:off x="304800" y="990602"/>
            <a:ext cx="8534400" cy="3477875"/>
          </a:xfrm>
          <a:prstGeom prst="rect">
            <a:avLst/>
          </a:prstGeom>
          <a:noFill/>
        </p:spPr>
        <p:txBody>
          <a:bodyPr wrap="square" rtlCol="0">
            <a:spAutoFit/>
          </a:bodyPr>
          <a:lstStyle/>
          <a:p>
            <a:pPr marL="342900" indent="-342900">
              <a:buAutoNum type="arabicPeriod"/>
            </a:pPr>
            <a:r>
              <a:rPr lang="en-GB" sz="2000" dirty="0"/>
              <a:t>Oxygen is absorbed into the blood through specialised structures called alveoli. </a:t>
            </a:r>
          </a:p>
          <a:p>
            <a:pPr marL="342900" indent="-342900">
              <a:buAutoNum type="arabicPeriod"/>
            </a:pPr>
            <a:endParaRPr lang="en-GB" sz="2000" dirty="0"/>
          </a:p>
          <a:p>
            <a:pPr marL="342900" indent="-342900"/>
            <a:r>
              <a:rPr lang="en-GB" sz="2000" dirty="0"/>
              <a:t>	a) What is the name of the gas that moves from the blood back out into the alveoli, in order to be breathed out?			</a:t>
            </a:r>
            <a:r>
              <a:rPr lang="en-GB" sz="2000" i="1" dirty="0">
                <a:solidFill>
                  <a:srgbClr val="0070C0"/>
                </a:solidFill>
              </a:rPr>
              <a:t>(1 mark)</a:t>
            </a:r>
          </a:p>
          <a:p>
            <a:pPr marL="342900" indent="-342900"/>
            <a:endParaRPr lang="en-GB" sz="2000" dirty="0"/>
          </a:p>
          <a:p>
            <a:pPr marL="342900" indent="-342900"/>
            <a:r>
              <a:rPr lang="en-GB" sz="2000" dirty="0"/>
              <a:t>	b) What is the name of the process by which oxygen moves into the alveoli?</a:t>
            </a:r>
          </a:p>
          <a:p>
            <a:pPr marL="342900" indent="-342900"/>
            <a:r>
              <a:rPr lang="en-GB" sz="2000" dirty="0"/>
              <a:t>								</a:t>
            </a:r>
            <a:r>
              <a:rPr lang="en-GB" sz="2000" i="1" dirty="0">
                <a:solidFill>
                  <a:srgbClr val="0070C0"/>
                </a:solidFill>
              </a:rPr>
              <a:t>(1 mark)</a:t>
            </a:r>
          </a:p>
          <a:p>
            <a:pPr marL="342900" indent="-342900"/>
            <a:endParaRPr lang="en-GB" sz="2000" dirty="0"/>
          </a:p>
          <a:p>
            <a:pPr marL="342900" indent="-342900"/>
            <a:r>
              <a:rPr lang="en-GB" sz="2000" dirty="0"/>
              <a:t>	b) Give two adaptations of the alveoli that helps the rapid absorption of oxygen into the blood 					</a:t>
            </a:r>
            <a:r>
              <a:rPr lang="en-GB" sz="2000" i="1" dirty="0">
                <a:solidFill>
                  <a:srgbClr val="0070C0"/>
                </a:solidFill>
              </a:rPr>
              <a:t>(2 marks)</a:t>
            </a:r>
          </a:p>
        </p:txBody>
      </p:sp>
      <p:pic>
        <p:nvPicPr>
          <p:cNvPr id="6145" name="Picture 1" descr="C:\Users\JodieMay\AppData\Local\Microsoft\Windows\INetCache\IE\892LBZD0\nicubunu-Emoticons-Silence-face[1].png"/>
          <p:cNvPicPr>
            <a:picLocks noChangeAspect="1" noChangeArrowheads="1"/>
          </p:cNvPicPr>
          <p:nvPr/>
        </p:nvPicPr>
        <p:blipFill>
          <a:blip r:embed="rId2" cstate="print"/>
          <a:srcRect/>
          <a:stretch>
            <a:fillRect/>
          </a:stretch>
        </p:blipFill>
        <p:spPr bwMode="auto">
          <a:xfrm>
            <a:off x="381000" y="4800600"/>
            <a:ext cx="1326166" cy="1600200"/>
          </a:xfrm>
          <a:prstGeom prst="rect">
            <a:avLst/>
          </a:prstGeom>
          <a:noFill/>
        </p:spPr>
      </p:pic>
    </p:spTree>
    <p:extLst>
      <p:ext uri="{BB962C8B-B14F-4D97-AF65-F5344CB8AC3E}">
        <p14:creationId xmlns:p14="http://schemas.microsoft.com/office/powerpoint/2010/main" val="1566327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914402"/>
            <a:ext cx="8686800" cy="5262979"/>
          </a:xfrm>
          <a:prstGeom prst="rect">
            <a:avLst/>
          </a:prstGeom>
        </p:spPr>
        <p:txBody>
          <a:bodyPr wrap="square">
            <a:spAutoFit/>
          </a:bodyPr>
          <a:lstStyle/>
          <a:p>
            <a:pPr marL="342900" indent="-342900">
              <a:buAutoNum type="alphaLcParenR"/>
            </a:pPr>
            <a:r>
              <a:rPr lang="en-GB" sz="2400" dirty="0"/>
              <a:t>Carbon dioxide</a:t>
            </a:r>
          </a:p>
          <a:p>
            <a:pPr marL="342900" indent="-342900">
              <a:buAutoNum type="alphaLcParenR"/>
            </a:pPr>
            <a:endParaRPr lang="en-GB" sz="2400" dirty="0"/>
          </a:p>
          <a:p>
            <a:pPr marL="342900" indent="-342900">
              <a:buAutoNum type="alphaLcParenR"/>
            </a:pPr>
            <a:r>
              <a:rPr lang="en-GB" sz="2400" dirty="0"/>
              <a:t>Diffusion</a:t>
            </a:r>
          </a:p>
          <a:p>
            <a:pPr marL="342900" indent="-342900">
              <a:buAutoNum type="alphaLcParenR"/>
            </a:pPr>
            <a:endParaRPr lang="en-GB" sz="2400" dirty="0"/>
          </a:p>
          <a:p>
            <a:pPr marL="342900" indent="-342900">
              <a:buAutoNum type="alphaLcParenR"/>
            </a:pPr>
            <a:r>
              <a:rPr lang="en-GB" sz="2400" dirty="0"/>
              <a:t>Any two from:</a:t>
            </a:r>
          </a:p>
          <a:p>
            <a:pPr marL="800100" lvl="1" indent="-342900"/>
            <a:endParaRPr lang="en-GB" sz="2400" dirty="0"/>
          </a:p>
          <a:p>
            <a:pPr marL="800100" lvl="1" indent="-342900">
              <a:buFontTx/>
              <a:buChar char="-"/>
            </a:pPr>
            <a:r>
              <a:rPr lang="en-GB" sz="2400" dirty="0"/>
              <a:t>Alveoli have a very good blood supply, this maintains a concentration gradient between the alveoli and the capillaries so that diffusion of oxygen occurs quickly</a:t>
            </a:r>
          </a:p>
          <a:p>
            <a:pPr marL="800100" lvl="1" indent="-342900">
              <a:buFontTx/>
              <a:buChar char="-"/>
            </a:pPr>
            <a:r>
              <a:rPr lang="en-GB" sz="2400" dirty="0"/>
              <a:t>Alveoli have very thin walls so the diffusion pathway is very short, this means oxygen can diffuse through the wall quickly and easily</a:t>
            </a:r>
          </a:p>
          <a:p>
            <a:pPr marL="800100" lvl="1" indent="-342900">
              <a:buFontTx/>
              <a:buChar char="-"/>
            </a:pPr>
            <a:r>
              <a:rPr lang="en-GB" sz="2400" dirty="0"/>
              <a:t>Alveoli have a very high surface area meaning there is more space for oxygen to move across from the alveoli to the blood.</a:t>
            </a:r>
          </a:p>
        </p:txBody>
      </p:sp>
      <p:sp>
        <p:nvSpPr>
          <p:cNvPr id="5" name="TextBox 4"/>
          <p:cNvSpPr txBox="1"/>
          <p:nvPr/>
        </p:nvSpPr>
        <p:spPr>
          <a:xfrm>
            <a:off x="152400" y="152402"/>
            <a:ext cx="3581400" cy="584775"/>
          </a:xfrm>
          <a:prstGeom prst="rect">
            <a:avLst/>
          </a:prstGeom>
          <a:noFill/>
        </p:spPr>
        <p:txBody>
          <a:bodyPr wrap="square" rtlCol="0">
            <a:spAutoFit/>
          </a:bodyPr>
          <a:lstStyle/>
          <a:p>
            <a:r>
              <a:rPr lang="en-GB" sz="3200" dirty="0">
                <a:solidFill>
                  <a:srgbClr val="FF0000"/>
                </a:solidFill>
                <a:latin typeface="Comic Sans MS" pitchFamily="66" charset="0"/>
              </a:rPr>
              <a:t>Self-assessment:</a:t>
            </a:r>
          </a:p>
        </p:txBody>
      </p:sp>
      <p:pic>
        <p:nvPicPr>
          <p:cNvPr id="6" name="Picture 5" descr="Mark, Check, Tick, Red, Correct, Symbol, Choice, Yes"/>
          <p:cNvPicPr>
            <a:picLocks noChangeAspect="1" noChangeArrowheads="1"/>
          </p:cNvPicPr>
          <p:nvPr/>
        </p:nvPicPr>
        <p:blipFill>
          <a:blip r:embed="rId2" cstate="print"/>
          <a:srcRect/>
          <a:stretch>
            <a:fillRect/>
          </a:stretch>
        </p:blipFill>
        <p:spPr bwMode="auto">
          <a:xfrm>
            <a:off x="8296594" y="5943600"/>
            <a:ext cx="704309" cy="73386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851" y="166642"/>
            <a:ext cx="8789670" cy="4351338"/>
          </a:xfrm>
        </p:spPr>
        <p:txBody>
          <a:bodyPr>
            <a:normAutofit/>
          </a:bodyPr>
          <a:lstStyle/>
          <a:p>
            <a:pPr marL="0" indent="0">
              <a:buNone/>
            </a:pPr>
            <a:r>
              <a:rPr lang="en-GB" sz="3600" b="1" dirty="0">
                <a:solidFill>
                  <a:srgbClr val="0070C0"/>
                </a:solidFill>
                <a:latin typeface="Comic Sans MS" panose="030F0702030302020204" pitchFamily="66" charset="0"/>
              </a:rPr>
              <a:t>Plenary: </a:t>
            </a:r>
            <a:r>
              <a:rPr lang="en-GB" sz="3600" dirty="0">
                <a:latin typeface="Comic Sans MS" panose="030F0702030302020204" pitchFamily="66" charset="0"/>
              </a:rPr>
              <a:t>Write a tweet about what we have learnt today!</a:t>
            </a:r>
          </a:p>
          <a:p>
            <a:pPr marL="0" indent="0">
              <a:buNone/>
            </a:pPr>
            <a:endParaRPr lang="en-GB" sz="3600" dirty="0">
              <a:latin typeface="Comic Sans MS" panose="030F0702030302020204" pitchFamily="66" charset="0"/>
            </a:endParaRPr>
          </a:p>
          <a:p>
            <a:pPr marL="0" indent="0">
              <a:buNone/>
            </a:pPr>
            <a:r>
              <a:rPr lang="en-GB" sz="3200" dirty="0">
                <a:latin typeface="Comic Sans MS" panose="030F0702030302020204" pitchFamily="66" charset="0"/>
              </a:rPr>
              <a:t>Remember: No more than 140 characters </a:t>
            </a:r>
            <a:r>
              <a:rPr lang="en-GB" sz="3200" dirty="0">
                <a:latin typeface="Comic Sans MS" panose="030F0702030302020204" pitchFamily="66" charset="0"/>
                <a:sym typeface="Wingdings" panose="05000000000000000000" pitchFamily="2" charset="2"/>
              </a:rPr>
              <a:t></a:t>
            </a:r>
            <a:endParaRPr lang="en-GB" sz="3200" dirty="0">
              <a:latin typeface="Comic Sans MS" panose="030F0702030302020204" pitchFamily="66" charset="0"/>
            </a:endParaRPr>
          </a:p>
          <a:p>
            <a:pPr marL="0" indent="0">
              <a:buNone/>
            </a:pPr>
            <a:endParaRPr lang="en-GB" sz="3600" dirty="0">
              <a:latin typeface="Comic Sans MS" panose="030F0702030302020204" pitchFamily="66" charset="0"/>
            </a:endParaRPr>
          </a:p>
          <a:p>
            <a:pPr marL="0" indent="0">
              <a:buNone/>
            </a:pPr>
            <a:r>
              <a:rPr lang="en-GB" sz="3600" dirty="0">
                <a:latin typeface="Comic Sans MS" panose="030F0702030302020204" pitchFamily="66" charset="0"/>
              </a:rPr>
              <a:t>#keywords</a:t>
            </a:r>
          </a:p>
          <a:p>
            <a:pPr marL="0" indent="0">
              <a:buNone/>
            </a:pPr>
            <a:endParaRPr lang="en-GB" sz="3600" dirty="0">
              <a:latin typeface="Comic Sans MS" panose="030F0702030302020204" pitchFamily="66" charset="0"/>
            </a:endParaRPr>
          </a:p>
        </p:txBody>
      </p:sp>
    </p:spTree>
    <p:extLst>
      <p:ext uri="{BB962C8B-B14F-4D97-AF65-F5344CB8AC3E}">
        <p14:creationId xmlns:p14="http://schemas.microsoft.com/office/powerpoint/2010/main" val="1585922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6200000">
            <a:off x="-948541" y="1481941"/>
            <a:ext cx="6477000" cy="3970318"/>
          </a:xfrm>
          <a:prstGeom prst="rect">
            <a:avLst/>
          </a:prstGeom>
        </p:spPr>
        <p:txBody>
          <a:bodyPr wrap="square">
            <a:spAutoFit/>
          </a:bodyPr>
          <a:lstStyle/>
          <a:p>
            <a:pPr marL="342900" indent="-342900">
              <a:buAutoNum type="arabicPeriod"/>
            </a:pPr>
            <a:r>
              <a:rPr lang="en-GB" dirty="0">
                <a:latin typeface="Comic Sans MS" panose="030F0702030302020204" pitchFamily="66" charset="0"/>
              </a:rPr>
              <a:t>When your breathe in, where does oxygen eventually get transported to?</a:t>
            </a:r>
          </a:p>
          <a:p>
            <a:pPr marL="342900" indent="-342900">
              <a:buAutoNum type="arabicPeriod"/>
            </a:pPr>
            <a:endParaRPr lang="en-GB" dirty="0">
              <a:latin typeface="Comic Sans MS" panose="030F0702030302020204" pitchFamily="66" charset="0"/>
            </a:endParaRPr>
          </a:p>
          <a:p>
            <a:pPr marL="342900" indent="-342900">
              <a:buAutoNum type="arabicPeriod"/>
            </a:pPr>
            <a:r>
              <a:rPr lang="en-GB" dirty="0">
                <a:latin typeface="Comic Sans MS" panose="030F0702030302020204" pitchFamily="66" charset="0"/>
              </a:rPr>
              <a:t>When you breathe in air, what happens to the:</a:t>
            </a:r>
          </a:p>
          <a:p>
            <a:pPr marL="342900" indent="-342900">
              <a:buAutoNum type="arabicPeriod"/>
            </a:pPr>
            <a:endParaRPr lang="en-GB" dirty="0">
              <a:latin typeface="Comic Sans MS" panose="030F0702030302020204" pitchFamily="66" charset="0"/>
            </a:endParaRPr>
          </a:p>
          <a:p>
            <a:pPr marL="342900" indent="-342900">
              <a:buAutoNum type="alphaLcParenR"/>
            </a:pPr>
            <a:r>
              <a:rPr lang="en-GB" dirty="0">
                <a:latin typeface="Comic Sans MS" panose="030F0702030302020204" pitchFamily="66" charset="0"/>
              </a:rPr>
              <a:t>diaphragm:</a:t>
            </a:r>
          </a:p>
          <a:p>
            <a:pPr marL="342900" indent="-342900">
              <a:buAutoNum type="alphaLcParenR"/>
            </a:pPr>
            <a:r>
              <a:rPr lang="en-GB" dirty="0" err="1">
                <a:latin typeface="Comic Sans MS" panose="030F0702030302020204" pitchFamily="66" charset="0"/>
              </a:rPr>
              <a:t>Intercostal</a:t>
            </a:r>
            <a:r>
              <a:rPr lang="en-GB" dirty="0">
                <a:latin typeface="Comic Sans MS" panose="030F0702030302020204" pitchFamily="66" charset="0"/>
              </a:rPr>
              <a:t> muscles: </a:t>
            </a:r>
          </a:p>
          <a:p>
            <a:pPr marL="342900" indent="-342900">
              <a:buAutoNum type="alphaLcParenR"/>
            </a:pPr>
            <a:endParaRPr lang="en-GB" dirty="0">
              <a:latin typeface="Comic Sans MS" panose="030F0702030302020204" pitchFamily="66" charset="0"/>
            </a:endParaRPr>
          </a:p>
          <a:p>
            <a:pPr marL="342900" indent="-342900">
              <a:buAutoNum type="arabicPeriod" startAt="3"/>
            </a:pPr>
            <a:r>
              <a:rPr lang="en-GB" dirty="0">
                <a:latin typeface="Comic Sans MS" panose="030F0702030302020204" pitchFamily="66" charset="0"/>
              </a:rPr>
              <a:t>What structure is held at the end of the bronchioles?</a:t>
            </a:r>
          </a:p>
          <a:p>
            <a:pPr marL="342900" indent="-342900">
              <a:buAutoNum type="arabicPeriod" startAt="3"/>
            </a:pPr>
            <a:endParaRPr lang="en-GB" dirty="0">
              <a:latin typeface="Comic Sans MS" panose="030F0702030302020204" pitchFamily="66" charset="0"/>
            </a:endParaRPr>
          </a:p>
          <a:p>
            <a:pPr marL="342900" indent="-342900">
              <a:buAutoNum type="arabicPeriod" startAt="3"/>
            </a:pPr>
            <a:r>
              <a:rPr lang="en-GB" dirty="0">
                <a:latin typeface="Comic Sans MS" panose="030F0702030302020204" pitchFamily="66" charset="0"/>
              </a:rPr>
              <a:t>What is wrapped around the alveolus?</a:t>
            </a:r>
          </a:p>
          <a:p>
            <a:pPr marL="342900" indent="-342900">
              <a:buAutoNum type="arabicPeriod" startAt="3"/>
            </a:pPr>
            <a:endParaRPr lang="en-GB" dirty="0">
              <a:latin typeface="Comic Sans MS" panose="030F0702030302020204" pitchFamily="66" charset="0"/>
            </a:endParaRPr>
          </a:p>
          <a:p>
            <a:pPr marL="342900" indent="-342900">
              <a:buAutoNum type="arabicPeriod" startAt="3"/>
            </a:pPr>
            <a:r>
              <a:rPr lang="en-GB" dirty="0">
                <a:latin typeface="Comic Sans MS" panose="030F0702030302020204" pitchFamily="66" charset="0"/>
              </a:rPr>
              <a:t>What gas passes out of the blood and into the alveolus for us to breathe out?</a:t>
            </a:r>
          </a:p>
        </p:txBody>
      </p:sp>
      <p:sp>
        <p:nvSpPr>
          <p:cNvPr id="5" name="Rectangle 4"/>
          <p:cNvSpPr/>
          <p:nvPr/>
        </p:nvSpPr>
        <p:spPr>
          <a:xfrm rot="16200000">
            <a:off x="3471059" y="1481941"/>
            <a:ext cx="6477000" cy="3970318"/>
          </a:xfrm>
          <a:prstGeom prst="rect">
            <a:avLst/>
          </a:prstGeom>
        </p:spPr>
        <p:txBody>
          <a:bodyPr wrap="square">
            <a:spAutoFit/>
          </a:bodyPr>
          <a:lstStyle/>
          <a:p>
            <a:pPr marL="342900" indent="-342900">
              <a:buAutoNum type="arabicPeriod"/>
            </a:pPr>
            <a:r>
              <a:rPr lang="en-GB" dirty="0">
                <a:latin typeface="Comic Sans MS" panose="030F0702030302020204" pitchFamily="66" charset="0"/>
              </a:rPr>
              <a:t>When your breathe in, where does oxygen eventually get transported to?</a:t>
            </a:r>
          </a:p>
          <a:p>
            <a:pPr marL="342900" indent="-342900">
              <a:buAutoNum type="arabicPeriod"/>
            </a:pPr>
            <a:endParaRPr lang="en-GB" dirty="0">
              <a:latin typeface="Comic Sans MS" panose="030F0702030302020204" pitchFamily="66" charset="0"/>
            </a:endParaRPr>
          </a:p>
          <a:p>
            <a:pPr marL="342900" indent="-342900">
              <a:buAutoNum type="arabicPeriod"/>
            </a:pPr>
            <a:r>
              <a:rPr lang="en-GB" dirty="0">
                <a:latin typeface="Comic Sans MS" panose="030F0702030302020204" pitchFamily="66" charset="0"/>
              </a:rPr>
              <a:t>When you breathe in air, what happens to the:</a:t>
            </a:r>
          </a:p>
          <a:p>
            <a:pPr marL="342900" indent="-342900">
              <a:buAutoNum type="arabicPeriod"/>
            </a:pPr>
            <a:endParaRPr lang="en-GB" dirty="0">
              <a:latin typeface="Comic Sans MS" panose="030F0702030302020204" pitchFamily="66" charset="0"/>
            </a:endParaRPr>
          </a:p>
          <a:p>
            <a:pPr marL="342900" indent="-342900">
              <a:buAutoNum type="alphaLcParenR"/>
            </a:pPr>
            <a:r>
              <a:rPr lang="en-GB" dirty="0">
                <a:latin typeface="Comic Sans MS" panose="030F0702030302020204" pitchFamily="66" charset="0"/>
              </a:rPr>
              <a:t>diaphragm:</a:t>
            </a:r>
          </a:p>
          <a:p>
            <a:pPr marL="342900" indent="-342900">
              <a:buAutoNum type="alphaLcParenR"/>
            </a:pPr>
            <a:r>
              <a:rPr lang="en-GB" dirty="0" err="1">
                <a:latin typeface="Comic Sans MS" panose="030F0702030302020204" pitchFamily="66" charset="0"/>
              </a:rPr>
              <a:t>Intercostal</a:t>
            </a:r>
            <a:r>
              <a:rPr lang="en-GB" dirty="0">
                <a:latin typeface="Comic Sans MS" panose="030F0702030302020204" pitchFamily="66" charset="0"/>
              </a:rPr>
              <a:t> muscles: </a:t>
            </a:r>
          </a:p>
          <a:p>
            <a:pPr marL="342900" indent="-342900">
              <a:buAutoNum type="alphaLcParenR"/>
            </a:pPr>
            <a:endParaRPr lang="en-GB" dirty="0">
              <a:latin typeface="Comic Sans MS" panose="030F0702030302020204" pitchFamily="66" charset="0"/>
            </a:endParaRPr>
          </a:p>
          <a:p>
            <a:pPr marL="342900" indent="-342900">
              <a:buAutoNum type="arabicPeriod" startAt="3"/>
            </a:pPr>
            <a:r>
              <a:rPr lang="en-GB" dirty="0">
                <a:latin typeface="Comic Sans MS" panose="030F0702030302020204" pitchFamily="66" charset="0"/>
              </a:rPr>
              <a:t>What structure is held at the end of the bronchioles?</a:t>
            </a:r>
          </a:p>
          <a:p>
            <a:pPr marL="342900" indent="-342900">
              <a:buAutoNum type="arabicPeriod" startAt="3"/>
            </a:pPr>
            <a:endParaRPr lang="en-GB" dirty="0">
              <a:latin typeface="Comic Sans MS" panose="030F0702030302020204" pitchFamily="66" charset="0"/>
            </a:endParaRPr>
          </a:p>
          <a:p>
            <a:pPr marL="342900" indent="-342900">
              <a:buAutoNum type="arabicPeriod" startAt="3"/>
            </a:pPr>
            <a:r>
              <a:rPr lang="en-GB" dirty="0">
                <a:latin typeface="Comic Sans MS" panose="030F0702030302020204" pitchFamily="66" charset="0"/>
              </a:rPr>
              <a:t>What is wrapped around the alveolus?</a:t>
            </a:r>
          </a:p>
          <a:p>
            <a:pPr marL="342900" indent="-342900">
              <a:buAutoNum type="arabicPeriod" startAt="3"/>
            </a:pPr>
            <a:endParaRPr lang="en-GB" dirty="0">
              <a:latin typeface="Comic Sans MS" panose="030F0702030302020204" pitchFamily="66" charset="0"/>
            </a:endParaRPr>
          </a:p>
          <a:p>
            <a:pPr marL="342900" indent="-342900">
              <a:buAutoNum type="arabicPeriod" startAt="3"/>
            </a:pPr>
            <a:r>
              <a:rPr lang="en-GB" dirty="0">
                <a:latin typeface="Comic Sans MS" panose="030F0702030302020204" pitchFamily="66" charset="0"/>
              </a:rPr>
              <a:t>What gas passes out of the blood and into the alveolus for us to breathe out?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p:cNvPicPr>
            <a:picLocks noChangeAspect="1" noChangeArrowheads="1"/>
          </p:cNvPicPr>
          <p:nvPr/>
        </p:nvPicPr>
        <p:blipFill>
          <a:blip r:embed="rId3" cstate="print"/>
          <a:srcRect/>
          <a:stretch>
            <a:fillRect/>
          </a:stretch>
        </p:blipFill>
        <p:spPr bwMode="auto">
          <a:xfrm rot="16200000">
            <a:off x="-781815" y="1162815"/>
            <a:ext cx="6364230" cy="4495800"/>
          </a:xfrm>
          <a:prstGeom prst="rect">
            <a:avLst/>
          </a:prstGeom>
          <a:noFill/>
          <a:ln w="9525">
            <a:noFill/>
            <a:miter lim="800000"/>
            <a:headEnd/>
            <a:tailEnd/>
          </a:ln>
          <a:effectLst/>
        </p:spPr>
      </p:pic>
      <p:pic>
        <p:nvPicPr>
          <p:cNvPr id="7" name="Picture 1"/>
          <p:cNvPicPr>
            <a:picLocks noChangeAspect="1" noChangeArrowheads="1"/>
          </p:cNvPicPr>
          <p:nvPr/>
        </p:nvPicPr>
        <p:blipFill>
          <a:blip r:embed="rId3" cstate="print"/>
          <a:srcRect/>
          <a:stretch>
            <a:fillRect/>
          </a:stretch>
        </p:blipFill>
        <p:spPr bwMode="auto">
          <a:xfrm rot="16200000">
            <a:off x="3713985" y="1239015"/>
            <a:ext cx="6364230" cy="4495800"/>
          </a:xfrm>
          <a:prstGeom prst="rect">
            <a:avLst/>
          </a:prstGeom>
          <a:noFill/>
          <a:ln w="9525">
            <a:noFill/>
            <a:miter lim="800000"/>
            <a:headEnd/>
            <a:tailEnd/>
          </a:ln>
          <a:effectLst/>
        </p:spPr>
      </p:pic>
    </p:spTree>
    <p:extLst>
      <p:ext uri="{BB962C8B-B14F-4D97-AF65-F5344CB8AC3E}">
        <p14:creationId xmlns:p14="http://schemas.microsoft.com/office/powerpoint/2010/main" val="1627982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343151" y="285750"/>
            <a:ext cx="4456832" cy="62865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542078" y="285750"/>
            <a:ext cx="4087322" cy="63278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lstStyle/>
          <a:p>
            <a:pPr marL="0" indent="0">
              <a:buNone/>
            </a:pPr>
            <a:r>
              <a:rPr lang="en-GB" dirty="0"/>
              <a:t>GOOD PROGRESS:</a:t>
            </a:r>
          </a:p>
          <a:p>
            <a:pPr marL="0" indent="0">
              <a:buNone/>
            </a:pPr>
            <a:r>
              <a:rPr lang="en-GB" dirty="0"/>
              <a:t>- </a:t>
            </a:r>
            <a:r>
              <a:rPr lang="en-GB" sz="2800" dirty="0">
                <a:latin typeface="+mn-lt"/>
              </a:rPr>
              <a:t>To label</a:t>
            </a:r>
            <a:r>
              <a:rPr lang="en-GB" sz="2800" baseline="0" dirty="0">
                <a:latin typeface="+mn-lt"/>
              </a:rPr>
              <a:t> the main organs in the gas exchange system</a:t>
            </a:r>
            <a:endParaRPr lang="en-GB" sz="2800" dirty="0">
              <a:latin typeface="+mn-lt"/>
            </a:endParaRPr>
          </a:p>
          <a:p>
            <a:pPr marL="0" indent="0">
              <a:buNone/>
            </a:pPr>
            <a:r>
              <a:rPr lang="en-GB" dirty="0"/>
              <a:t>- </a:t>
            </a:r>
            <a:r>
              <a:rPr lang="en-GB" sz="2800" dirty="0">
                <a:latin typeface="+mn-lt"/>
              </a:rPr>
              <a:t>To</a:t>
            </a:r>
            <a:r>
              <a:rPr lang="en-GB" sz="2800" baseline="0" dirty="0">
                <a:latin typeface="+mn-lt"/>
              </a:rPr>
              <a:t> describe the events that take place during inhalation and exhalation</a:t>
            </a:r>
            <a:endParaRPr lang="en-GB" sz="2800" dirty="0">
              <a:latin typeface="+mn-lt"/>
            </a:endParaRPr>
          </a:p>
          <a:p>
            <a:pPr marL="0" indent="0">
              <a:buNone/>
            </a:pPr>
            <a:r>
              <a:rPr lang="en-GB" dirty="0"/>
              <a:t>OUTSTANDING PROGRESS:</a:t>
            </a:r>
          </a:p>
          <a:p>
            <a:pPr marL="0" indent="0">
              <a:buNone/>
            </a:pPr>
            <a:r>
              <a:rPr lang="en-GB" dirty="0"/>
              <a:t>- </a:t>
            </a:r>
            <a:r>
              <a:rPr lang="en-GB" sz="2800" dirty="0">
                <a:latin typeface="+mn-lt"/>
              </a:rPr>
              <a:t>To explain</a:t>
            </a:r>
            <a:r>
              <a:rPr lang="en-GB" sz="2800" baseline="0" dirty="0">
                <a:latin typeface="+mn-lt"/>
              </a:rPr>
              <a:t> the major adaptations of an efficient gas exchange system</a:t>
            </a:r>
            <a:endParaRPr lang="en-GB" sz="2800" dirty="0">
              <a:latin typeface="+mn-lt"/>
            </a:endParaRP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0"/>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0629" y="708523"/>
            <a:ext cx="8007532" cy="1200329"/>
          </a:xfrm>
          <a:prstGeom prst="rect">
            <a:avLst/>
          </a:prstGeom>
          <a:noFill/>
        </p:spPr>
        <p:txBody>
          <a:bodyPr wrap="square" rtlCol="0">
            <a:spAutoFit/>
          </a:bodyPr>
          <a:lstStyle/>
          <a:p>
            <a:r>
              <a:rPr lang="en-GB" sz="2400" b="1" dirty="0">
                <a:solidFill>
                  <a:srgbClr val="0070C0"/>
                </a:solidFill>
                <a:latin typeface="Comic Sans MS" panose="030F0702030302020204" pitchFamily="66" charset="0"/>
              </a:rPr>
              <a:t>Task: </a:t>
            </a:r>
            <a:r>
              <a:rPr lang="en-GB" sz="2400" dirty="0">
                <a:latin typeface="Comic Sans MS" panose="030F0702030302020204" pitchFamily="66" charset="0"/>
              </a:rPr>
              <a:t>Answer the following questions:</a:t>
            </a:r>
          </a:p>
          <a:p>
            <a:endParaRPr lang="en-GB" sz="2400" dirty="0">
              <a:latin typeface="Comic Sans MS" panose="030F0702030302020204" pitchFamily="66" charset="0"/>
            </a:endParaRPr>
          </a:p>
          <a:p>
            <a:r>
              <a:rPr lang="en-GB" sz="2400" dirty="0">
                <a:latin typeface="Comic Sans MS" panose="030F0702030302020204" pitchFamily="66" charset="0"/>
              </a:rPr>
              <a:t> </a:t>
            </a:r>
          </a:p>
        </p:txBody>
      </p:sp>
      <p:sp>
        <p:nvSpPr>
          <p:cNvPr id="17" name="TextBox 16"/>
          <p:cNvSpPr txBox="1"/>
          <p:nvPr/>
        </p:nvSpPr>
        <p:spPr>
          <a:xfrm>
            <a:off x="130629" y="1308687"/>
            <a:ext cx="8556172" cy="5262979"/>
          </a:xfrm>
          <a:prstGeom prst="rect">
            <a:avLst/>
          </a:prstGeom>
          <a:noFill/>
        </p:spPr>
        <p:txBody>
          <a:bodyPr wrap="square" rtlCol="0">
            <a:spAutoFit/>
          </a:bodyPr>
          <a:lstStyle/>
          <a:p>
            <a:pPr marL="342900" indent="-342900">
              <a:buAutoNum type="arabicPeriod"/>
            </a:pPr>
            <a:r>
              <a:rPr lang="en-GB" sz="2400" dirty="0">
                <a:latin typeface="Comic Sans MS" panose="030F0702030302020204" pitchFamily="66" charset="0"/>
              </a:rPr>
              <a:t>When your breathe in, where does oxygen eventually get transported to?</a:t>
            </a:r>
          </a:p>
          <a:p>
            <a:pPr marL="342900" indent="-342900">
              <a:buAutoNum type="arabicPeriod"/>
            </a:pPr>
            <a:endParaRPr lang="en-GB" sz="2400" dirty="0">
              <a:latin typeface="Comic Sans MS" panose="030F0702030302020204" pitchFamily="66" charset="0"/>
            </a:endParaRPr>
          </a:p>
          <a:p>
            <a:pPr marL="342900" indent="-342900">
              <a:buAutoNum type="arabicPeriod"/>
            </a:pPr>
            <a:r>
              <a:rPr lang="en-GB" sz="2400" dirty="0">
                <a:latin typeface="Comic Sans MS" panose="030F0702030302020204" pitchFamily="66" charset="0"/>
              </a:rPr>
              <a:t>When you breathe in air, what happens to the:</a:t>
            </a:r>
          </a:p>
          <a:p>
            <a:pPr marL="342900" indent="-342900">
              <a:buAutoNum type="arabicPeriod"/>
            </a:pPr>
            <a:endParaRPr lang="en-GB" sz="2400" dirty="0">
              <a:latin typeface="Comic Sans MS" panose="030F0702030302020204" pitchFamily="66" charset="0"/>
            </a:endParaRPr>
          </a:p>
          <a:p>
            <a:pPr marL="342900" indent="-342900">
              <a:buAutoNum type="alphaLcParenR"/>
            </a:pPr>
            <a:r>
              <a:rPr lang="en-GB" sz="2400" dirty="0">
                <a:latin typeface="Comic Sans MS" panose="030F0702030302020204" pitchFamily="66" charset="0"/>
              </a:rPr>
              <a:t>diaphragm:</a:t>
            </a:r>
          </a:p>
          <a:p>
            <a:pPr marL="342900" indent="-342900">
              <a:buAutoNum type="alphaLcParenR"/>
            </a:pPr>
            <a:r>
              <a:rPr lang="en-GB" sz="2400" dirty="0">
                <a:latin typeface="Comic Sans MS" panose="030F0702030302020204" pitchFamily="66" charset="0"/>
              </a:rPr>
              <a:t>Intercostal muscles: </a:t>
            </a:r>
          </a:p>
          <a:p>
            <a:pPr marL="342900" indent="-342900">
              <a:buAutoNum type="alphaLcParenR"/>
            </a:pPr>
            <a:endParaRPr lang="en-GB" sz="2400" dirty="0">
              <a:latin typeface="Comic Sans MS" panose="030F0702030302020204" pitchFamily="66" charset="0"/>
            </a:endParaRPr>
          </a:p>
          <a:p>
            <a:pPr marL="342900" indent="-342900">
              <a:buAutoNum type="arabicPeriod" startAt="3"/>
            </a:pPr>
            <a:r>
              <a:rPr lang="en-GB" sz="2400" dirty="0">
                <a:latin typeface="Comic Sans MS" panose="030F0702030302020204" pitchFamily="66" charset="0"/>
              </a:rPr>
              <a:t>What structure is held at the end of the bronchioles?</a:t>
            </a:r>
          </a:p>
          <a:p>
            <a:pPr marL="342900" indent="-342900">
              <a:buAutoNum type="arabicPeriod" startAt="3"/>
            </a:pPr>
            <a:endParaRPr lang="en-GB" sz="2400" dirty="0">
              <a:latin typeface="Comic Sans MS" panose="030F0702030302020204" pitchFamily="66" charset="0"/>
            </a:endParaRPr>
          </a:p>
          <a:p>
            <a:pPr marL="342900" indent="-342900">
              <a:buAutoNum type="arabicPeriod" startAt="3"/>
            </a:pPr>
            <a:r>
              <a:rPr lang="en-GB" sz="2400" dirty="0">
                <a:latin typeface="Comic Sans MS" panose="030F0702030302020204" pitchFamily="66" charset="0"/>
              </a:rPr>
              <a:t>What is wrapped around the alveolus?</a:t>
            </a:r>
          </a:p>
          <a:p>
            <a:pPr marL="342900" indent="-342900">
              <a:buAutoNum type="arabicPeriod" startAt="3"/>
            </a:pPr>
            <a:endParaRPr lang="en-GB" sz="2400" dirty="0">
              <a:latin typeface="Comic Sans MS" panose="030F0702030302020204" pitchFamily="66" charset="0"/>
            </a:endParaRPr>
          </a:p>
          <a:p>
            <a:pPr marL="342900" indent="-342900">
              <a:buAutoNum type="arabicPeriod" startAt="3"/>
            </a:pPr>
            <a:r>
              <a:rPr lang="en-GB" sz="2400" dirty="0">
                <a:latin typeface="Comic Sans MS" panose="030F0702030302020204" pitchFamily="66" charset="0"/>
              </a:rPr>
              <a:t>What gas passes out of the blood and into the alveolus for us to breathe out?</a:t>
            </a:r>
          </a:p>
        </p:txBody>
      </p:sp>
      <p:sp>
        <p:nvSpPr>
          <p:cNvPr id="18" name="Rectangle 17"/>
          <p:cNvSpPr/>
          <p:nvPr/>
        </p:nvSpPr>
        <p:spPr>
          <a:xfrm>
            <a:off x="130629" y="205883"/>
            <a:ext cx="5551714" cy="646331"/>
          </a:xfrm>
          <a:prstGeom prst="rect">
            <a:avLst/>
          </a:prstGeom>
        </p:spPr>
        <p:txBody>
          <a:bodyPr wrap="square">
            <a:spAutoFit/>
          </a:bodyPr>
          <a:lstStyle/>
          <a:p>
            <a:r>
              <a:rPr lang="en-GB" dirty="0">
                <a:hlinkClick r:id="rId2"/>
              </a:rPr>
              <a:t>https://www.youtube.com/watch?v=8NUxvJS-_0k</a:t>
            </a:r>
            <a:endParaRPr lang="en-GB" dirty="0"/>
          </a:p>
          <a:p>
            <a:endParaRPr lang="en-GB" dirty="0"/>
          </a:p>
        </p:txBody>
      </p:sp>
    </p:spTree>
    <p:extLst>
      <p:ext uri="{BB962C8B-B14F-4D97-AF65-F5344CB8AC3E}">
        <p14:creationId xmlns:p14="http://schemas.microsoft.com/office/powerpoint/2010/main" val="4238589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762002"/>
            <a:ext cx="8556172" cy="5586145"/>
          </a:xfrm>
          <a:prstGeom prst="rect">
            <a:avLst/>
          </a:prstGeom>
          <a:noFill/>
        </p:spPr>
        <p:txBody>
          <a:bodyPr wrap="square" rtlCol="0">
            <a:spAutoFit/>
          </a:bodyPr>
          <a:lstStyle/>
          <a:p>
            <a:pPr marL="342900" indent="-342900">
              <a:buAutoNum type="arabicPeriod"/>
            </a:pPr>
            <a:r>
              <a:rPr lang="en-GB" sz="2100" dirty="0">
                <a:latin typeface="Comic Sans MS" panose="030F0702030302020204" pitchFamily="66" charset="0"/>
              </a:rPr>
              <a:t>The oxygen firstly gets transported to your heart and then it is delivered to respiring cells in the rest of your body.</a:t>
            </a:r>
          </a:p>
          <a:p>
            <a:pPr marL="342900" indent="-342900">
              <a:buAutoNum type="arabicPeriod"/>
            </a:pPr>
            <a:endParaRPr lang="en-GB" sz="2100" dirty="0">
              <a:latin typeface="Comic Sans MS" panose="030F0702030302020204" pitchFamily="66" charset="0"/>
            </a:endParaRPr>
          </a:p>
          <a:p>
            <a:pPr marL="342900" indent="-342900">
              <a:buAutoNum type="arabicPeriod"/>
            </a:pPr>
            <a:r>
              <a:rPr lang="en-GB" sz="2100" dirty="0">
                <a:latin typeface="Comic Sans MS" panose="030F0702030302020204" pitchFamily="66" charset="0"/>
              </a:rPr>
              <a:t> a)  The diaphragm contracts, lying flat</a:t>
            </a:r>
          </a:p>
          <a:p>
            <a:pPr marL="342900" indent="-342900"/>
            <a:r>
              <a:rPr lang="en-GB" sz="2100" dirty="0">
                <a:latin typeface="Comic Sans MS" panose="030F0702030302020204" pitchFamily="66" charset="0"/>
              </a:rPr>
              <a:t>	b)  The </a:t>
            </a:r>
            <a:r>
              <a:rPr lang="en-GB" sz="2100" dirty="0" err="1">
                <a:latin typeface="Comic Sans MS" panose="030F0702030302020204" pitchFamily="66" charset="0"/>
              </a:rPr>
              <a:t>intercostal</a:t>
            </a:r>
            <a:r>
              <a:rPr lang="en-GB" sz="2100" dirty="0">
                <a:latin typeface="Comic Sans MS" panose="030F0702030302020204" pitchFamily="66" charset="0"/>
              </a:rPr>
              <a:t> muscles contract, this pulls the rib cage up and out.  (Both of these actions increase the volume of the thorax which lowers the thoracic pressure, meaning air rushes in from outside, down a pressure gradient).</a:t>
            </a:r>
          </a:p>
          <a:p>
            <a:pPr marL="342900" indent="-342900">
              <a:buAutoNum type="alphaLcParenR"/>
            </a:pPr>
            <a:endParaRPr lang="en-GB" sz="2100" dirty="0">
              <a:latin typeface="Comic Sans MS" panose="030F0702030302020204" pitchFamily="66" charset="0"/>
            </a:endParaRPr>
          </a:p>
          <a:p>
            <a:pPr marL="342900" indent="-342900">
              <a:buAutoNum type="arabicPeriod" startAt="3"/>
            </a:pPr>
            <a:r>
              <a:rPr lang="en-GB" sz="2100" dirty="0">
                <a:latin typeface="Comic Sans MS" panose="030F0702030302020204" pitchFamily="66" charset="0"/>
              </a:rPr>
              <a:t>Alveoli are found at the end of bronchioles.</a:t>
            </a:r>
          </a:p>
          <a:p>
            <a:pPr marL="342900" indent="-342900">
              <a:buAutoNum type="arabicPeriod" startAt="3"/>
            </a:pPr>
            <a:endParaRPr lang="en-GB" sz="2100" dirty="0">
              <a:latin typeface="Comic Sans MS" panose="030F0702030302020204" pitchFamily="66" charset="0"/>
            </a:endParaRPr>
          </a:p>
          <a:p>
            <a:pPr marL="342900" indent="-342900">
              <a:buAutoNum type="arabicPeriod" startAt="3"/>
            </a:pPr>
            <a:r>
              <a:rPr lang="en-GB" sz="2100" dirty="0">
                <a:latin typeface="Comic Sans MS" panose="030F0702030302020204" pitchFamily="66" charset="0"/>
              </a:rPr>
              <a:t>Around the alveolus are capillaries, carrying deoxygenated blood to the lungs and oxygenated blood away from the lungs.</a:t>
            </a:r>
          </a:p>
          <a:p>
            <a:pPr marL="342900" indent="-342900">
              <a:buAutoNum type="arabicPeriod" startAt="3"/>
            </a:pPr>
            <a:endParaRPr lang="en-GB" sz="2100" dirty="0">
              <a:latin typeface="Comic Sans MS" panose="030F0702030302020204" pitchFamily="66" charset="0"/>
            </a:endParaRPr>
          </a:p>
          <a:p>
            <a:pPr marL="342900" indent="-342900">
              <a:buAutoNum type="arabicPeriod" startAt="3"/>
            </a:pPr>
            <a:r>
              <a:rPr lang="en-GB" sz="2100" dirty="0">
                <a:latin typeface="Comic Sans MS" panose="030F0702030302020204" pitchFamily="66" charset="0"/>
              </a:rPr>
              <a:t>Carbon dioxide gas is brought back to the lungs by the blood, away from respiring body tissues. This waste gas diffuses into the alveoli and we breathe it out into the environment.</a:t>
            </a:r>
          </a:p>
        </p:txBody>
      </p:sp>
      <p:sp>
        <p:nvSpPr>
          <p:cNvPr id="5" name="TextBox 4"/>
          <p:cNvSpPr txBox="1"/>
          <p:nvPr/>
        </p:nvSpPr>
        <p:spPr>
          <a:xfrm>
            <a:off x="152400" y="152402"/>
            <a:ext cx="4419600" cy="584775"/>
          </a:xfrm>
          <a:prstGeom prst="rect">
            <a:avLst/>
          </a:prstGeom>
          <a:noFill/>
        </p:spPr>
        <p:txBody>
          <a:bodyPr wrap="square" rtlCol="0">
            <a:spAutoFit/>
          </a:bodyPr>
          <a:lstStyle/>
          <a:p>
            <a:r>
              <a:rPr lang="en-GB" sz="3200" dirty="0">
                <a:solidFill>
                  <a:srgbClr val="FF0000"/>
                </a:solidFill>
                <a:latin typeface="Comic Sans MS" pitchFamily="66" charset="0"/>
              </a:rPr>
              <a:t>Self-assessment:</a:t>
            </a:r>
          </a:p>
        </p:txBody>
      </p:sp>
      <p:pic>
        <p:nvPicPr>
          <p:cNvPr id="6" name="Picture 5" descr="Mark, Check, Tick, Red, Correct, Symbol, Choice, Yes"/>
          <p:cNvPicPr>
            <a:picLocks noChangeAspect="1" noChangeArrowheads="1"/>
          </p:cNvPicPr>
          <p:nvPr/>
        </p:nvPicPr>
        <p:blipFill>
          <a:blip r:embed="rId2" cstate="print"/>
          <a:srcRect/>
          <a:stretch>
            <a:fillRect/>
          </a:stretch>
        </p:blipFill>
        <p:spPr bwMode="auto">
          <a:xfrm>
            <a:off x="7924800" y="5556204"/>
            <a:ext cx="1076102" cy="112126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26571"/>
            <a:ext cx="8610600" cy="1815882"/>
          </a:xfrm>
          <a:prstGeom prst="rect">
            <a:avLst/>
          </a:prstGeom>
          <a:solidFill>
            <a:srgbClr val="9DEBD1"/>
          </a:solidFill>
        </p:spPr>
        <p:txBody>
          <a:bodyPr wrap="square" rtlCol="0">
            <a:spAutoFit/>
          </a:bodyPr>
          <a:lstStyle/>
          <a:p>
            <a:pPr algn="ctr"/>
            <a:r>
              <a:rPr lang="en-GB" sz="2800" b="1" dirty="0">
                <a:solidFill>
                  <a:srgbClr val="0070C0"/>
                </a:solidFill>
                <a:latin typeface="Comic Sans MS" panose="030F0702030302020204" pitchFamily="66" charset="0"/>
              </a:rPr>
              <a:t>Task:</a:t>
            </a:r>
            <a:r>
              <a:rPr lang="en-GB" sz="2800" dirty="0">
                <a:solidFill>
                  <a:srgbClr val="0070C0"/>
                </a:solidFill>
                <a:latin typeface="Comic Sans MS" panose="030F0702030302020204" pitchFamily="66" charset="0"/>
              </a:rPr>
              <a:t> </a:t>
            </a:r>
            <a:r>
              <a:rPr lang="en-GB" sz="2800" dirty="0">
                <a:latin typeface="Comic Sans MS" panose="030F0702030302020204" pitchFamily="66" charset="0"/>
              </a:rPr>
              <a:t>You will be given some information on the respiratory system and gas exchange. You will need to use this information to complete the answers on  sheet </a:t>
            </a:r>
          </a:p>
        </p:txBody>
      </p:sp>
      <p:pic>
        <p:nvPicPr>
          <p:cNvPr id="13314" name="Picture 2" descr="https://upload.wikimedia.org/wikipedia/commons/thumb/c/c4/Gas_exchange_in_the_aveolus_simple_%28en%29.svg/512px-Gas_exchange_in_the_aveolus_simple_%28en%29.svg.png"/>
          <p:cNvPicPr>
            <a:picLocks noChangeAspect="1" noChangeArrowheads="1"/>
          </p:cNvPicPr>
          <p:nvPr/>
        </p:nvPicPr>
        <p:blipFill>
          <a:blip r:embed="rId3" cstate="print"/>
          <a:srcRect/>
          <a:stretch>
            <a:fillRect/>
          </a:stretch>
        </p:blipFill>
        <p:spPr bwMode="auto">
          <a:xfrm>
            <a:off x="1981200" y="2514602"/>
            <a:ext cx="4876800" cy="3724275"/>
          </a:xfrm>
          <a:prstGeom prst="rect">
            <a:avLst/>
          </a:prstGeom>
          <a:noFill/>
        </p:spPr>
      </p:pic>
    </p:spTree>
    <p:extLst>
      <p:ext uri="{BB962C8B-B14F-4D97-AF65-F5344CB8AC3E}">
        <p14:creationId xmlns:p14="http://schemas.microsoft.com/office/powerpoint/2010/main" val="3889981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324" y="179705"/>
            <a:ext cx="8724356" cy="4351338"/>
          </a:xfrm>
        </p:spPr>
        <p:txBody>
          <a:bodyPr>
            <a:normAutofit/>
          </a:bodyPr>
          <a:lstStyle/>
          <a:p>
            <a:pPr marL="0" indent="0">
              <a:buNone/>
            </a:pPr>
            <a:r>
              <a:rPr lang="en-GB" sz="3200" dirty="0">
                <a:solidFill>
                  <a:srgbClr val="FF0000"/>
                </a:solidFill>
                <a:latin typeface="Comic Sans MS" panose="030F0702030302020204" pitchFamily="66" charset="0"/>
              </a:rPr>
              <a:t>Self-assessment:</a:t>
            </a:r>
          </a:p>
        </p:txBody>
      </p:sp>
      <p:pic>
        <p:nvPicPr>
          <p:cNvPr id="4" name="Picture 3"/>
          <p:cNvPicPr>
            <a:picLocks noChangeAspect="1"/>
          </p:cNvPicPr>
          <p:nvPr/>
        </p:nvPicPr>
        <p:blipFill>
          <a:blip r:embed="rId2" cstate="print"/>
          <a:stretch>
            <a:fillRect/>
          </a:stretch>
        </p:blipFill>
        <p:spPr>
          <a:xfrm>
            <a:off x="145324" y="725531"/>
            <a:ext cx="8724356" cy="5999714"/>
          </a:xfrm>
          <a:prstGeom prst="rect">
            <a:avLst/>
          </a:prstGeom>
        </p:spPr>
      </p:pic>
      <p:sp>
        <p:nvSpPr>
          <p:cNvPr id="5" name="Rectangle 4"/>
          <p:cNvSpPr/>
          <p:nvPr/>
        </p:nvSpPr>
        <p:spPr>
          <a:xfrm>
            <a:off x="288199" y="1304719"/>
            <a:ext cx="8438606" cy="850682"/>
          </a:xfrm>
          <a:prstGeom prst="rect">
            <a:avLst/>
          </a:prstGeom>
        </p:spPr>
        <p:txBody>
          <a:bodyPr wrap="square">
            <a:spAutoFit/>
          </a:bodyPr>
          <a:lstStyle/>
          <a:p>
            <a:pPr>
              <a:lnSpc>
                <a:spcPts val="1385"/>
              </a:lnSpc>
              <a:spcAft>
                <a:spcPts val="750"/>
              </a:spcAft>
            </a:pPr>
            <a:r>
              <a:rPr lang="en-GB" dirty="0">
                <a:solidFill>
                  <a:srgbClr val="FF0000"/>
                </a:solidFill>
                <a:latin typeface="Calibri" panose="020F0502020204030204" pitchFamily="34" charset="0"/>
                <a:ea typeface="Times New Roman" panose="02020603050405020304" pitchFamily="18" charset="0"/>
              </a:rPr>
              <a:t>The lungs are part of the respiratory system which is adapted for two functions:</a:t>
            </a:r>
            <a:endParaRPr lang="en-GB" dirty="0">
              <a:solidFill>
                <a:srgbClr val="FF0000"/>
              </a:solidFill>
              <a:latin typeface="Times New Roman" panose="02020603050405020304" pitchFamily="18" charset="0"/>
              <a:ea typeface="Times New Roman" panose="02020603050405020304" pitchFamily="18" charset="0"/>
            </a:endParaRPr>
          </a:p>
          <a:p>
            <a:pPr marL="342900" indent="-342900">
              <a:lnSpc>
                <a:spcPts val="1385"/>
              </a:lnSpc>
              <a:spcAft>
                <a:spcPts val="750"/>
              </a:spcAft>
              <a:buSzPts val="1000"/>
              <a:buFont typeface="Symbol" panose="05050102010706020507" pitchFamily="18" charset="2"/>
              <a:buChar char=""/>
              <a:tabLst>
                <a:tab pos="457200" algn="l"/>
              </a:tabLst>
            </a:pPr>
            <a:r>
              <a:rPr lang="en-GB" b="1" dirty="0">
                <a:solidFill>
                  <a:srgbClr val="FF0000"/>
                </a:solidFill>
                <a:latin typeface="Calibri" panose="020F0502020204030204" pitchFamily="34" charset="0"/>
                <a:ea typeface="Times New Roman" panose="02020603050405020304" pitchFamily="18" charset="0"/>
              </a:rPr>
              <a:t>ventilation</a:t>
            </a:r>
            <a:r>
              <a:rPr lang="en-GB" dirty="0">
                <a:solidFill>
                  <a:srgbClr val="FF0000"/>
                </a:solidFill>
                <a:latin typeface="Calibri" panose="020F0502020204030204" pitchFamily="34" charset="0"/>
                <a:ea typeface="Times New Roman" panose="02020603050405020304" pitchFamily="18" charset="0"/>
              </a:rPr>
              <a:t> – the movement of air into and out of the lungs</a:t>
            </a:r>
            <a:endParaRPr lang="en-GB" dirty="0">
              <a:solidFill>
                <a:srgbClr val="FF0000"/>
              </a:solidFill>
              <a:latin typeface="Times New Roman" panose="02020603050405020304" pitchFamily="18" charset="0"/>
              <a:ea typeface="Times New Roman" panose="02020603050405020304" pitchFamily="18" charset="0"/>
            </a:endParaRPr>
          </a:p>
          <a:p>
            <a:pPr marL="342900" indent="-342900">
              <a:lnSpc>
                <a:spcPts val="1385"/>
              </a:lnSpc>
              <a:spcAft>
                <a:spcPts val="750"/>
              </a:spcAft>
              <a:buSzPts val="1000"/>
              <a:buFont typeface="Symbol" panose="05050102010706020507" pitchFamily="18" charset="2"/>
              <a:buChar char=""/>
              <a:tabLst>
                <a:tab pos="457200" algn="l"/>
              </a:tabLst>
            </a:pPr>
            <a:r>
              <a:rPr lang="en-GB" b="1" dirty="0">
                <a:solidFill>
                  <a:srgbClr val="FF0000"/>
                </a:solidFill>
                <a:latin typeface="Calibri" panose="020F0502020204030204" pitchFamily="34" charset="0"/>
                <a:ea typeface="Times New Roman" panose="02020603050405020304" pitchFamily="18" charset="0"/>
              </a:rPr>
              <a:t>gas exchange</a:t>
            </a:r>
            <a:r>
              <a:rPr lang="en-GB" dirty="0">
                <a:solidFill>
                  <a:srgbClr val="FF0000"/>
                </a:solidFill>
                <a:latin typeface="Calibri" panose="020F0502020204030204" pitchFamily="34" charset="0"/>
                <a:ea typeface="Times New Roman" panose="02020603050405020304" pitchFamily="18" charset="0"/>
              </a:rPr>
              <a:t> – the 'swapping’ of gases between the alveolar air and the blood</a:t>
            </a:r>
            <a:endParaRPr lang="en-GB" dirty="0">
              <a:solidFill>
                <a:srgbClr val="FF0000"/>
              </a:solidFill>
              <a:latin typeface="Times New Roman" panose="02020603050405020304" pitchFamily="18" charset="0"/>
              <a:ea typeface="Times New Roman" panose="02020603050405020304" pitchFamily="18" charset="0"/>
            </a:endParaRPr>
          </a:p>
        </p:txBody>
      </p:sp>
      <p:pic>
        <p:nvPicPr>
          <p:cNvPr id="15" name="Picture 14"/>
          <p:cNvPicPr/>
          <p:nvPr/>
        </p:nvPicPr>
        <p:blipFill>
          <a:blip r:embed="rId3" cstate="print"/>
          <a:srcRect/>
          <a:stretch>
            <a:fillRect/>
          </a:stretch>
        </p:blipFill>
        <p:spPr bwMode="auto">
          <a:xfrm>
            <a:off x="2155371" y="2834639"/>
            <a:ext cx="4274820" cy="3890606"/>
          </a:xfrm>
          <a:prstGeom prst="rect">
            <a:avLst/>
          </a:prstGeom>
          <a:noFill/>
          <a:ln w="9525">
            <a:noFill/>
            <a:miter lim="800000"/>
            <a:headEnd/>
            <a:tailEnd/>
          </a:ln>
        </p:spPr>
      </p:pic>
      <p:pic>
        <p:nvPicPr>
          <p:cNvPr id="7" name="Picture 6" descr="Mark, Check, Tick, Red, Correct, Symbol, Choice, Yes"/>
          <p:cNvPicPr>
            <a:picLocks noChangeAspect="1" noChangeArrowheads="1"/>
          </p:cNvPicPr>
          <p:nvPr/>
        </p:nvPicPr>
        <p:blipFill>
          <a:blip r:embed="rId4" cstate="print"/>
          <a:srcRect/>
          <a:stretch>
            <a:fillRect/>
          </a:stretch>
        </p:blipFill>
        <p:spPr bwMode="auto">
          <a:xfrm>
            <a:off x="7620000" y="5238612"/>
            <a:ext cx="1380902" cy="1438856"/>
          </a:xfrm>
          <a:prstGeom prst="rect">
            <a:avLst/>
          </a:prstGeom>
          <a:noFill/>
        </p:spPr>
      </p:pic>
    </p:spTree>
    <p:extLst>
      <p:ext uri="{BB962C8B-B14F-4D97-AF65-F5344CB8AC3E}">
        <p14:creationId xmlns:p14="http://schemas.microsoft.com/office/powerpoint/2010/main" val="3406584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stretch>
            <a:fillRect/>
          </a:stretch>
        </p:blipFill>
        <p:spPr>
          <a:xfrm>
            <a:off x="171450" y="523875"/>
            <a:ext cx="8743170" cy="5746297"/>
          </a:xfrm>
          <a:prstGeom prst="rect">
            <a:avLst/>
          </a:prstGeom>
        </p:spPr>
      </p:pic>
      <p:sp>
        <p:nvSpPr>
          <p:cNvPr id="5" name="Rectangle 4"/>
          <p:cNvSpPr/>
          <p:nvPr/>
        </p:nvSpPr>
        <p:spPr>
          <a:xfrm>
            <a:off x="352698" y="864217"/>
            <a:ext cx="8334103" cy="830997"/>
          </a:xfrm>
          <a:prstGeom prst="rect">
            <a:avLst/>
          </a:prstGeom>
        </p:spPr>
        <p:txBody>
          <a:bodyPr wrap="square">
            <a:spAutoFit/>
          </a:bodyPr>
          <a:lstStyle/>
          <a:p>
            <a:r>
              <a:rPr lang="en-GB" sz="2400" dirty="0">
                <a:solidFill>
                  <a:srgbClr val="FF0000"/>
                </a:solidFill>
                <a:ea typeface="SimSun" panose="02010600030101010101" pitchFamily="2" charset="-122"/>
                <a:cs typeface="Times New Roman" panose="02020603050405020304" pitchFamily="18" charset="0"/>
              </a:rPr>
              <a:t>Tiny air sacs with a high surface area which have thin wall and a specialised surface for gas exchange.</a:t>
            </a:r>
            <a:endParaRPr lang="en-GB" sz="2400" dirty="0">
              <a:solidFill>
                <a:srgbClr val="FF0000"/>
              </a:solidFill>
            </a:endParaRPr>
          </a:p>
        </p:txBody>
      </p:sp>
      <p:pic>
        <p:nvPicPr>
          <p:cNvPr id="7" name="Picture 2" descr="https://upload.wikimedia.org/wikipedia/commons/thumb/c/c4/Gas_exchange_in_the_aveolus_simple_%28en%29.svg/512px-Gas_exchange_in_the_aveolus_simple_%28en%29.svg.png"/>
          <p:cNvPicPr>
            <a:picLocks noChangeAspect="1" noChangeArrowheads="1"/>
          </p:cNvPicPr>
          <p:nvPr/>
        </p:nvPicPr>
        <p:blipFill>
          <a:blip r:embed="rId4" cstate="print"/>
          <a:srcRect/>
          <a:stretch>
            <a:fillRect/>
          </a:stretch>
        </p:blipFill>
        <p:spPr bwMode="auto">
          <a:xfrm>
            <a:off x="1905000" y="2286002"/>
            <a:ext cx="5257800" cy="3724275"/>
          </a:xfrm>
          <a:prstGeom prst="rect">
            <a:avLst/>
          </a:prstGeom>
          <a:solidFill>
            <a:schemeClr val="bg1"/>
          </a:solidFill>
        </p:spPr>
      </p:pic>
      <p:cxnSp>
        <p:nvCxnSpPr>
          <p:cNvPr id="9" name="Straight Arrow Connector 8"/>
          <p:cNvCxnSpPr/>
          <p:nvPr/>
        </p:nvCxnSpPr>
        <p:spPr>
          <a:xfrm flipV="1">
            <a:off x="2667000" y="4572000"/>
            <a:ext cx="38100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09600" y="4800602"/>
            <a:ext cx="2133600" cy="461665"/>
          </a:xfrm>
          <a:prstGeom prst="rect">
            <a:avLst/>
          </a:prstGeom>
          <a:noFill/>
        </p:spPr>
        <p:txBody>
          <a:bodyPr wrap="square" rtlCol="0">
            <a:spAutoFit/>
          </a:bodyPr>
          <a:lstStyle/>
          <a:p>
            <a:pPr algn="ctr"/>
            <a:r>
              <a:rPr lang="en-GB" sz="2400" b="1" dirty="0">
                <a:solidFill>
                  <a:srgbClr val="FF0000"/>
                </a:solidFill>
              </a:rPr>
              <a:t>Red blood cells</a:t>
            </a:r>
          </a:p>
        </p:txBody>
      </p:sp>
      <p:sp>
        <p:nvSpPr>
          <p:cNvPr id="12" name="TextBox 11"/>
          <p:cNvSpPr txBox="1"/>
          <p:nvPr/>
        </p:nvSpPr>
        <p:spPr>
          <a:xfrm>
            <a:off x="6248400" y="3505202"/>
            <a:ext cx="2133600" cy="461665"/>
          </a:xfrm>
          <a:prstGeom prst="rect">
            <a:avLst/>
          </a:prstGeom>
          <a:noFill/>
        </p:spPr>
        <p:txBody>
          <a:bodyPr wrap="square" rtlCol="0">
            <a:spAutoFit/>
          </a:bodyPr>
          <a:lstStyle/>
          <a:p>
            <a:pPr algn="ctr"/>
            <a:r>
              <a:rPr lang="en-GB" sz="2400" b="1" dirty="0"/>
              <a:t>To the heart</a:t>
            </a:r>
          </a:p>
        </p:txBody>
      </p:sp>
      <p:cxnSp>
        <p:nvCxnSpPr>
          <p:cNvPr id="13" name="Straight Arrow Connector 12"/>
          <p:cNvCxnSpPr/>
          <p:nvPr/>
        </p:nvCxnSpPr>
        <p:spPr>
          <a:xfrm flipV="1">
            <a:off x="6553200" y="3886200"/>
            <a:ext cx="38100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362200" y="2438402"/>
            <a:ext cx="2133600" cy="461665"/>
          </a:xfrm>
          <a:prstGeom prst="rect">
            <a:avLst/>
          </a:prstGeom>
          <a:noFill/>
        </p:spPr>
        <p:txBody>
          <a:bodyPr wrap="square" rtlCol="0">
            <a:spAutoFit/>
          </a:bodyPr>
          <a:lstStyle/>
          <a:p>
            <a:pPr algn="ctr"/>
            <a:r>
              <a:rPr lang="en-GB" sz="2400" b="1" dirty="0"/>
              <a:t>From the body</a:t>
            </a:r>
          </a:p>
        </p:txBody>
      </p:sp>
      <p:cxnSp>
        <p:nvCxnSpPr>
          <p:cNvPr id="16" name="Straight Arrow Connector 15"/>
          <p:cNvCxnSpPr/>
          <p:nvPr/>
        </p:nvCxnSpPr>
        <p:spPr>
          <a:xfrm>
            <a:off x="3200400" y="2895600"/>
            <a:ext cx="76200" cy="533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4" name="Picture 13" descr="Mark, Check, Tick, Red, Correct, Symbol, Choice, Yes"/>
          <p:cNvPicPr>
            <a:picLocks noChangeAspect="1" noChangeArrowheads="1"/>
          </p:cNvPicPr>
          <p:nvPr/>
        </p:nvPicPr>
        <p:blipFill>
          <a:blip r:embed="rId5" cstate="print"/>
          <a:srcRect/>
          <a:stretch>
            <a:fillRect/>
          </a:stretch>
        </p:blipFill>
        <p:spPr bwMode="auto">
          <a:xfrm>
            <a:off x="7638417" y="5257800"/>
            <a:ext cx="1362487" cy="1419668"/>
          </a:xfrm>
          <a:prstGeom prst="rect">
            <a:avLst/>
          </a:prstGeom>
          <a:noFill/>
        </p:spPr>
      </p:pic>
    </p:spTree>
    <p:extLst>
      <p:ext uri="{BB962C8B-B14F-4D97-AF65-F5344CB8AC3E}">
        <p14:creationId xmlns:p14="http://schemas.microsoft.com/office/powerpoint/2010/main" val="3118119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9818" y="104504"/>
            <a:ext cx="8869680" cy="5632311"/>
          </a:xfrm>
          <a:prstGeom prst="rect">
            <a:avLst/>
          </a:prstGeom>
          <a:noFill/>
        </p:spPr>
        <p:txBody>
          <a:bodyPr wrap="square" rtlCol="0">
            <a:spAutoFit/>
          </a:bodyPr>
          <a:lstStyle/>
          <a:p>
            <a:r>
              <a:rPr lang="en-GB" sz="2400" b="1" dirty="0">
                <a:solidFill>
                  <a:srgbClr val="0070C0"/>
                </a:solidFill>
                <a:latin typeface="Comic Sans MS" panose="030F0702030302020204" pitchFamily="66" charset="0"/>
              </a:rPr>
              <a:t>Task:</a:t>
            </a:r>
            <a:r>
              <a:rPr lang="en-GB" sz="2400" dirty="0">
                <a:solidFill>
                  <a:srgbClr val="0070C0"/>
                </a:solidFill>
                <a:latin typeface="Comic Sans MS" panose="030F0702030302020204" pitchFamily="66" charset="0"/>
              </a:rPr>
              <a:t> </a:t>
            </a:r>
            <a:r>
              <a:rPr lang="en-GB" sz="2400" dirty="0">
                <a:latin typeface="Comic Sans MS" panose="030F0702030302020204" pitchFamily="66" charset="0"/>
              </a:rPr>
              <a:t>Copy and complete the following sentences:</a:t>
            </a:r>
          </a:p>
          <a:p>
            <a:endParaRPr lang="en-GB" sz="2400" dirty="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a:p>
            <a:r>
              <a:rPr lang="en-GB" sz="2400" dirty="0">
                <a:latin typeface="Comic Sans MS" panose="030F0702030302020204" pitchFamily="66" charset="0"/>
              </a:rPr>
              <a:t>There are three main gases that are taken in and removed from the body, these are _______, _______ and _______ ________.</a:t>
            </a:r>
          </a:p>
          <a:p>
            <a:endParaRPr lang="en-GB" sz="2400" dirty="0">
              <a:latin typeface="Comic Sans MS" panose="030F0702030302020204" pitchFamily="66" charset="0"/>
            </a:endParaRPr>
          </a:p>
          <a:p>
            <a:r>
              <a:rPr lang="en-GB" sz="2400" dirty="0">
                <a:latin typeface="Comic Sans MS" panose="030F0702030302020204" pitchFamily="66" charset="0"/>
              </a:rPr>
              <a:t>During inhalation (breathing in) our body takes in _______, which is absorbed into our blood stream.  This process occurs in the _______.</a:t>
            </a:r>
          </a:p>
          <a:p>
            <a:endParaRPr lang="en-GB" sz="2400" dirty="0">
              <a:latin typeface="Comic Sans MS" panose="030F0702030302020204" pitchFamily="66" charset="0"/>
            </a:endParaRPr>
          </a:p>
          <a:p>
            <a:r>
              <a:rPr lang="en-GB" sz="2400" dirty="0">
                <a:latin typeface="Comic Sans MS" panose="030F0702030302020204" pitchFamily="66" charset="0"/>
              </a:rPr>
              <a:t>During exhalation (breathing out) our body removes ______ _______ from the ______.</a:t>
            </a:r>
          </a:p>
        </p:txBody>
      </p:sp>
      <p:sp>
        <p:nvSpPr>
          <p:cNvPr id="5" name="TextBox 4"/>
          <p:cNvSpPr txBox="1"/>
          <p:nvPr/>
        </p:nvSpPr>
        <p:spPr>
          <a:xfrm>
            <a:off x="346167" y="640080"/>
            <a:ext cx="8516982" cy="1138773"/>
          </a:xfrm>
          <a:prstGeom prst="rect">
            <a:avLst/>
          </a:prstGeom>
          <a:solidFill>
            <a:srgbClr val="C3F3F2"/>
          </a:solidFill>
        </p:spPr>
        <p:txBody>
          <a:bodyPr wrap="square" rtlCol="0">
            <a:spAutoFit/>
          </a:bodyPr>
          <a:lstStyle/>
          <a:p>
            <a:r>
              <a:rPr lang="en-GB" sz="2400" b="1" dirty="0">
                <a:latin typeface="Comic Sans MS" panose="030F0702030302020204" pitchFamily="66" charset="0"/>
              </a:rPr>
              <a:t>Word Bank: </a:t>
            </a:r>
            <a:r>
              <a:rPr lang="en-GB" sz="2400" dirty="0">
                <a:latin typeface="Comic Sans MS" panose="030F0702030302020204" pitchFamily="66" charset="0"/>
              </a:rPr>
              <a:t>You can use these more than once:</a:t>
            </a:r>
          </a:p>
          <a:p>
            <a:pPr algn="ctr"/>
            <a:endParaRPr lang="en-GB" sz="1600" dirty="0">
              <a:latin typeface="Comic Sans MS" panose="030F0702030302020204" pitchFamily="66" charset="0"/>
            </a:endParaRPr>
          </a:p>
          <a:p>
            <a:pPr algn="ctr"/>
            <a:r>
              <a:rPr lang="en-GB" sz="2800" dirty="0">
                <a:latin typeface="Comic Sans MS" panose="030F0702030302020204" pitchFamily="66" charset="0"/>
              </a:rPr>
              <a:t>Oxygen, blood, alveoli, carbon dioxide, nitrogen</a:t>
            </a:r>
          </a:p>
        </p:txBody>
      </p:sp>
      <p:sp>
        <p:nvSpPr>
          <p:cNvPr id="7" name="TextBox 6"/>
          <p:cNvSpPr txBox="1"/>
          <p:nvPr/>
        </p:nvSpPr>
        <p:spPr>
          <a:xfrm>
            <a:off x="169820" y="5795337"/>
            <a:ext cx="8693331" cy="954107"/>
          </a:xfrm>
          <a:prstGeom prst="rect">
            <a:avLst/>
          </a:prstGeom>
          <a:solidFill>
            <a:srgbClr val="99CCFF"/>
          </a:solidFill>
        </p:spPr>
        <p:txBody>
          <a:bodyPr wrap="square" rtlCol="0">
            <a:spAutoFit/>
          </a:bodyPr>
          <a:lstStyle/>
          <a:p>
            <a:pPr algn="ctr"/>
            <a:r>
              <a:rPr lang="en-GB" sz="2800" b="1" dirty="0">
                <a:latin typeface="Comic Sans MS" panose="030F0702030302020204" pitchFamily="66" charset="0"/>
              </a:rPr>
              <a:t>Extra challenge: </a:t>
            </a:r>
            <a:r>
              <a:rPr lang="en-GB" sz="2800" dirty="0">
                <a:latin typeface="Comic Sans MS" panose="030F0702030302020204" pitchFamily="66" charset="0"/>
              </a:rPr>
              <a:t>Explain what is meant by the term ‘gaseous exchange’</a:t>
            </a:r>
          </a:p>
        </p:txBody>
      </p:sp>
      <p:sp>
        <p:nvSpPr>
          <p:cNvPr id="6" name="TextBox 5"/>
          <p:cNvSpPr txBox="1"/>
          <p:nvPr/>
        </p:nvSpPr>
        <p:spPr>
          <a:xfrm>
            <a:off x="3962400" y="2209802"/>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oxygen</a:t>
            </a:r>
          </a:p>
        </p:txBody>
      </p:sp>
      <p:sp>
        <p:nvSpPr>
          <p:cNvPr id="8" name="TextBox 7"/>
          <p:cNvSpPr txBox="1"/>
          <p:nvPr/>
        </p:nvSpPr>
        <p:spPr>
          <a:xfrm>
            <a:off x="5486400" y="2209802"/>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nitrogen</a:t>
            </a:r>
          </a:p>
        </p:txBody>
      </p:sp>
      <p:sp>
        <p:nvSpPr>
          <p:cNvPr id="9" name="TextBox 8"/>
          <p:cNvSpPr txBox="1"/>
          <p:nvPr/>
        </p:nvSpPr>
        <p:spPr>
          <a:xfrm>
            <a:off x="7467600" y="2209802"/>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carbon</a:t>
            </a:r>
          </a:p>
        </p:txBody>
      </p:sp>
      <p:sp>
        <p:nvSpPr>
          <p:cNvPr id="10" name="TextBox 9"/>
          <p:cNvSpPr txBox="1"/>
          <p:nvPr/>
        </p:nvSpPr>
        <p:spPr>
          <a:xfrm>
            <a:off x="304800" y="2590802"/>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dioxide</a:t>
            </a:r>
          </a:p>
        </p:txBody>
      </p:sp>
      <p:sp>
        <p:nvSpPr>
          <p:cNvPr id="11" name="TextBox 10"/>
          <p:cNvSpPr txBox="1"/>
          <p:nvPr/>
        </p:nvSpPr>
        <p:spPr>
          <a:xfrm>
            <a:off x="7315200" y="3352802"/>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oxygen</a:t>
            </a:r>
          </a:p>
        </p:txBody>
      </p:sp>
      <p:sp>
        <p:nvSpPr>
          <p:cNvPr id="12" name="TextBox 11"/>
          <p:cNvSpPr txBox="1"/>
          <p:nvPr/>
        </p:nvSpPr>
        <p:spPr>
          <a:xfrm>
            <a:off x="2133600" y="4114802"/>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alveoli</a:t>
            </a:r>
          </a:p>
        </p:txBody>
      </p:sp>
      <p:sp>
        <p:nvSpPr>
          <p:cNvPr id="13" name="TextBox 12"/>
          <p:cNvSpPr txBox="1"/>
          <p:nvPr/>
        </p:nvSpPr>
        <p:spPr>
          <a:xfrm>
            <a:off x="7620000" y="4800602"/>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carbon</a:t>
            </a:r>
          </a:p>
        </p:txBody>
      </p:sp>
      <p:sp>
        <p:nvSpPr>
          <p:cNvPr id="14" name="TextBox 13"/>
          <p:cNvSpPr txBox="1"/>
          <p:nvPr/>
        </p:nvSpPr>
        <p:spPr>
          <a:xfrm>
            <a:off x="228600" y="5181602"/>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dioxide</a:t>
            </a:r>
          </a:p>
        </p:txBody>
      </p:sp>
      <p:sp>
        <p:nvSpPr>
          <p:cNvPr id="15" name="TextBox 14"/>
          <p:cNvSpPr txBox="1"/>
          <p:nvPr/>
        </p:nvSpPr>
        <p:spPr>
          <a:xfrm>
            <a:off x="2971800" y="5181602"/>
            <a:ext cx="1371600" cy="461665"/>
          </a:xfrm>
          <a:prstGeom prst="rect">
            <a:avLst/>
          </a:prstGeom>
          <a:noFill/>
        </p:spPr>
        <p:txBody>
          <a:bodyPr wrap="square" rtlCol="0">
            <a:spAutoFit/>
          </a:bodyPr>
          <a:lstStyle/>
          <a:p>
            <a:pPr algn="ctr"/>
            <a:r>
              <a:rPr lang="en-GB" sz="2400" dirty="0">
                <a:solidFill>
                  <a:srgbClr val="FF0000"/>
                </a:solidFill>
                <a:latin typeface="Comic Sans MS" pitchFamily="66" charset="0"/>
              </a:rPr>
              <a:t>blood</a:t>
            </a:r>
          </a:p>
        </p:txBody>
      </p:sp>
    </p:spTree>
    <p:extLst>
      <p:ext uri="{BB962C8B-B14F-4D97-AF65-F5344CB8AC3E}">
        <p14:creationId xmlns:p14="http://schemas.microsoft.com/office/powerpoint/2010/main" val="389785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wipe(down)">
                                      <p:cBhvr>
                                        <p:cTn id="10" dur="500"/>
                                        <p:tgtEl>
                                          <p:spTgt spid="8">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wipe(down)">
                                      <p:cBhvr>
                                        <p:cTn id="13" dur="500"/>
                                        <p:tgtEl>
                                          <p:spTgt spid="9">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0">
                                            <p:txEl>
                                              <p:pRg st="0" end="0"/>
                                            </p:txEl>
                                          </p:spTgt>
                                        </p:tgtEl>
                                        <p:attrNameLst>
                                          <p:attrName>style.visibility</p:attrName>
                                        </p:attrNameLst>
                                      </p:cBhvr>
                                      <p:to>
                                        <p:strVal val="visible"/>
                                      </p:to>
                                    </p:set>
                                    <p:animEffect transition="in" filter="wipe(down)">
                                      <p:cBhvr>
                                        <p:cTn id="16" dur="500"/>
                                        <p:tgtEl>
                                          <p:spTgt spid="10">
                                            <p:txEl>
                                              <p:pRg st="0" end="0"/>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wipe(down)">
                                      <p:cBhvr>
                                        <p:cTn id="19" dur="500"/>
                                        <p:tgtEl>
                                          <p:spTgt spid="11">
                                            <p:txEl>
                                              <p:pRg st="0" end="0"/>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wipe(down)">
                                      <p:cBhvr>
                                        <p:cTn id="22" dur="500"/>
                                        <p:tgtEl>
                                          <p:spTgt spid="12">
                                            <p:txEl>
                                              <p:pRg st="0" end="0"/>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animEffect transition="in" filter="wipe(down)">
                                      <p:cBhvr>
                                        <p:cTn id="25" dur="500"/>
                                        <p:tgtEl>
                                          <p:spTgt spid="14">
                                            <p:txEl>
                                              <p:pRg st="0" end="0"/>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5">
                                            <p:txEl>
                                              <p:pRg st="0" end="0"/>
                                            </p:txEl>
                                          </p:spTgt>
                                        </p:tgtEl>
                                        <p:attrNameLst>
                                          <p:attrName>style.visibility</p:attrName>
                                        </p:attrNameLst>
                                      </p:cBhvr>
                                      <p:to>
                                        <p:strVal val="visible"/>
                                      </p:to>
                                    </p:set>
                                    <p:animEffect transition="in" filter="wipe(down)">
                                      <p:cBhvr>
                                        <p:cTn id="28" dur="500"/>
                                        <p:tgtEl>
                                          <p:spTgt spid="15">
                                            <p:txEl>
                                              <p:pRg st="0" end="0"/>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Effect transition="in" filter="wipe(down)">
                                      <p:cBhvr>
                                        <p:cTn id="31"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8" grpId="0" build="allAtOnce"/>
      <p:bldP spid="9" grpId="0" build="allAtOnce"/>
      <p:bldP spid="10" grpId="0" build="allAtOnce"/>
      <p:bldP spid="11" grpId="0" build="allAtOnce"/>
      <p:bldP spid="12" grpId="0" build="allAtOnce"/>
      <p:bldP spid="13" grpId="0" build="allAtOnce"/>
      <p:bldP spid="14" grpId="0" build="allAtOnce"/>
      <p:bldP spid="15"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https://upload.wikimedia.org/wikipedia/commons/thumb/c/c4/Gas_exchange_in_the_aveolus_simple_%28en%29.svg/512px-Gas_exchange_in_the_aveolus_simple_%28en%29.svg.png"/>
          <p:cNvPicPr>
            <a:picLocks noChangeAspect="1" noChangeArrowheads="1"/>
          </p:cNvPicPr>
          <p:nvPr/>
        </p:nvPicPr>
        <p:blipFill>
          <a:blip r:embed="rId3" cstate="print"/>
          <a:srcRect/>
          <a:stretch>
            <a:fillRect/>
          </a:stretch>
        </p:blipFill>
        <p:spPr bwMode="auto">
          <a:xfrm>
            <a:off x="1905000" y="2286002"/>
            <a:ext cx="5257800" cy="3724275"/>
          </a:xfrm>
          <a:prstGeom prst="rect">
            <a:avLst/>
          </a:prstGeom>
          <a:solidFill>
            <a:schemeClr val="bg1"/>
          </a:solidFill>
        </p:spPr>
      </p:pic>
      <p:sp>
        <p:nvSpPr>
          <p:cNvPr id="3" name="Content Placeholder 2"/>
          <p:cNvSpPr>
            <a:spLocks noGrp="1"/>
          </p:cNvSpPr>
          <p:nvPr>
            <p:ph idx="1"/>
          </p:nvPr>
        </p:nvSpPr>
        <p:spPr>
          <a:xfrm>
            <a:off x="262889" y="231957"/>
            <a:ext cx="8645980" cy="4351338"/>
          </a:xfrm>
        </p:spPr>
        <p:txBody>
          <a:bodyPr>
            <a:normAutofit/>
          </a:bodyPr>
          <a:lstStyle/>
          <a:p>
            <a:pPr marL="0" indent="0">
              <a:buNone/>
            </a:pPr>
            <a:r>
              <a:rPr lang="en-GB" sz="3600" dirty="0">
                <a:solidFill>
                  <a:srgbClr val="0070C0"/>
                </a:solidFill>
                <a:latin typeface="Comic Sans MS" panose="030F0702030302020204" pitchFamily="66" charset="0"/>
              </a:rPr>
              <a:t>Adaptations of the alveoli</a:t>
            </a:r>
          </a:p>
        </p:txBody>
      </p:sp>
      <p:sp>
        <p:nvSpPr>
          <p:cNvPr id="4" name="Rectangle 3"/>
          <p:cNvSpPr/>
          <p:nvPr/>
        </p:nvSpPr>
        <p:spPr>
          <a:xfrm>
            <a:off x="152400" y="5791200"/>
            <a:ext cx="8645980" cy="923330"/>
          </a:xfrm>
          <a:prstGeom prst="rect">
            <a:avLst/>
          </a:prstGeom>
        </p:spPr>
        <p:txBody>
          <a:bodyPr wrap="square">
            <a:spAutoFit/>
          </a:bodyPr>
          <a:lstStyle/>
          <a:p>
            <a:r>
              <a:rPr lang="en-GB" dirty="0">
                <a:hlinkClick r:id="rId4"/>
              </a:rPr>
              <a:t>http://www.bbc.co.uk/schools/gcsebitesize/science/triple_aqa/movement_of_molecules/gaseous_exchange_lungs/revision/3/</a:t>
            </a:r>
            <a:endParaRPr lang="en-GB" dirty="0"/>
          </a:p>
          <a:p>
            <a:endParaRPr lang="en-GB" dirty="0"/>
          </a:p>
        </p:txBody>
      </p:sp>
      <p:sp>
        <p:nvSpPr>
          <p:cNvPr id="5" name="TextBox 4"/>
          <p:cNvSpPr txBox="1"/>
          <p:nvPr/>
        </p:nvSpPr>
        <p:spPr>
          <a:xfrm>
            <a:off x="152400" y="990600"/>
            <a:ext cx="8534400" cy="1569660"/>
          </a:xfrm>
          <a:prstGeom prst="rect">
            <a:avLst/>
          </a:prstGeom>
          <a:noFill/>
        </p:spPr>
        <p:txBody>
          <a:bodyPr wrap="square" rtlCol="0">
            <a:spAutoFit/>
          </a:bodyPr>
          <a:lstStyle/>
          <a:p>
            <a:r>
              <a:rPr lang="en-GB" sz="2400" b="1" dirty="0">
                <a:solidFill>
                  <a:srgbClr val="0070C0"/>
                </a:solidFill>
                <a:latin typeface="Comic Sans MS" pitchFamily="66" charset="0"/>
              </a:rPr>
              <a:t>Task: </a:t>
            </a:r>
            <a:r>
              <a:rPr lang="en-GB" sz="2400" dirty="0">
                <a:latin typeface="Comic Sans MS" pitchFamily="66" charset="0"/>
              </a:rPr>
              <a:t>We are going to watch a quick animation of gas exchange occurring in the alveoli, think about the alveolar adaptations which make this an efficient gas exchange surface </a:t>
            </a:r>
          </a:p>
        </p:txBody>
      </p:sp>
      <p:cxnSp>
        <p:nvCxnSpPr>
          <p:cNvPr id="7" name="Straight Arrow Connector 6"/>
          <p:cNvCxnSpPr/>
          <p:nvPr/>
        </p:nvCxnSpPr>
        <p:spPr>
          <a:xfrm flipV="1">
            <a:off x="2667000" y="4572000"/>
            <a:ext cx="38100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09600" y="4800602"/>
            <a:ext cx="2133600" cy="461665"/>
          </a:xfrm>
          <a:prstGeom prst="rect">
            <a:avLst/>
          </a:prstGeom>
          <a:noFill/>
        </p:spPr>
        <p:txBody>
          <a:bodyPr wrap="square" rtlCol="0">
            <a:spAutoFit/>
          </a:bodyPr>
          <a:lstStyle/>
          <a:p>
            <a:pPr algn="ctr"/>
            <a:r>
              <a:rPr lang="en-GB" sz="2400" b="1" dirty="0">
                <a:solidFill>
                  <a:srgbClr val="FF0000"/>
                </a:solidFill>
              </a:rPr>
              <a:t>Red blood cells</a:t>
            </a:r>
          </a:p>
        </p:txBody>
      </p:sp>
      <p:sp>
        <p:nvSpPr>
          <p:cNvPr id="9" name="TextBox 8"/>
          <p:cNvSpPr txBox="1"/>
          <p:nvPr/>
        </p:nvSpPr>
        <p:spPr>
          <a:xfrm>
            <a:off x="6248400" y="3505202"/>
            <a:ext cx="2133600" cy="461665"/>
          </a:xfrm>
          <a:prstGeom prst="rect">
            <a:avLst/>
          </a:prstGeom>
          <a:noFill/>
        </p:spPr>
        <p:txBody>
          <a:bodyPr wrap="square" rtlCol="0">
            <a:spAutoFit/>
          </a:bodyPr>
          <a:lstStyle/>
          <a:p>
            <a:pPr algn="ctr"/>
            <a:r>
              <a:rPr lang="en-GB" sz="2400" b="1" dirty="0"/>
              <a:t>To the heart</a:t>
            </a:r>
          </a:p>
        </p:txBody>
      </p:sp>
      <p:cxnSp>
        <p:nvCxnSpPr>
          <p:cNvPr id="10" name="Straight Arrow Connector 9"/>
          <p:cNvCxnSpPr/>
          <p:nvPr/>
        </p:nvCxnSpPr>
        <p:spPr>
          <a:xfrm flipV="1">
            <a:off x="6553200" y="3886200"/>
            <a:ext cx="38100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62200" y="2438402"/>
            <a:ext cx="2133600" cy="461665"/>
          </a:xfrm>
          <a:prstGeom prst="rect">
            <a:avLst/>
          </a:prstGeom>
          <a:noFill/>
        </p:spPr>
        <p:txBody>
          <a:bodyPr wrap="square" rtlCol="0">
            <a:spAutoFit/>
          </a:bodyPr>
          <a:lstStyle/>
          <a:p>
            <a:pPr algn="ctr"/>
            <a:r>
              <a:rPr lang="en-GB" sz="2400" b="1" dirty="0"/>
              <a:t>From the body</a:t>
            </a:r>
          </a:p>
        </p:txBody>
      </p:sp>
      <p:cxnSp>
        <p:nvCxnSpPr>
          <p:cNvPr id="12" name="Straight Arrow Connector 11"/>
          <p:cNvCxnSpPr/>
          <p:nvPr/>
        </p:nvCxnSpPr>
        <p:spPr>
          <a:xfrm>
            <a:off x="3200400" y="2895600"/>
            <a:ext cx="76200" cy="533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37484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273F82-AA8B-4FFD-A8EB-55DD18935BD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7F0750A-8A2F-4836-9DFA-34D7693CC8E7}">
  <ds:schemaRefs>
    <ds:schemaRef ds:uri="http://schemas.microsoft.com/sharepoint/v3/contenttype/forms"/>
  </ds:schemaRefs>
</ds:datastoreItem>
</file>

<file path=customXml/itemProps3.xml><?xml version="1.0" encoding="utf-8"?>
<ds:datastoreItem xmlns:ds="http://schemas.openxmlformats.org/officeDocument/2006/customXml" ds:itemID="{4BE4227E-D793-406E-93CD-09D19AA695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1275</Words>
  <Application>Microsoft Office PowerPoint</Application>
  <PresentationFormat>On-screen Show (4:3)</PresentationFormat>
  <Paragraphs>160</Paragraphs>
  <Slides>18</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Comic Sans MS</vt:lpstr>
      <vt:lpstr>Symbol</vt:lpstr>
      <vt:lpstr>Times New Roman</vt:lpstr>
      <vt:lpstr>Office Theme</vt:lpstr>
      <vt:lpstr>Breathing &amp; Gas Exchange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Breathing &amp; Gas Exchange</dc:title>
  <dc:creator>Matt Holden</dc:creator>
  <cp:lastModifiedBy>Helen</cp:lastModifiedBy>
  <cp:revision>5</cp:revision>
  <dcterms:created xsi:type="dcterms:W3CDTF">2020-01-04T16:50:09Z</dcterms:created>
  <dcterms:modified xsi:type="dcterms:W3CDTF">2020-09-24T19:07:21Z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