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95" r:id="rId2"/>
    <p:sldId id="396" r:id="rId3"/>
    <p:sldId id="397" r:id="rId4"/>
    <p:sldId id="398" r:id="rId5"/>
    <p:sldId id="399" r:id="rId6"/>
    <p:sldId id="400" r:id="rId7"/>
    <p:sldId id="401" r:id="rId8"/>
    <p:sldId id="402" r:id="rId9"/>
    <p:sldId id="403" r:id="rId10"/>
    <p:sldId id="404" r:id="rId11"/>
    <p:sldId id="405" r:id="rId12"/>
    <p:sldId id="406" r:id="rId13"/>
    <p:sldId id="407" r:id="rId14"/>
    <p:sldId id="40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129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61636-8793-4AAF-8832-EA60C02D4189}" type="datetimeFigureOut">
              <a:rPr lang="en-GB" smtClean="0"/>
              <a:t>22/10/2020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3B5E7-ADA7-4B61-B06C-AC8A4D4FFA4A}" type="slidenum">
              <a:rPr lang="en-GB" smtClean="0"/>
              <a:t>‹#›</a:t>
            </a:fld>
            <a:endParaRPr lang="en-GB"/>
          </a:p>
        </p:txBody>
      </p:sp>
    </p:spTree>
    <p:extLst>
      <p:ext uri="{BB962C8B-B14F-4D97-AF65-F5344CB8AC3E}">
        <p14:creationId xmlns:p14="http://schemas.microsoft.com/office/powerpoint/2010/main" val="367087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Beagle image by R. T. Pritchett [Public domain], via Wikimedia Commons</a:t>
            </a:r>
          </a:p>
        </p:txBody>
      </p:sp>
      <p:sp>
        <p:nvSpPr>
          <p:cNvPr id="4" name="Slide Number Placeholder 3"/>
          <p:cNvSpPr>
            <a:spLocks noGrp="1"/>
          </p:cNvSpPr>
          <p:nvPr>
            <p:ph type="sldNum" sz="quarter" idx="10"/>
          </p:nvPr>
        </p:nvSpPr>
        <p:spPr/>
        <p:txBody>
          <a:bodyPr/>
          <a:lstStyle/>
          <a:p>
            <a:fld id="{8A222B63-5F12-4938-AED1-46E64C4CBF81}" type="slidenum">
              <a:rPr lang="en-GB" smtClean="0"/>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of giraffe cartoon by Unknownwikidata:Q4233718 [CC BY-SA 3.0 (https://creativecommons.org/licenses/by-sa/3.0)], via Wikimedia Commons</a:t>
            </a:r>
          </a:p>
        </p:txBody>
      </p:sp>
      <p:sp>
        <p:nvSpPr>
          <p:cNvPr id="4" name="Slide Number Placeholder 3"/>
          <p:cNvSpPr>
            <a:spLocks noGrp="1"/>
          </p:cNvSpPr>
          <p:nvPr>
            <p:ph type="sldNum" sz="quarter" idx="10"/>
          </p:nvPr>
        </p:nvSpPr>
        <p:spPr/>
        <p:txBody>
          <a:bodyPr/>
          <a:lstStyle/>
          <a:p>
            <a:fld id="{8A222B63-5F12-4938-AED1-46E64C4CBF81}" type="slidenum">
              <a:rPr lang="en-GB" smtClean="0"/>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Beagle image by R. T. Pritchett [Public domain], via Wikimedia Commons</a:t>
            </a:r>
          </a:p>
          <a:p>
            <a:endParaRPr lang="en-GB" dirty="0"/>
          </a:p>
        </p:txBody>
      </p:sp>
      <p:sp>
        <p:nvSpPr>
          <p:cNvPr id="4" name="Slide Number Placeholder 3"/>
          <p:cNvSpPr>
            <a:spLocks noGrp="1"/>
          </p:cNvSpPr>
          <p:nvPr>
            <p:ph type="sldNum" sz="quarter" idx="10"/>
          </p:nvPr>
        </p:nvSpPr>
        <p:spPr/>
        <p:txBody>
          <a:bodyPr/>
          <a:lstStyle/>
          <a:p>
            <a:fld id="{8A222B63-5F12-4938-AED1-46E64C4CBF81}" type="slidenum">
              <a:rPr lang="en-GB" smtClean="0"/>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906EB2-F86C-42C5-B3C7-64ED7B496EB1}"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170433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06EB2-F86C-42C5-B3C7-64ED7B496EB1}"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405862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06EB2-F86C-42C5-B3C7-64ED7B496EB1}"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382477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06EB2-F86C-42C5-B3C7-64ED7B496EB1}"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55592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906EB2-F86C-42C5-B3C7-64ED7B496EB1}"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197584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906EB2-F86C-42C5-B3C7-64ED7B496EB1}"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336164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06EB2-F86C-42C5-B3C7-64ED7B496EB1}" type="datetimeFigureOut">
              <a:rPr lang="en-GB" smtClean="0"/>
              <a:t>22/10/2020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26351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06EB2-F86C-42C5-B3C7-64ED7B496EB1}" type="datetimeFigureOut">
              <a:rPr lang="en-GB" smtClean="0"/>
              <a:t>22/10/2020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276641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06EB2-F86C-42C5-B3C7-64ED7B496EB1}" type="datetimeFigureOut">
              <a:rPr lang="en-GB" smtClean="0"/>
              <a:t>22/10/2020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102558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906EB2-F86C-42C5-B3C7-64ED7B496EB1}"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94345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906EB2-F86C-42C5-B3C7-64ED7B496EB1}"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D763EC-5C17-4796-B06E-AFB7F3701941}" type="slidenum">
              <a:rPr lang="en-GB" smtClean="0"/>
              <a:t>‹#›</a:t>
            </a:fld>
            <a:endParaRPr lang="en-GB"/>
          </a:p>
        </p:txBody>
      </p:sp>
    </p:spTree>
    <p:extLst>
      <p:ext uri="{BB962C8B-B14F-4D97-AF65-F5344CB8AC3E}">
        <p14:creationId xmlns:p14="http://schemas.microsoft.com/office/powerpoint/2010/main" val="94680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06EB2-F86C-42C5-B3C7-64ED7B496EB1}" type="datetimeFigureOut">
              <a:rPr lang="en-GB" smtClean="0"/>
              <a:t>22/10/2020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763EC-5C17-4796-B06E-AFB7F3701941}" type="slidenum">
              <a:rPr lang="en-GB" smtClean="0"/>
              <a:t>‹#›</a:t>
            </a:fld>
            <a:endParaRPr lang="en-GB"/>
          </a:p>
        </p:txBody>
      </p:sp>
    </p:spTree>
    <p:extLst>
      <p:ext uri="{BB962C8B-B14F-4D97-AF65-F5344CB8AC3E}">
        <p14:creationId xmlns:p14="http://schemas.microsoft.com/office/powerpoint/2010/main" val="2907780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64Y8sVYfF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8839200" cy="1295400"/>
          </a:xfrm>
          <a:prstGeom prst="roundRect">
            <a:avLst/>
          </a:prstGeom>
          <a:solidFill>
            <a:srgbClr val="9FEF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8600" y="304801"/>
            <a:ext cx="8686800" cy="1066800"/>
          </a:xfrm>
        </p:spPr>
        <p:txBody>
          <a:bodyPr>
            <a:noAutofit/>
          </a:bodyPr>
          <a:lstStyle/>
          <a:p>
            <a:r>
              <a:rPr lang="en-GB" sz="4800" dirty="0">
                <a:latin typeface="Comic Sans MS" pitchFamily="66" charset="0"/>
              </a:rPr>
              <a:t>Evolution by natural selection</a:t>
            </a:r>
          </a:p>
        </p:txBody>
      </p:sp>
      <p:graphicFrame>
        <p:nvGraphicFramePr>
          <p:cNvPr id="7" name="Table 6"/>
          <p:cNvGraphicFramePr>
            <a:graphicFrameLocks noGrp="1"/>
          </p:cNvGraphicFramePr>
          <p:nvPr>
            <p:extLst>
              <p:ext uri="{D42A27DB-BD31-4B8C-83A1-F6EECF244321}">
                <p14:modId xmlns:p14="http://schemas.microsoft.com/office/powerpoint/2010/main" val="3551150944"/>
              </p:ext>
            </p:extLst>
          </p:nvPr>
        </p:nvGraphicFramePr>
        <p:xfrm>
          <a:off x="152400" y="1600200"/>
          <a:ext cx="8839200" cy="1615416"/>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002"/>
                    </a:ext>
                  </a:extLst>
                </a:gridCol>
              </a:tblGrid>
              <a:tr h="271035">
                <a:tc>
                  <a:txBody>
                    <a:bodyPr/>
                    <a:lstStyle/>
                    <a:p>
                      <a:r>
                        <a:rPr lang="en-GB" sz="2000" b="1" dirty="0">
                          <a:solidFill>
                            <a:schemeClr val="tx1"/>
                          </a:solidFill>
                          <a:latin typeface="+mn-lt"/>
                        </a:rPr>
                        <a:t>Progress indicators</a:t>
                      </a:r>
                      <a:endParaRPr lang="en-GB" sz="1600" b="1"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4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Good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Define the terms species and mutation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Describe Darwin’s theory of evolution by natural selection.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6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Outstanding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Explain why mutation may lead to more rapid change in a species.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52400" y="3352800"/>
            <a:ext cx="6324600" cy="3385542"/>
          </a:xfrm>
          <a:prstGeom prst="rect">
            <a:avLst/>
          </a:prstGeom>
          <a:noFill/>
        </p:spPr>
        <p:txBody>
          <a:bodyPr wrap="square" rtlCol="0">
            <a:spAutoFit/>
          </a:bodyPr>
          <a:lstStyle/>
          <a:p>
            <a:r>
              <a:rPr lang="en-GB" sz="3200" b="1" dirty="0"/>
              <a:t>Do now activity:</a:t>
            </a:r>
          </a:p>
          <a:p>
            <a:pPr marL="457200" indent="-457200">
              <a:buAutoNum type="arabicPeriod"/>
            </a:pPr>
            <a:r>
              <a:rPr lang="en-GB" sz="2600" dirty="0">
                <a:solidFill>
                  <a:srgbClr val="FF0000"/>
                </a:solidFill>
              </a:rPr>
              <a:t>Identify some examples of characteristics which are caused by inherited and environmental factors. </a:t>
            </a:r>
          </a:p>
          <a:p>
            <a:pPr marL="457200" indent="-457200">
              <a:buAutoNum type="arabicPeriod"/>
            </a:pPr>
            <a:r>
              <a:rPr lang="en-GB" sz="2600" dirty="0">
                <a:solidFill>
                  <a:schemeClr val="accent6">
                    <a:lumMod val="75000"/>
                  </a:schemeClr>
                </a:solidFill>
              </a:rPr>
              <a:t>What is a mutation?</a:t>
            </a:r>
          </a:p>
          <a:p>
            <a:pPr marL="457200" indent="-457200">
              <a:buAutoNum type="arabicPeriod"/>
            </a:pPr>
            <a:r>
              <a:rPr lang="en-GB" sz="2600" dirty="0">
                <a:solidFill>
                  <a:srgbClr val="00B050"/>
                </a:solidFill>
              </a:rPr>
              <a:t>Why is it beneficial for there to be a wider variety of genes within a gene pool of a population? Explain your answer.</a:t>
            </a:r>
          </a:p>
        </p:txBody>
      </p:sp>
      <p:pic>
        <p:nvPicPr>
          <p:cNvPr id="14338" name="Picture 2" descr="formation wildlife pattern mammal national park fauna savanna giraffe grassland vertebrate giraffes safari south africa wild animals giraffidae hluhluwe"/>
          <p:cNvPicPr>
            <a:picLocks noChangeAspect="1" noChangeArrowheads="1"/>
          </p:cNvPicPr>
          <p:nvPr/>
        </p:nvPicPr>
        <p:blipFill>
          <a:blip r:embed="rId2" cstate="print"/>
          <a:srcRect/>
          <a:stretch>
            <a:fillRect/>
          </a:stretch>
        </p:blipFill>
        <p:spPr bwMode="auto">
          <a:xfrm>
            <a:off x="6705600" y="3547533"/>
            <a:ext cx="2209800" cy="308186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4114800" cy="646331"/>
          </a:xfrm>
          <a:prstGeom prst="rect">
            <a:avLst/>
          </a:prstGeom>
          <a:noFill/>
        </p:spPr>
        <p:txBody>
          <a:bodyPr wrap="square" rtlCol="0">
            <a:spAutoFit/>
          </a:bodyPr>
          <a:lstStyle/>
          <a:p>
            <a:r>
              <a:rPr lang="en-GB" sz="3600" dirty="0">
                <a:solidFill>
                  <a:srgbClr val="FF0000"/>
                </a:solidFill>
                <a:latin typeface="Comic Sans MS" pitchFamily="66" charset="0"/>
              </a:rPr>
              <a:t>Check your work:</a:t>
            </a:r>
          </a:p>
        </p:txBody>
      </p:sp>
      <p:sp>
        <p:nvSpPr>
          <p:cNvPr id="6" name="TextBox 5"/>
          <p:cNvSpPr txBox="1"/>
          <p:nvPr/>
        </p:nvSpPr>
        <p:spPr>
          <a:xfrm>
            <a:off x="304800" y="1066800"/>
            <a:ext cx="4572000" cy="5447645"/>
          </a:xfrm>
          <a:prstGeom prst="rect">
            <a:avLst/>
          </a:prstGeom>
          <a:noFill/>
        </p:spPr>
        <p:txBody>
          <a:bodyPr wrap="square" rtlCol="0">
            <a:spAutoFit/>
          </a:bodyPr>
          <a:lstStyle/>
          <a:p>
            <a:r>
              <a:rPr lang="en-GB" sz="2400" dirty="0">
                <a:latin typeface="Comic Sans MS" pitchFamily="66" charset="0"/>
              </a:rPr>
              <a:t>Head lice and natural selection</a:t>
            </a:r>
          </a:p>
          <a:p>
            <a:pPr marL="457200" indent="-457200">
              <a:buFont typeface="Arial" pitchFamily="34" charset="0"/>
              <a:buChar char="•"/>
            </a:pPr>
            <a:endParaRPr lang="en-GB" sz="2400" dirty="0">
              <a:latin typeface="Comic Sans MS" pitchFamily="66" charset="0"/>
            </a:endParaRPr>
          </a:p>
          <a:p>
            <a:pPr marL="457200" indent="-457200">
              <a:buFont typeface="Arial" pitchFamily="34" charset="0"/>
              <a:buChar char="•"/>
            </a:pPr>
            <a:r>
              <a:rPr lang="en-GB" sz="2400" dirty="0">
                <a:latin typeface="Comic Sans MS" pitchFamily="66" charset="0"/>
              </a:rPr>
              <a:t>I</a:t>
            </a:r>
          </a:p>
          <a:p>
            <a:pPr marL="457200" indent="-457200">
              <a:buFont typeface="Arial" pitchFamily="34" charset="0"/>
              <a:buChar char="•"/>
            </a:pPr>
            <a:r>
              <a:rPr lang="en-GB" sz="2400" dirty="0">
                <a:latin typeface="Comic Sans MS" pitchFamily="66" charset="0"/>
              </a:rPr>
              <a:t>J</a:t>
            </a:r>
          </a:p>
          <a:p>
            <a:pPr marL="457200" indent="-457200">
              <a:buFont typeface="Arial" pitchFamily="34" charset="0"/>
              <a:buChar char="•"/>
            </a:pPr>
            <a:r>
              <a:rPr lang="en-GB" sz="2400" dirty="0">
                <a:latin typeface="Comic Sans MS" pitchFamily="66" charset="0"/>
              </a:rPr>
              <a:t>B</a:t>
            </a:r>
          </a:p>
          <a:p>
            <a:pPr marL="457200" indent="-457200">
              <a:buFont typeface="Arial" pitchFamily="34" charset="0"/>
              <a:buChar char="•"/>
            </a:pPr>
            <a:r>
              <a:rPr lang="en-GB" sz="2400" dirty="0">
                <a:latin typeface="Comic Sans MS" pitchFamily="66" charset="0"/>
              </a:rPr>
              <a:t>D</a:t>
            </a:r>
          </a:p>
          <a:p>
            <a:pPr marL="457200" indent="-457200">
              <a:buFont typeface="Arial" pitchFamily="34" charset="0"/>
              <a:buChar char="•"/>
            </a:pPr>
            <a:r>
              <a:rPr lang="en-GB" sz="2400" dirty="0">
                <a:latin typeface="Comic Sans MS" pitchFamily="66" charset="0"/>
              </a:rPr>
              <a:t>K</a:t>
            </a:r>
          </a:p>
          <a:p>
            <a:pPr marL="457200" indent="-457200">
              <a:buFont typeface="Arial" pitchFamily="34" charset="0"/>
              <a:buChar char="•"/>
            </a:pPr>
            <a:r>
              <a:rPr lang="en-GB" sz="2400" dirty="0">
                <a:latin typeface="Comic Sans MS" pitchFamily="66" charset="0"/>
              </a:rPr>
              <a:t>A</a:t>
            </a:r>
          </a:p>
          <a:p>
            <a:pPr marL="457200" indent="-457200">
              <a:buFont typeface="Arial" pitchFamily="34" charset="0"/>
              <a:buChar char="•"/>
            </a:pPr>
            <a:r>
              <a:rPr lang="en-GB" sz="2400" dirty="0">
                <a:latin typeface="Comic Sans MS" pitchFamily="66" charset="0"/>
              </a:rPr>
              <a:t>C</a:t>
            </a:r>
          </a:p>
          <a:p>
            <a:pPr marL="457200" indent="-457200">
              <a:buFont typeface="Arial" pitchFamily="34" charset="0"/>
              <a:buChar char="•"/>
            </a:pPr>
            <a:r>
              <a:rPr lang="en-GB" sz="2400" dirty="0">
                <a:latin typeface="Comic Sans MS" pitchFamily="66" charset="0"/>
              </a:rPr>
              <a:t>F</a:t>
            </a:r>
          </a:p>
          <a:p>
            <a:pPr marL="457200" indent="-457200">
              <a:buFont typeface="Arial" pitchFamily="34" charset="0"/>
              <a:buChar char="•"/>
            </a:pPr>
            <a:r>
              <a:rPr lang="en-GB" sz="2400" dirty="0">
                <a:latin typeface="Comic Sans MS" pitchFamily="66" charset="0"/>
              </a:rPr>
              <a:t>H</a:t>
            </a:r>
          </a:p>
          <a:p>
            <a:pPr marL="457200" indent="-457200">
              <a:buFont typeface="Arial" pitchFamily="34" charset="0"/>
              <a:buChar char="•"/>
            </a:pPr>
            <a:r>
              <a:rPr lang="en-GB" sz="2400" dirty="0">
                <a:latin typeface="Comic Sans MS" pitchFamily="66" charset="0"/>
              </a:rPr>
              <a:t>G</a:t>
            </a:r>
          </a:p>
          <a:p>
            <a:pPr marL="457200" indent="-457200">
              <a:buFont typeface="Arial" pitchFamily="34" charset="0"/>
              <a:buChar char="•"/>
            </a:pPr>
            <a:r>
              <a:rPr lang="en-GB" sz="2400" dirty="0">
                <a:latin typeface="Comic Sans MS" pitchFamily="66" charset="0"/>
              </a:rPr>
              <a:t>E</a:t>
            </a:r>
          </a:p>
          <a:p>
            <a:endParaRPr lang="en-GB" dirty="0"/>
          </a:p>
          <a:p>
            <a:endParaRPr lang="en-GB" dirty="0"/>
          </a:p>
        </p:txBody>
      </p:sp>
      <p:pic>
        <p:nvPicPr>
          <p:cNvPr id="5" name="Picture 2" descr="Check, Check Mark, Red, Mark, Tick, Symbol, Choice"/>
          <p:cNvPicPr>
            <a:picLocks noChangeAspect="1" noChangeArrowheads="1"/>
          </p:cNvPicPr>
          <p:nvPr/>
        </p:nvPicPr>
        <p:blipFill>
          <a:blip r:embed="rId2" cstate="print"/>
          <a:srcRect/>
          <a:stretch>
            <a:fillRect/>
          </a:stretch>
        </p:blipFill>
        <p:spPr bwMode="auto">
          <a:xfrm>
            <a:off x="7086600" y="4648200"/>
            <a:ext cx="1828269" cy="1905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3445"/>
          </a:xfrm>
        </p:spPr>
        <p:txBody>
          <a:bodyPr>
            <a:normAutofit fontScale="90000"/>
          </a:bodyPr>
          <a:lstStyle/>
          <a:p>
            <a:r>
              <a:rPr lang="en-GB" dirty="0">
                <a:solidFill>
                  <a:srgbClr val="1782BF"/>
                </a:solidFill>
                <a:latin typeface="Comic Sans MS" pitchFamily="66" charset="0"/>
              </a:rPr>
              <a:t>Task: </a:t>
            </a:r>
            <a:r>
              <a:rPr lang="en-GB" dirty="0">
                <a:latin typeface="Comic Sans MS" pitchFamily="66" charset="0"/>
              </a:rPr>
              <a:t>Exam question (5 marks)</a:t>
            </a:r>
          </a:p>
        </p:txBody>
      </p:sp>
      <p:pic>
        <p:nvPicPr>
          <p:cNvPr id="8" name="Picture 7"/>
          <p:cNvPicPr>
            <a:picLocks noChangeAspect="1"/>
          </p:cNvPicPr>
          <p:nvPr/>
        </p:nvPicPr>
        <p:blipFill>
          <a:blip r:embed="rId2" cstate="print"/>
          <a:stretch>
            <a:fillRect/>
          </a:stretch>
        </p:blipFill>
        <p:spPr>
          <a:xfrm>
            <a:off x="549275" y="1524000"/>
            <a:ext cx="2933700" cy="1905000"/>
          </a:xfrm>
          <a:prstGeom prst="rect">
            <a:avLst/>
          </a:prstGeom>
        </p:spPr>
      </p:pic>
      <p:pic>
        <p:nvPicPr>
          <p:cNvPr id="9" name="Picture 8"/>
          <p:cNvPicPr>
            <a:picLocks noChangeAspect="1"/>
          </p:cNvPicPr>
          <p:nvPr/>
        </p:nvPicPr>
        <p:blipFill>
          <a:blip r:embed="rId3" cstate="print"/>
          <a:stretch>
            <a:fillRect/>
          </a:stretch>
        </p:blipFill>
        <p:spPr>
          <a:xfrm>
            <a:off x="5670551" y="1524000"/>
            <a:ext cx="2921000" cy="1905000"/>
          </a:xfrm>
          <a:prstGeom prst="rect">
            <a:avLst/>
          </a:prstGeom>
        </p:spPr>
      </p:pic>
      <p:sp>
        <p:nvSpPr>
          <p:cNvPr id="10" name="TextBox 9"/>
          <p:cNvSpPr txBox="1"/>
          <p:nvPr/>
        </p:nvSpPr>
        <p:spPr>
          <a:xfrm>
            <a:off x="549275" y="3429000"/>
            <a:ext cx="2933700" cy="369332"/>
          </a:xfrm>
          <a:prstGeom prst="rect">
            <a:avLst/>
          </a:prstGeom>
          <a:noFill/>
        </p:spPr>
        <p:txBody>
          <a:bodyPr wrap="square" rtlCol="0">
            <a:spAutoFit/>
          </a:bodyPr>
          <a:lstStyle/>
          <a:p>
            <a:pPr algn="ctr"/>
            <a:r>
              <a:rPr lang="en-GB" i="1" dirty="0" err="1"/>
              <a:t>Amauris</a:t>
            </a:r>
            <a:endParaRPr lang="en-GB" i="1" dirty="0"/>
          </a:p>
        </p:txBody>
      </p:sp>
      <p:sp>
        <p:nvSpPr>
          <p:cNvPr id="11" name="TextBox 10"/>
          <p:cNvSpPr txBox="1"/>
          <p:nvPr/>
        </p:nvSpPr>
        <p:spPr>
          <a:xfrm>
            <a:off x="5657851" y="3432682"/>
            <a:ext cx="2933700" cy="369332"/>
          </a:xfrm>
          <a:prstGeom prst="rect">
            <a:avLst/>
          </a:prstGeom>
          <a:noFill/>
        </p:spPr>
        <p:txBody>
          <a:bodyPr wrap="square" rtlCol="0">
            <a:spAutoFit/>
          </a:bodyPr>
          <a:lstStyle/>
          <a:p>
            <a:pPr algn="ctr"/>
            <a:r>
              <a:rPr lang="en-GB" i="1" dirty="0" err="1"/>
              <a:t>Hypolimnas</a:t>
            </a:r>
            <a:endParaRPr lang="en-GB" i="1" dirty="0"/>
          </a:p>
        </p:txBody>
      </p:sp>
      <p:sp>
        <p:nvSpPr>
          <p:cNvPr id="12" name="TextBox 11"/>
          <p:cNvSpPr txBox="1"/>
          <p:nvPr/>
        </p:nvSpPr>
        <p:spPr>
          <a:xfrm>
            <a:off x="304800" y="3861246"/>
            <a:ext cx="8686800" cy="3077765"/>
          </a:xfrm>
          <a:prstGeom prst="rect">
            <a:avLst/>
          </a:prstGeom>
          <a:noFill/>
        </p:spPr>
        <p:txBody>
          <a:bodyPr wrap="square" rtlCol="0">
            <a:spAutoFit/>
          </a:bodyPr>
          <a:lstStyle/>
          <a:p>
            <a:r>
              <a:rPr lang="en-GB" sz="2200" dirty="0">
                <a:solidFill>
                  <a:srgbClr val="595959"/>
                </a:solidFill>
                <a:latin typeface="Comic Sans MS" pitchFamily="66" charset="0"/>
              </a:rPr>
              <a:t>Both species can be eaten by most birds.</a:t>
            </a:r>
          </a:p>
          <a:p>
            <a:r>
              <a:rPr lang="en-GB" sz="2200" i="1" dirty="0" err="1">
                <a:solidFill>
                  <a:srgbClr val="595959"/>
                </a:solidFill>
                <a:latin typeface="Comic Sans MS" pitchFamily="66" charset="0"/>
              </a:rPr>
              <a:t>Amauris</a:t>
            </a:r>
            <a:r>
              <a:rPr lang="en-GB" sz="2200" dirty="0">
                <a:solidFill>
                  <a:srgbClr val="595959"/>
                </a:solidFill>
                <a:latin typeface="Comic Sans MS" pitchFamily="66" charset="0"/>
              </a:rPr>
              <a:t> has a foul taste which birds do not like, so birds have learned not to prey on it.</a:t>
            </a:r>
          </a:p>
          <a:p>
            <a:r>
              <a:rPr lang="en-GB" sz="2200" dirty="0" err="1">
                <a:solidFill>
                  <a:srgbClr val="595959"/>
                </a:solidFill>
                <a:latin typeface="Comic Sans MS" pitchFamily="66" charset="0"/>
              </a:rPr>
              <a:t>H</a:t>
            </a:r>
            <a:r>
              <a:rPr lang="en-GB" sz="2200" i="1" dirty="0" err="1">
                <a:solidFill>
                  <a:srgbClr val="595959"/>
                </a:solidFill>
                <a:latin typeface="Comic Sans MS" pitchFamily="66" charset="0"/>
              </a:rPr>
              <a:t>ypolimnas</a:t>
            </a:r>
            <a:r>
              <a:rPr lang="en-GB" sz="2200" dirty="0">
                <a:solidFill>
                  <a:srgbClr val="595959"/>
                </a:solidFill>
                <a:latin typeface="Comic Sans MS" pitchFamily="66" charset="0"/>
              </a:rPr>
              <a:t> does </a:t>
            </a:r>
            <a:r>
              <a:rPr lang="en-GB" sz="2200" b="1" dirty="0">
                <a:solidFill>
                  <a:srgbClr val="595959"/>
                </a:solidFill>
                <a:latin typeface="Comic Sans MS" pitchFamily="66" charset="0"/>
              </a:rPr>
              <a:t>not</a:t>
            </a:r>
            <a:r>
              <a:rPr lang="en-GB" sz="2200" dirty="0">
                <a:solidFill>
                  <a:srgbClr val="595959"/>
                </a:solidFill>
                <a:latin typeface="Comic Sans MS" pitchFamily="66" charset="0"/>
              </a:rPr>
              <a:t> have a foul taste but most birds do not prey on it.	</a:t>
            </a:r>
          </a:p>
          <a:p>
            <a:endParaRPr lang="en-GB" sz="2200" dirty="0">
              <a:solidFill>
                <a:srgbClr val="595959"/>
              </a:solidFill>
              <a:latin typeface="Comic Sans MS" pitchFamily="66" charset="0"/>
            </a:endParaRPr>
          </a:p>
          <a:p>
            <a:r>
              <a:rPr lang="en-GB" sz="2200" dirty="0">
                <a:solidFill>
                  <a:srgbClr val="595959"/>
                </a:solidFill>
                <a:latin typeface="Comic Sans MS" pitchFamily="66" charset="0"/>
              </a:rPr>
              <a:t>Describe, in terms of natural selection, how </a:t>
            </a:r>
            <a:r>
              <a:rPr lang="en-GB" sz="2200" i="1" dirty="0" err="1">
                <a:solidFill>
                  <a:srgbClr val="595959"/>
                </a:solidFill>
                <a:latin typeface="Comic Sans MS" pitchFamily="66" charset="0"/>
              </a:rPr>
              <a:t>Hypolimnas</a:t>
            </a:r>
            <a:r>
              <a:rPr lang="en-GB" sz="2200" i="1" dirty="0">
                <a:solidFill>
                  <a:srgbClr val="595959"/>
                </a:solidFill>
                <a:latin typeface="Comic Sans MS" pitchFamily="66" charset="0"/>
              </a:rPr>
              <a:t> </a:t>
            </a:r>
            <a:r>
              <a:rPr lang="en-GB" sz="2200" dirty="0">
                <a:solidFill>
                  <a:srgbClr val="595959"/>
                </a:solidFill>
                <a:latin typeface="Comic Sans MS" pitchFamily="66" charset="0"/>
              </a:rPr>
              <a:t>may have developed its wing markings</a:t>
            </a:r>
          </a:p>
          <a:p>
            <a:endParaRPr lang="en-GB" dirty="0">
              <a:solidFill>
                <a:srgbClr val="595959"/>
              </a:solidFill>
            </a:endParaRPr>
          </a:p>
        </p:txBody>
      </p:sp>
      <p:sp>
        <p:nvSpPr>
          <p:cNvPr id="13" name="TextBox 12"/>
          <p:cNvSpPr txBox="1"/>
          <p:nvPr/>
        </p:nvSpPr>
        <p:spPr>
          <a:xfrm>
            <a:off x="304800" y="990600"/>
            <a:ext cx="8042276" cy="430887"/>
          </a:xfrm>
          <a:prstGeom prst="rect">
            <a:avLst/>
          </a:prstGeom>
          <a:noFill/>
        </p:spPr>
        <p:txBody>
          <a:bodyPr wrap="square" rtlCol="0">
            <a:spAutoFit/>
          </a:bodyPr>
          <a:lstStyle/>
          <a:p>
            <a:r>
              <a:rPr lang="en-GB" sz="2200" dirty="0">
                <a:solidFill>
                  <a:schemeClr val="tx1">
                    <a:lumMod val="65000"/>
                    <a:lumOff val="35000"/>
                  </a:schemeClr>
                </a:solidFill>
                <a:latin typeface="Comic Sans MS" pitchFamily="66" charset="0"/>
              </a:rPr>
              <a:t>Two different species of butterf</a:t>
            </a:r>
            <a:r>
              <a:rPr lang="en-GB" sz="2200" dirty="0">
                <a:latin typeface="Comic Sans MS" pitchFamily="66" charset="0"/>
              </a:rPr>
              <a:t>ly:</a:t>
            </a:r>
          </a:p>
        </p:txBody>
      </p:sp>
    </p:spTree>
    <p:extLst>
      <p:ext uri="{BB962C8B-B14F-4D97-AF65-F5344CB8AC3E}">
        <p14:creationId xmlns:p14="http://schemas.microsoft.com/office/powerpoint/2010/main" val="33946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9" presetClass="entr" presetSubtype="0" fill="hold" grpId="0" nodeType="with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par>
                          <p:cTn id="15" fill="hold">
                            <p:stCondLst>
                              <p:cond delay="2000"/>
                            </p:stCondLst>
                            <p:childTnLst>
                              <p:par>
                                <p:cTn id="16" presetID="9" presetClass="entr" presetSubtype="0" fill="hold"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dissolve">
                                      <p:cBhvr>
                                        <p:cTn id="26" dur="500"/>
                                        <p:tgtEl>
                                          <p:spTgt spid="12">
                                            <p:txEl>
                                              <p:pRg st="0" end="0"/>
                                            </p:txEl>
                                          </p:spTgt>
                                        </p:tgtEl>
                                      </p:cBhvr>
                                    </p:animEffect>
                                  </p:childTnLst>
                                </p:cTn>
                              </p:par>
                            </p:childTnLst>
                          </p:cTn>
                        </p:par>
                        <p:par>
                          <p:cTn id="27" fill="hold">
                            <p:stCondLst>
                              <p:cond delay="500"/>
                            </p:stCondLst>
                            <p:childTnLst>
                              <p:par>
                                <p:cTn id="28" presetID="9" presetClass="entr" presetSubtype="0" fill="hold" nodeType="afterEffect">
                                  <p:stCondLst>
                                    <p:cond delay="100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dissolve">
                                      <p:cBhvr>
                                        <p:cTn id="30" dur="500"/>
                                        <p:tgtEl>
                                          <p:spTgt spid="12">
                                            <p:txEl>
                                              <p:pRg st="1" end="1"/>
                                            </p:txEl>
                                          </p:spTgt>
                                        </p:tgtEl>
                                      </p:cBhvr>
                                    </p:animEffect>
                                  </p:childTnLst>
                                </p:cTn>
                              </p:par>
                            </p:childTnLst>
                          </p:cTn>
                        </p:par>
                        <p:par>
                          <p:cTn id="31" fill="hold">
                            <p:stCondLst>
                              <p:cond delay="2000"/>
                            </p:stCondLst>
                            <p:childTnLst>
                              <p:par>
                                <p:cTn id="32" presetID="9" presetClass="entr" presetSubtype="0" fill="hold" nodeType="afterEffect">
                                  <p:stCondLst>
                                    <p:cond delay="100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dissolve">
                                      <p:cBhvr>
                                        <p:cTn id="34" dur="500"/>
                                        <p:tgtEl>
                                          <p:spTgt spid="1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dissolve">
                                      <p:cBhvr>
                                        <p:cTn id="3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800" dirty="0">
                <a:solidFill>
                  <a:srgbClr val="FF0000"/>
                </a:solidFill>
                <a:latin typeface="Comic Sans MS" pitchFamily="66" charset="0"/>
              </a:rPr>
              <a:t>Self-assessment:</a:t>
            </a:r>
          </a:p>
        </p:txBody>
      </p:sp>
      <p:sp>
        <p:nvSpPr>
          <p:cNvPr id="3" name="Content Placeholder 2"/>
          <p:cNvSpPr>
            <a:spLocks noGrp="1"/>
          </p:cNvSpPr>
          <p:nvPr>
            <p:ph idx="1"/>
          </p:nvPr>
        </p:nvSpPr>
        <p:spPr>
          <a:xfrm>
            <a:off x="304800" y="1447800"/>
            <a:ext cx="8534400" cy="4267200"/>
          </a:xfrm>
        </p:spPr>
        <p:txBody>
          <a:bodyPr>
            <a:normAutofit fontScale="25000" lnSpcReduction="20000"/>
          </a:bodyPr>
          <a:lstStyle/>
          <a:p>
            <a:r>
              <a:rPr lang="en-GB" sz="12000" u="sng" dirty="0">
                <a:latin typeface="Comic Sans MS" pitchFamily="66" charset="0"/>
              </a:rPr>
              <a:t>Mutation</a:t>
            </a:r>
            <a:r>
              <a:rPr lang="en-GB" sz="12000" dirty="0">
                <a:latin typeface="Comic Sans MS" pitchFamily="66" charset="0"/>
              </a:rPr>
              <a:t> caused changes in marks in </a:t>
            </a:r>
            <a:r>
              <a:rPr lang="en-GB" sz="12000" i="1" dirty="0" err="1">
                <a:latin typeface="Comic Sans MS" pitchFamily="66" charset="0"/>
              </a:rPr>
              <a:t>Hypolimnas</a:t>
            </a:r>
            <a:r>
              <a:rPr lang="en-GB" sz="12000" i="1" dirty="0">
                <a:latin typeface="Comic Sans MS" pitchFamily="66" charset="0"/>
              </a:rPr>
              <a:t>.</a:t>
            </a:r>
          </a:p>
          <a:p>
            <a:r>
              <a:rPr lang="en-GB" sz="12000" dirty="0">
                <a:latin typeface="Comic Sans MS" pitchFamily="66" charset="0"/>
              </a:rPr>
              <a:t>Competition; less predation of butterflies with these markings.</a:t>
            </a:r>
          </a:p>
          <a:p>
            <a:r>
              <a:rPr lang="en-GB" sz="12000" dirty="0">
                <a:latin typeface="Comic Sans MS" pitchFamily="66" charset="0"/>
              </a:rPr>
              <a:t>These butterflies survived to reproduce; other butterflies were eaten.</a:t>
            </a:r>
          </a:p>
          <a:p>
            <a:r>
              <a:rPr lang="en-GB" sz="12000" dirty="0">
                <a:latin typeface="Comic Sans MS" pitchFamily="66" charset="0"/>
              </a:rPr>
              <a:t>Advantageous </a:t>
            </a:r>
            <a:r>
              <a:rPr lang="en-GB" sz="12000" u="sng" dirty="0">
                <a:latin typeface="Comic Sans MS" pitchFamily="66" charset="0"/>
              </a:rPr>
              <a:t>allele</a:t>
            </a:r>
            <a:r>
              <a:rPr lang="en-GB" sz="12000" dirty="0">
                <a:latin typeface="Comic Sans MS" pitchFamily="66" charset="0"/>
              </a:rPr>
              <a:t>/</a:t>
            </a:r>
            <a:r>
              <a:rPr lang="en-GB" sz="12000" u="sng" dirty="0">
                <a:latin typeface="Comic Sans MS" pitchFamily="66" charset="0"/>
              </a:rPr>
              <a:t>gene</a:t>
            </a:r>
            <a:r>
              <a:rPr lang="en-GB" sz="12000" dirty="0">
                <a:latin typeface="Comic Sans MS" pitchFamily="66" charset="0"/>
              </a:rPr>
              <a:t> was passed on to offspring.</a:t>
            </a:r>
          </a:p>
          <a:p>
            <a:r>
              <a:rPr lang="en-GB" sz="12000" dirty="0">
                <a:latin typeface="Comic Sans MS" pitchFamily="66" charset="0"/>
              </a:rPr>
              <a:t>Over time population of </a:t>
            </a:r>
            <a:r>
              <a:rPr lang="en-GB" sz="12000" i="1" dirty="0" err="1">
                <a:latin typeface="Comic Sans MS" pitchFamily="66" charset="0"/>
              </a:rPr>
              <a:t>Hypolimnas</a:t>
            </a:r>
            <a:r>
              <a:rPr lang="en-GB" sz="12000" dirty="0">
                <a:latin typeface="Comic Sans MS" pitchFamily="66" charset="0"/>
              </a:rPr>
              <a:t> start to look more like </a:t>
            </a:r>
            <a:r>
              <a:rPr lang="en-GB" sz="12000" i="1" dirty="0" err="1">
                <a:latin typeface="Comic Sans MS" pitchFamily="66" charset="0"/>
              </a:rPr>
              <a:t>Amauris</a:t>
            </a:r>
            <a:r>
              <a:rPr lang="en-GB" sz="12000" dirty="0">
                <a:latin typeface="Comic Sans MS" pitchFamily="66" charset="0"/>
              </a:rPr>
              <a:t>; evolution</a:t>
            </a:r>
          </a:p>
        </p:txBody>
      </p:sp>
      <p:pic>
        <p:nvPicPr>
          <p:cNvPr id="4" name="Picture 2" descr="Image result for red tick"/>
          <p:cNvPicPr>
            <a:picLocks noChangeAspect="1" noChangeArrowheads="1"/>
          </p:cNvPicPr>
          <p:nvPr/>
        </p:nvPicPr>
        <p:blipFill>
          <a:blip r:embed="rId2" cstate="print"/>
          <a:srcRect l="15238" t="5714" r="4762" b="18095"/>
          <a:stretch>
            <a:fillRect/>
          </a:stretch>
        </p:blipFill>
        <p:spPr bwMode="auto">
          <a:xfrm>
            <a:off x="7467600" y="5344886"/>
            <a:ext cx="1447800" cy="1378857"/>
          </a:xfrm>
          <a:prstGeom prst="rect">
            <a:avLst/>
          </a:prstGeom>
          <a:noFill/>
        </p:spPr>
      </p:pic>
    </p:spTree>
    <p:extLst>
      <p:ext uri="{BB962C8B-B14F-4D97-AF65-F5344CB8AC3E}">
        <p14:creationId xmlns:p14="http://schemas.microsoft.com/office/powerpoint/2010/main" val="4410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4647426"/>
          </a:xfrm>
          <a:prstGeom prst="rect">
            <a:avLst/>
          </a:prstGeom>
          <a:noFill/>
        </p:spPr>
        <p:txBody>
          <a:bodyPr wrap="square" rtlCol="0">
            <a:spAutoFit/>
          </a:bodyPr>
          <a:lstStyle/>
          <a:p>
            <a:r>
              <a:rPr lang="en-GB" sz="3600" dirty="0">
                <a:solidFill>
                  <a:srgbClr val="0070C0"/>
                </a:solidFill>
                <a:latin typeface="Comic Sans MS" pitchFamily="66" charset="0"/>
              </a:rPr>
              <a:t>Plenary</a:t>
            </a:r>
            <a:r>
              <a:rPr lang="en-GB" sz="3600" dirty="0">
                <a:latin typeface="Comic Sans MS" pitchFamily="66" charset="0"/>
              </a:rPr>
              <a:t> ~ If these are the answers, what could the question be?</a:t>
            </a:r>
          </a:p>
          <a:p>
            <a:endParaRPr lang="en-GB" sz="3200" dirty="0">
              <a:latin typeface="Comic Sans MS" pitchFamily="66" charset="0"/>
            </a:endParaRPr>
          </a:p>
          <a:p>
            <a:pPr marL="514350" indent="-514350">
              <a:buAutoNum type="arabicPeriod"/>
            </a:pPr>
            <a:r>
              <a:rPr lang="en-GB" sz="3200" dirty="0">
                <a:latin typeface="Comic Sans MS" pitchFamily="66" charset="0"/>
              </a:rPr>
              <a:t>Natural selection</a:t>
            </a:r>
          </a:p>
          <a:p>
            <a:pPr marL="514350" indent="-514350">
              <a:buAutoNum type="arabicPeriod"/>
            </a:pPr>
            <a:r>
              <a:rPr lang="en-GB" sz="3200" dirty="0">
                <a:latin typeface="Comic Sans MS" pitchFamily="66" charset="0"/>
              </a:rPr>
              <a:t>Allele</a:t>
            </a:r>
          </a:p>
          <a:p>
            <a:pPr marL="514350" indent="-514350">
              <a:buAutoNum type="arabicPeriod"/>
            </a:pPr>
            <a:r>
              <a:rPr lang="en-GB" sz="3200" dirty="0">
                <a:latin typeface="Comic Sans MS" pitchFamily="66" charset="0"/>
              </a:rPr>
              <a:t>Environmental change</a:t>
            </a:r>
          </a:p>
          <a:p>
            <a:pPr marL="514350" indent="-514350">
              <a:buAutoNum type="arabicPeriod"/>
            </a:pPr>
            <a:r>
              <a:rPr lang="en-GB" sz="3200" dirty="0">
                <a:latin typeface="Comic Sans MS" pitchFamily="66" charset="0"/>
              </a:rPr>
              <a:t>Phenotype</a:t>
            </a:r>
          </a:p>
          <a:p>
            <a:pPr marL="514350" indent="-514350">
              <a:buAutoNum type="arabicPeriod"/>
            </a:pPr>
            <a:r>
              <a:rPr lang="en-GB" sz="3200" dirty="0">
                <a:latin typeface="Comic Sans MS" pitchFamily="66" charset="0"/>
              </a:rPr>
              <a:t>Charles Darwin</a:t>
            </a:r>
          </a:p>
          <a:p>
            <a:pPr marL="514350" indent="-514350">
              <a:buAutoNum type="arabicPeriod"/>
            </a:pPr>
            <a:endParaRPr lang="en-GB" sz="3200" dirty="0">
              <a:latin typeface="Comic Sans MS" pitchFamily="66" charset="0"/>
            </a:endParaRPr>
          </a:p>
        </p:txBody>
      </p:sp>
      <p:pic>
        <p:nvPicPr>
          <p:cNvPr id="6" name="Picture 2" descr="nature grass wilderness wildlife wild africa park mammal colorful fauna savanna giraffe national neck animals vertebrate african safari herbivore giraffidae"/>
          <p:cNvPicPr>
            <a:picLocks noChangeAspect="1" noChangeArrowheads="1"/>
          </p:cNvPicPr>
          <p:nvPr/>
        </p:nvPicPr>
        <p:blipFill>
          <a:blip r:embed="rId3" cstate="print"/>
          <a:srcRect l="8167" r="9651"/>
          <a:stretch>
            <a:fillRect/>
          </a:stretch>
        </p:blipFill>
        <p:spPr bwMode="auto">
          <a:xfrm>
            <a:off x="6019800" y="4188542"/>
            <a:ext cx="2819400" cy="2364658"/>
          </a:xfrm>
          <a:prstGeom prst="rect">
            <a:avLst/>
          </a:prstGeom>
          <a:noFill/>
        </p:spPr>
      </p:pic>
      <p:pic>
        <p:nvPicPr>
          <p:cNvPr id="8" name="Picture 2" descr="Biology, Cells, Cellular, Code, Deoxyribonucleic Acid"/>
          <p:cNvPicPr>
            <a:picLocks noChangeAspect="1" noChangeArrowheads="1"/>
          </p:cNvPicPr>
          <p:nvPr/>
        </p:nvPicPr>
        <p:blipFill>
          <a:blip r:embed="rId4" cstate="print"/>
          <a:srcRect/>
          <a:stretch>
            <a:fillRect/>
          </a:stretch>
        </p:blipFill>
        <p:spPr bwMode="auto">
          <a:xfrm rot="19883358">
            <a:off x="5997873" y="2221014"/>
            <a:ext cx="2971800" cy="1485900"/>
          </a:xfrm>
          <a:prstGeom prst="rect">
            <a:avLst/>
          </a:prstGeom>
          <a:noFill/>
        </p:spPr>
      </p:pic>
      <p:pic>
        <p:nvPicPr>
          <p:cNvPr id="9" name="Picture 4" descr="Image result for HMS beagle"/>
          <p:cNvPicPr>
            <a:picLocks noChangeAspect="1" noChangeArrowheads="1"/>
          </p:cNvPicPr>
          <p:nvPr/>
        </p:nvPicPr>
        <p:blipFill>
          <a:blip r:embed="rId5" cstate="print"/>
          <a:srcRect/>
          <a:stretch>
            <a:fillRect/>
          </a:stretch>
        </p:blipFill>
        <p:spPr bwMode="auto">
          <a:xfrm>
            <a:off x="1676400" y="4724400"/>
            <a:ext cx="2895600" cy="18097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2400" y="2286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a:t>
            </a:r>
            <a:r>
              <a:rPr lang="en-GB" sz="1400" dirty="0">
                <a:solidFill>
                  <a:schemeClr val="tx1"/>
                </a:solidFill>
              </a:rPr>
              <a:t> The few remaining head lice survive because they happen to have alleles which them resistant to the chemicals</a:t>
            </a:r>
          </a:p>
        </p:txBody>
      </p:sp>
      <p:sp>
        <p:nvSpPr>
          <p:cNvPr id="9" name="Rectangle 8"/>
          <p:cNvSpPr/>
          <p:nvPr/>
        </p:nvSpPr>
        <p:spPr>
          <a:xfrm>
            <a:off x="2286000" y="2286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B </a:t>
            </a:r>
            <a:r>
              <a:rPr lang="en-GB" sz="1400" dirty="0">
                <a:solidFill>
                  <a:schemeClr val="tx1"/>
                </a:solidFill>
              </a:rPr>
              <a:t>There is a lot of genetic variation in the head louse population as there is a large number of alleles</a:t>
            </a:r>
          </a:p>
        </p:txBody>
      </p:sp>
      <p:sp>
        <p:nvSpPr>
          <p:cNvPr id="10" name="Rectangle 9"/>
          <p:cNvSpPr/>
          <p:nvPr/>
        </p:nvSpPr>
        <p:spPr>
          <a:xfrm>
            <a:off x="152400" y="12954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Head lice and natural selection</a:t>
            </a:r>
          </a:p>
        </p:txBody>
      </p:sp>
      <p:sp>
        <p:nvSpPr>
          <p:cNvPr id="11" name="Rectangle 10"/>
          <p:cNvSpPr/>
          <p:nvPr/>
        </p:nvSpPr>
        <p:spPr>
          <a:xfrm>
            <a:off x="2286000" y="12954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 The head lice that survive breed and produce offspring which inherit the alleles that make them resistant to the chemical</a:t>
            </a:r>
          </a:p>
        </p:txBody>
      </p:sp>
      <p:sp>
        <p:nvSpPr>
          <p:cNvPr id="12" name="Rectangle 11"/>
          <p:cNvSpPr/>
          <p:nvPr/>
        </p:nvSpPr>
        <p:spPr>
          <a:xfrm>
            <a:off x="152400" y="23622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a:t>
            </a:r>
            <a:r>
              <a:rPr lang="en-GB" sz="1400" dirty="0">
                <a:solidFill>
                  <a:schemeClr val="tx1"/>
                </a:solidFill>
              </a:rPr>
              <a:t> Over centuries many different mutations have produced different alleles</a:t>
            </a:r>
          </a:p>
        </p:txBody>
      </p:sp>
      <p:sp>
        <p:nvSpPr>
          <p:cNvPr id="13" name="Rectangle 12"/>
          <p:cNvSpPr/>
          <p:nvPr/>
        </p:nvSpPr>
        <p:spPr>
          <a:xfrm>
            <a:off x="2286000" y="23622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E</a:t>
            </a:r>
            <a:r>
              <a:rPr lang="en-GB" sz="1400" dirty="0">
                <a:solidFill>
                  <a:schemeClr val="tx1"/>
                </a:solidFill>
              </a:rPr>
              <a:t> Soon virtually all of the head lice are resistant to the chemicals</a:t>
            </a:r>
          </a:p>
        </p:txBody>
      </p:sp>
      <p:sp>
        <p:nvSpPr>
          <p:cNvPr id="14" name="Rectangle 13"/>
          <p:cNvSpPr/>
          <p:nvPr/>
        </p:nvSpPr>
        <p:spPr>
          <a:xfrm>
            <a:off x="152400" y="34290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a:t>
            </a:r>
            <a:r>
              <a:rPr lang="en-GB" sz="1400" dirty="0">
                <a:solidFill>
                  <a:schemeClr val="tx1"/>
                </a:solidFill>
              </a:rPr>
              <a:t> The alleles for resistance to the chemical become more common in the population</a:t>
            </a:r>
          </a:p>
        </p:txBody>
      </p:sp>
      <p:sp>
        <p:nvSpPr>
          <p:cNvPr id="15" name="Rectangle 14"/>
          <p:cNvSpPr/>
          <p:nvPr/>
        </p:nvSpPr>
        <p:spPr>
          <a:xfrm>
            <a:off x="2286000" y="34290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G</a:t>
            </a:r>
            <a:r>
              <a:rPr lang="en-GB" sz="1400" dirty="0">
                <a:solidFill>
                  <a:schemeClr val="tx1"/>
                </a:solidFill>
              </a:rPr>
              <a:t> Now when people use the shampoo it does not kill the </a:t>
            </a:r>
            <a:r>
              <a:rPr lang="en-GB" sz="1400" dirty="0" err="1">
                <a:solidFill>
                  <a:schemeClr val="tx1"/>
                </a:solidFill>
              </a:rPr>
              <a:t>headlice</a:t>
            </a:r>
            <a:endParaRPr lang="en-GB" sz="1400" dirty="0">
              <a:solidFill>
                <a:schemeClr val="tx1"/>
              </a:solidFill>
            </a:endParaRPr>
          </a:p>
        </p:txBody>
      </p:sp>
      <p:sp>
        <p:nvSpPr>
          <p:cNvPr id="16" name="Rectangle 15"/>
          <p:cNvSpPr/>
          <p:nvPr/>
        </p:nvSpPr>
        <p:spPr>
          <a:xfrm>
            <a:off x="152400" y="44958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a:t>
            </a:r>
            <a:r>
              <a:rPr lang="en-GB" sz="1400" dirty="0">
                <a:solidFill>
                  <a:schemeClr val="tx1"/>
                </a:solidFill>
              </a:rPr>
              <a:t> Head lice have become a problem again, this is an example of natural selection</a:t>
            </a:r>
          </a:p>
        </p:txBody>
      </p:sp>
      <p:sp>
        <p:nvSpPr>
          <p:cNvPr id="17" name="Rectangle 16"/>
          <p:cNvSpPr/>
          <p:nvPr/>
        </p:nvSpPr>
        <p:spPr>
          <a:xfrm>
            <a:off x="2286000" y="44958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a:t>
            </a:r>
            <a:r>
              <a:rPr lang="en-GB" sz="1400" dirty="0">
                <a:solidFill>
                  <a:schemeClr val="tx1"/>
                </a:solidFill>
              </a:rPr>
              <a:t> Head lice have been infesting peoples’ heads for millions of years</a:t>
            </a:r>
          </a:p>
        </p:txBody>
      </p:sp>
      <p:sp>
        <p:nvSpPr>
          <p:cNvPr id="18" name="Rectangle 17"/>
          <p:cNvSpPr/>
          <p:nvPr/>
        </p:nvSpPr>
        <p:spPr>
          <a:xfrm>
            <a:off x="152400" y="55626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J</a:t>
            </a:r>
            <a:r>
              <a:rPr lang="en-GB" sz="1400" dirty="0">
                <a:solidFill>
                  <a:schemeClr val="tx1"/>
                </a:solidFill>
              </a:rPr>
              <a:t> Drug companies develop shampoos containing chemicals which kill the head lice</a:t>
            </a:r>
          </a:p>
        </p:txBody>
      </p:sp>
      <p:sp>
        <p:nvSpPr>
          <p:cNvPr id="19" name="Rectangle 18"/>
          <p:cNvSpPr/>
          <p:nvPr/>
        </p:nvSpPr>
        <p:spPr>
          <a:xfrm>
            <a:off x="2286000" y="55626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K</a:t>
            </a:r>
            <a:r>
              <a:rPr lang="en-GB" sz="1400" dirty="0">
                <a:solidFill>
                  <a:schemeClr val="tx1"/>
                </a:solidFill>
              </a:rPr>
              <a:t> For a while, all but a few head lice are killed by the chemicals in the shampoo. Head lice are no longer a problem.</a:t>
            </a:r>
          </a:p>
        </p:txBody>
      </p:sp>
      <p:sp>
        <p:nvSpPr>
          <p:cNvPr id="21" name="Rectangle 20"/>
          <p:cNvSpPr/>
          <p:nvPr/>
        </p:nvSpPr>
        <p:spPr>
          <a:xfrm>
            <a:off x="4724400" y="2286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a:t>
            </a:r>
            <a:r>
              <a:rPr lang="en-GB" sz="1400" dirty="0">
                <a:solidFill>
                  <a:schemeClr val="tx1"/>
                </a:solidFill>
              </a:rPr>
              <a:t> The few remaining head lice survive because they happen to have alleles which them resistant to the chemicals</a:t>
            </a:r>
          </a:p>
        </p:txBody>
      </p:sp>
      <p:sp>
        <p:nvSpPr>
          <p:cNvPr id="22" name="Rectangle 21"/>
          <p:cNvSpPr/>
          <p:nvPr/>
        </p:nvSpPr>
        <p:spPr>
          <a:xfrm>
            <a:off x="6858000" y="2286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B </a:t>
            </a:r>
            <a:r>
              <a:rPr lang="en-GB" sz="1400" dirty="0">
                <a:solidFill>
                  <a:schemeClr val="tx1"/>
                </a:solidFill>
              </a:rPr>
              <a:t>There is a lot of genetic variation in the head louse population as there is a large number of alleles</a:t>
            </a:r>
          </a:p>
        </p:txBody>
      </p:sp>
      <p:sp>
        <p:nvSpPr>
          <p:cNvPr id="23" name="Rectangle 22"/>
          <p:cNvSpPr/>
          <p:nvPr/>
        </p:nvSpPr>
        <p:spPr>
          <a:xfrm>
            <a:off x="4724400" y="12954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Head lice and natural selection</a:t>
            </a:r>
          </a:p>
        </p:txBody>
      </p:sp>
      <p:sp>
        <p:nvSpPr>
          <p:cNvPr id="24" name="Rectangle 23"/>
          <p:cNvSpPr/>
          <p:nvPr/>
        </p:nvSpPr>
        <p:spPr>
          <a:xfrm>
            <a:off x="6858000" y="12954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 The head lice that survive breed and produce offspring which inherit the alleles that make them resistant to the chemical</a:t>
            </a:r>
          </a:p>
        </p:txBody>
      </p:sp>
      <p:sp>
        <p:nvSpPr>
          <p:cNvPr id="25" name="Rectangle 24"/>
          <p:cNvSpPr/>
          <p:nvPr/>
        </p:nvSpPr>
        <p:spPr>
          <a:xfrm>
            <a:off x="4724400" y="23622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a:t>
            </a:r>
            <a:r>
              <a:rPr lang="en-GB" sz="1400" dirty="0">
                <a:solidFill>
                  <a:schemeClr val="tx1"/>
                </a:solidFill>
              </a:rPr>
              <a:t> Over centuries many different mutations have produced different alleles</a:t>
            </a:r>
          </a:p>
        </p:txBody>
      </p:sp>
      <p:sp>
        <p:nvSpPr>
          <p:cNvPr id="26" name="Rectangle 25"/>
          <p:cNvSpPr/>
          <p:nvPr/>
        </p:nvSpPr>
        <p:spPr>
          <a:xfrm>
            <a:off x="6858000" y="23622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E</a:t>
            </a:r>
            <a:r>
              <a:rPr lang="en-GB" sz="1400" dirty="0">
                <a:solidFill>
                  <a:schemeClr val="tx1"/>
                </a:solidFill>
              </a:rPr>
              <a:t> Soon virtually all of the head lice are resistant to the chemicals</a:t>
            </a:r>
          </a:p>
        </p:txBody>
      </p:sp>
      <p:sp>
        <p:nvSpPr>
          <p:cNvPr id="27" name="Rectangle 26"/>
          <p:cNvSpPr/>
          <p:nvPr/>
        </p:nvSpPr>
        <p:spPr>
          <a:xfrm>
            <a:off x="4724400" y="34290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a:t>
            </a:r>
            <a:r>
              <a:rPr lang="en-GB" sz="1400" dirty="0">
                <a:solidFill>
                  <a:schemeClr val="tx1"/>
                </a:solidFill>
              </a:rPr>
              <a:t> The alleles for resistance to the chemical become more common in the population</a:t>
            </a:r>
          </a:p>
        </p:txBody>
      </p:sp>
      <p:sp>
        <p:nvSpPr>
          <p:cNvPr id="28" name="Rectangle 27"/>
          <p:cNvSpPr/>
          <p:nvPr/>
        </p:nvSpPr>
        <p:spPr>
          <a:xfrm>
            <a:off x="6858000" y="34290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G</a:t>
            </a:r>
            <a:r>
              <a:rPr lang="en-GB" sz="1400" dirty="0">
                <a:solidFill>
                  <a:schemeClr val="tx1"/>
                </a:solidFill>
              </a:rPr>
              <a:t> Now when people use the shampoo it does not kill the </a:t>
            </a:r>
            <a:r>
              <a:rPr lang="en-GB" sz="1400" dirty="0" err="1">
                <a:solidFill>
                  <a:schemeClr val="tx1"/>
                </a:solidFill>
              </a:rPr>
              <a:t>headlice</a:t>
            </a:r>
            <a:endParaRPr lang="en-GB" sz="1400" dirty="0">
              <a:solidFill>
                <a:schemeClr val="tx1"/>
              </a:solidFill>
            </a:endParaRPr>
          </a:p>
        </p:txBody>
      </p:sp>
      <p:sp>
        <p:nvSpPr>
          <p:cNvPr id="29" name="Rectangle 28"/>
          <p:cNvSpPr/>
          <p:nvPr/>
        </p:nvSpPr>
        <p:spPr>
          <a:xfrm>
            <a:off x="4724400" y="44958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a:t>
            </a:r>
            <a:r>
              <a:rPr lang="en-GB" sz="1400" dirty="0">
                <a:solidFill>
                  <a:schemeClr val="tx1"/>
                </a:solidFill>
              </a:rPr>
              <a:t> Head lice have become a problem again, this is an example of natural selection</a:t>
            </a:r>
          </a:p>
        </p:txBody>
      </p:sp>
      <p:sp>
        <p:nvSpPr>
          <p:cNvPr id="30" name="Rectangle 29"/>
          <p:cNvSpPr/>
          <p:nvPr/>
        </p:nvSpPr>
        <p:spPr>
          <a:xfrm>
            <a:off x="6858000" y="44958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a:t>
            </a:r>
            <a:r>
              <a:rPr lang="en-GB" sz="1400" dirty="0">
                <a:solidFill>
                  <a:schemeClr val="tx1"/>
                </a:solidFill>
              </a:rPr>
              <a:t> Head lice have been infesting peoples’ heads for millions of years</a:t>
            </a:r>
          </a:p>
        </p:txBody>
      </p:sp>
      <p:sp>
        <p:nvSpPr>
          <p:cNvPr id="31" name="Rectangle 30"/>
          <p:cNvSpPr/>
          <p:nvPr/>
        </p:nvSpPr>
        <p:spPr>
          <a:xfrm>
            <a:off x="4724400" y="55626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J</a:t>
            </a:r>
            <a:r>
              <a:rPr lang="en-GB" sz="1400" dirty="0">
                <a:solidFill>
                  <a:schemeClr val="tx1"/>
                </a:solidFill>
              </a:rPr>
              <a:t> Drug companies develop shampoos containing chemicals which kill the head lice</a:t>
            </a:r>
          </a:p>
        </p:txBody>
      </p:sp>
      <p:sp>
        <p:nvSpPr>
          <p:cNvPr id="32" name="Rectangle 31"/>
          <p:cNvSpPr/>
          <p:nvPr/>
        </p:nvSpPr>
        <p:spPr>
          <a:xfrm>
            <a:off x="6858000" y="5562600"/>
            <a:ext cx="2133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K</a:t>
            </a:r>
            <a:r>
              <a:rPr lang="en-GB" sz="1400" dirty="0">
                <a:solidFill>
                  <a:schemeClr val="tx1"/>
                </a:solidFill>
              </a:rPr>
              <a:t> For a while, all but a few head lice are killed by the chemicals in the shampoo. Head lice are no longer a problem.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153400" cy="615553"/>
          </a:xfrm>
          <a:prstGeom prst="rect">
            <a:avLst/>
          </a:prstGeom>
          <a:noFill/>
        </p:spPr>
        <p:txBody>
          <a:bodyPr wrap="square" rtlCol="0">
            <a:spAutoFit/>
          </a:bodyPr>
          <a:lstStyle/>
          <a:p>
            <a:r>
              <a:rPr lang="en-GB" sz="3400" dirty="0">
                <a:solidFill>
                  <a:srgbClr val="0070C0"/>
                </a:solidFill>
                <a:latin typeface="Comic Sans MS" pitchFamily="66" charset="0"/>
              </a:rPr>
              <a:t>Mutation and genetic variation</a:t>
            </a:r>
          </a:p>
        </p:txBody>
      </p:sp>
      <p:sp>
        <p:nvSpPr>
          <p:cNvPr id="5" name="TextBox 4"/>
          <p:cNvSpPr txBox="1"/>
          <p:nvPr/>
        </p:nvSpPr>
        <p:spPr>
          <a:xfrm>
            <a:off x="228600" y="1143000"/>
            <a:ext cx="8686800" cy="3477875"/>
          </a:xfrm>
          <a:prstGeom prst="rect">
            <a:avLst/>
          </a:prstGeom>
          <a:noFill/>
        </p:spPr>
        <p:txBody>
          <a:bodyPr wrap="square" rtlCol="0">
            <a:spAutoFit/>
          </a:bodyPr>
          <a:lstStyle/>
          <a:p>
            <a:r>
              <a:rPr lang="en-GB" sz="2200" dirty="0">
                <a:latin typeface="Comic Sans MS" pitchFamily="66" charset="0"/>
              </a:rPr>
              <a:t>Mutations can arise through meiosis and sexual reproduction, this results to changes in the DNA code.</a:t>
            </a:r>
          </a:p>
          <a:p>
            <a:endParaRPr lang="en-GB" sz="2200" dirty="0">
              <a:latin typeface="Comic Sans MS" pitchFamily="66" charset="0"/>
            </a:endParaRPr>
          </a:p>
          <a:p>
            <a:r>
              <a:rPr lang="en-GB" sz="2200" dirty="0">
                <a:latin typeface="Comic Sans MS" pitchFamily="66" charset="0"/>
              </a:rPr>
              <a:t>These variations in DNA can give rise to various characteristics.  Many mutations have little effect on the phenotype of an organism.  However, in some cases a mutation can have a devastating effect on the health of an organism, sometimes the organism may not survive.  Very rarely a mutation gives rise to a trait which make an organism better suited to its environment or gives it an advantage if there is an environmental change.</a:t>
            </a:r>
          </a:p>
        </p:txBody>
      </p:sp>
      <p:sp>
        <p:nvSpPr>
          <p:cNvPr id="6" name="TextBox 5"/>
          <p:cNvSpPr txBox="1"/>
          <p:nvPr/>
        </p:nvSpPr>
        <p:spPr>
          <a:xfrm>
            <a:off x="304800" y="4876800"/>
            <a:ext cx="8534400" cy="1569660"/>
          </a:xfrm>
          <a:prstGeom prst="rect">
            <a:avLst/>
          </a:prstGeom>
          <a:solidFill>
            <a:srgbClr val="CCFFFF"/>
          </a:solidFill>
          <a:ln>
            <a:solidFill>
              <a:schemeClr val="tx1"/>
            </a:solidFill>
          </a:ln>
        </p:spPr>
        <p:txBody>
          <a:bodyPr wrap="square" rtlCol="0">
            <a:spAutoFit/>
          </a:bodyPr>
          <a:lstStyle/>
          <a:p>
            <a:r>
              <a:rPr lang="en-GB" sz="2400" b="1" dirty="0"/>
              <a:t>Q1. </a:t>
            </a:r>
            <a:r>
              <a:rPr lang="en-GB" sz="2400" dirty="0"/>
              <a:t>What is the difference between a genotype and a phenotype?</a:t>
            </a:r>
          </a:p>
          <a:p>
            <a:r>
              <a:rPr lang="en-GB" sz="2400" b="1" dirty="0"/>
              <a:t>Q2. </a:t>
            </a:r>
            <a:r>
              <a:rPr lang="en-GB" sz="2400" dirty="0"/>
              <a:t>Through which processes can mutations arise</a:t>
            </a:r>
          </a:p>
          <a:p>
            <a:r>
              <a:rPr lang="en-GB" sz="2400" b="1" dirty="0"/>
              <a:t>Q3. </a:t>
            </a:r>
            <a:r>
              <a:rPr lang="en-GB" sz="2400" dirty="0"/>
              <a:t>Describe the potential effects a mutation can have on a population of organisms.</a:t>
            </a:r>
          </a:p>
        </p:txBody>
      </p:sp>
      <p:sp>
        <p:nvSpPr>
          <p:cNvPr id="16388" name="AutoShape 4" descr="Image result for giraf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314" name="Picture 2" descr="Biology, Cells, Cellular, Code, Deoxyribonucleic Acid"/>
          <p:cNvPicPr>
            <a:picLocks noChangeAspect="1" noChangeArrowheads="1"/>
          </p:cNvPicPr>
          <p:nvPr/>
        </p:nvPicPr>
        <p:blipFill>
          <a:blip r:embed="rId2" cstate="print"/>
          <a:srcRect/>
          <a:stretch>
            <a:fillRect/>
          </a:stretch>
        </p:blipFill>
        <p:spPr bwMode="auto">
          <a:xfrm>
            <a:off x="6781800" y="0"/>
            <a:ext cx="2362200" cy="11811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48006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sp>
        <p:nvSpPr>
          <p:cNvPr id="6" name="TextBox 5"/>
          <p:cNvSpPr txBox="1"/>
          <p:nvPr/>
        </p:nvSpPr>
        <p:spPr>
          <a:xfrm>
            <a:off x="228600" y="990600"/>
            <a:ext cx="8686800" cy="5262979"/>
          </a:xfrm>
          <a:prstGeom prst="rect">
            <a:avLst/>
          </a:prstGeom>
          <a:noFill/>
        </p:spPr>
        <p:txBody>
          <a:bodyPr wrap="square" rtlCol="0">
            <a:spAutoFit/>
          </a:bodyPr>
          <a:lstStyle/>
          <a:p>
            <a:pPr marL="342900" indent="-342900">
              <a:buAutoNum type="arabicPeriod"/>
            </a:pPr>
            <a:r>
              <a:rPr lang="en-GB" sz="2400" dirty="0"/>
              <a:t>A genotype describes the alleles present in an individual, with regards to a particular characteristic. Whereas a phenotype describes the physical appearance of an individual, with regards to a particular characteristics.</a:t>
            </a:r>
          </a:p>
          <a:p>
            <a:pPr marL="342900" indent="-342900">
              <a:buAutoNum type="arabicPeriod"/>
            </a:pPr>
            <a:r>
              <a:rPr lang="en-GB" sz="2400" dirty="0"/>
              <a:t>Mutations can arise through the process of meiosis (crossing over and independent assortment) and sexual reproduction.</a:t>
            </a:r>
          </a:p>
          <a:p>
            <a:pPr marL="342900" indent="-342900">
              <a:buAutoNum type="arabicPeriod"/>
            </a:pPr>
            <a:r>
              <a:rPr lang="en-GB" sz="2400" dirty="0"/>
              <a:t>Mutations can have little or no effect on a population as it causes no changes to their phenotype. If a mutation leads to a genotype which disrupts the synthesis of a particularly important protein this can harm the health of an individual and it may causes the population numbers to go down. Occasionally a mutation can lead to a phenotype which is advantageous for an individual, if the environment changes the organism now has a trait which may help it to survive.</a:t>
            </a:r>
          </a:p>
        </p:txBody>
      </p:sp>
      <p:pic>
        <p:nvPicPr>
          <p:cNvPr id="12290" name="Picture 2" descr="Check, Check Mark, Red, Mark, Tick, Symbol, Choice"/>
          <p:cNvPicPr>
            <a:picLocks noChangeAspect="1" noChangeArrowheads="1"/>
          </p:cNvPicPr>
          <p:nvPr/>
        </p:nvPicPr>
        <p:blipFill>
          <a:blip r:embed="rId2" cstate="print"/>
          <a:srcRect/>
          <a:stretch>
            <a:fillRect/>
          </a:stretch>
        </p:blipFill>
        <p:spPr bwMode="auto">
          <a:xfrm>
            <a:off x="7924800" y="5943600"/>
            <a:ext cx="734377" cy="76519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5539978"/>
          </a:xfrm>
          <a:prstGeom prst="rect">
            <a:avLst/>
          </a:prstGeom>
          <a:noFill/>
        </p:spPr>
        <p:txBody>
          <a:bodyPr wrap="square" rtlCol="0">
            <a:spAutoFit/>
          </a:bodyPr>
          <a:lstStyle/>
          <a:p>
            <a:r>
              <a:rPr lang="en-GB" sz="3200" b="1" dirty="0">
                <a:solidFill>
                  <a:srgbClr val="0070C0"/>
                </a:solidFill>
                <a:latin typeface="Comic Sans MS" pitchFamily="66" charset="0"/>
              </a:rPr>
              <a:t>Task:</a:t>
            </a:r>
            <a:r>
              <a:rPr lang="en-GB" sz="3200" dirty="0">
                <a:latin typeface="Comic Sans MS" pitchFamily="66" charset="0"/>
              </a:rPr>
              <a:t> Watch the video and answer the following questions:</a:t>
            </a:r>
          </a:p>
          <a:p>
            <a:endParaRPr lang="en-GB" sz="1400" dirty="0">
              <a:latin typeface="Comic Sans MS" pitchFamily="66" charset="0"/>
            </a:endParaRPr>
          </a:p>
          <a:p>
            <a:pPr marL="457200" indent="-457200">
              <a:buAutoNum type="arabicPeriod"/>
            </a:pPr>
            <a:r>
              <a:rPr lang="en-GB" sz="2800" dirty="0">
                <a:latin typeface="Comic Sans MS" pitchFamily="66" charset="0"/>
              </a:rPr>
              <a:t>Where did Darwin sail to in 1835? </a:t>
            </a:r>
          </a:p>
          <a:p>
            <a:pPr marL="457200" indent="-457200">
              <a:buAutoNum type="arabicPeriod"/>
            </a:pPr>
            <a:r>
              <a:rPr lang="en-GB" sz="2800" dirty="0">
                <a:latin typeface="Comic Sans MS" pitchFamily="66" charset="0"/>
              </a:rPr>
              <a:t>What are the names of some of the organisms which Darwin studied from this island?</a:t>
            </a:r>
          </a:p>
          <a:p>
            <a:pPr marL="457200" indent="-457200">
              <a:buAutoNum type="arabicPeriod"/>
            </a:pPr>
            <a:r>
              <a:rPr lang="en-GB" sz="2800" dirty="0">
                <a:latin typeface="Comic Sans MS" pitchFamily="66" charset="0"/>
              </a:rPr>
              <a:t>What did Darwin and Gould conclude about the fiches found on the islands?</a:t>
            </a:r>
          </a:p>
          <a:p>
            <a:pPr marL="457200" indent="-457200">
              <a:buAutoNum type="arabicPeriod"/>
            </a:pPr>
            <a:r>
              <a:rPr lang="en-GB" sz="2800" dirty="0">
                <a:latin typeface="Comic Sans MS" pitchFamily="66" charset="0"/>
              </a:rPr>
              <a:t>How did the finches differ from each other?</a:t>
            </a:r>
          </a:p>
          <a:p>
            <a:pPr marL="457200" indent="-457200">
              <a:buAutoNum type="arabicPeriod"/>
            </a:pPr>
            <a:r>
              <a:rPr lang="en-GB" sz="2800" dirty="0">
                <a:latin typeface="Comic Sans MS" pitchFamily="66" charset="0"/>
              </a:rPr>
              <a:t>How did Darwin explain these variations?</a:t>
            </a:r>
          </a:p>
          <a:p>
            <a:pPr marL="457200" indent="-457200">
              <a:buAutoNum type="arabicPeriod"/>
            </a:pPr>
            <a:r>
              <a:rPr lang="en-GB" sz="2800" dirty="0">
                <a:latin typeface="Comic Sans MS" pitchFamily="66" charset="0"/>
              </a:rPr>
              <a:t>What was Darwin’s theory of natural selection?</a:t>
            </a:r>
          </a:p>
          <a:p>
            <a:endParaRPr lang="en-GB" sz="2400" dirty="0">
              <a:latin typeface="Comic Sans MS" pitchFamily="66" charset="0"/>
            </a:endParaRPr>
          </a:p>
          <a:p>
            <a:endParaRPr lang="en-GB" dirty="0"/>
          </a:p>
        </p:txBody>
      </p:sp>
      <p:sp>
        <p:nvSpPr>
          <p:cNvPr id="5" name="Rectangle 4"/>
          <p:cNvSpPr/>
          <p:nvPr/>
        </p:nvSpPr>
        <p:spPr>
          <a:xfrm>
            <a:off x="4191000" y="6172200"/>
            <a:ext cx="4800600" cy="646331"/>
          </a:xfrm>
          <a:prstGeom prst="rect">
            <a:avLst/>
          </a:prstGeom>
        </p:spPr>
        <p:txBody>
          <a:bodyPr wrap="square">
            <a:spAutoFit/>
          </a:bodyPr>
          <a:lstStyle/>
          <a:p>
            <a:r>
              <a:rPr lang="en-GB" dirty="0">
                <a:hlinkClick r:id="rId3"/>
              </a:rPr>
              <a:t>https://www.youtube.com/watch?v=s64Y8sVYfFY</a:t>
            </a:r>
            <a:endParaRPr lang="en-GB" dirty="0"/>
          </a:p>
          <a:p>
            <a:pPr algn="ctr"/>
            <a:endParaRPr lang="en-GB" dirty="0"/>
          </a:p>
        </p:txBody>
      </p:sp>
      <p:pic>
        <p:nvPicPr>
          <p:cNvPr id="11266" name="Picture 2" descr="monument statue museum natural history museum sculpture london art darwin carving charles stone carving museum of natural history ancient history human positions classical sculpture charles darwin"/>
          <p:cNvPicPr>
            <a:picLocks noChangeAspect="1" noChangeArrowheads="1"/>
          </p:cNvPicPr>
          <p:nvPr/>
        </p:nvPicPr>
        <p:blipFill>
          <a:blip r:embed="rId4" cstate="print"/>
          <a:srcRect/>
          <a:stretch>
            <a:fillRect/>
          </a:stretch>
        </p:blipFill>
        <p:spPr bwMode="auto">
          <a:xfrm>
            <a:off x="2895600" y="5029200"/>
            <a:ext cx="1016000" cy="1524000"/>
          </a:xfrm>
          <a:prstGeom prst="rect">
            <a:avLst/>
          </a:prstGeom>
          <a:noFill/>
        </p:spPr>
      </p:pic>
      <p:pic>
        <p:nvPicPr>
          <p:cNvPr id="11268" name="Picture 4" descr="Image result for HMS beagle"/>
          <p:cNvPicPr>
            <a:picLocks noChangeAspect="1" noChangeArrowheads="1"/>
          </p:cNvPicPr>
          <p:nvPr/>
        </p:nvPicPr>
        <p:blipFill>
          <a:blip r:embed="rId5" cstate="print"/>
          <a:srcRect/>
          <a:stretch>
            <a:fillRect/>
          </a:stretch>
        </p:blipFill>
        <p:spPr bwMode="auto">
          <a:xfrm>
            <a:off x="228600" y="5029200"/>
            <a:ext cx="2438400" cy="152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90600"/>
            <a:ext cx="8839200" cy="5170646"/>
          </a:xfrm>
          <a:prstGeom prst="rect">
            <a:avLst/>
          </a:prstGeom>
        </p:spPr>
        <p:txBody>
          <a:bodyPr wrap="square">
            <a:spAutoFit/>
          </a:bodyPr>
          <a:lstStyle/>
          <a:p>
            <a:pPr marL="457200" indent="-457200">
              <a:buAutoNum type="arabicPeriod"/>
            </a:pPr>
            <a:r>
              <a:rPr lang="en-GB" sz="2200" dirty="0">
                <a:latin typeface="Comic Sans MS" pitchFamily="66" charset="0"/>
              </a:rPr>
              <a:t>Darwin sailed to the Galapagos Islands</a:t>
            </a:r>
          </a:p>
          <a:p>
            <a:pPr marL="457200" indent="-457200">
              <a:buAutoNum type="arabicPeriod"/>
            </a:pPr>
            <a:r>
              <a:rPr lang="en-GB" sz="2200" dirty="0">
                <a:latin typeface="Comic Sans MS" pitchFamily="66" charset="0"/>
              </a:rPr>
              <a:t>Darwin studied finches, giant tortoises and marine iguanas</a:t>
            </a:r>
          </a:p>
          <a:p>
            <a:pPr marL="457200" indent="-457200">
              <a:buAutoNum type="arabicPeriod"/>
            </a:pPr>
            <a:r>
              <a:rPr lang="en-GB" sz="2200" dirty="0">
                <a:latin typeface="Comic Sans MS" pitchFamily="66" charset="0"/>
              </a:rPr>
              <a:t>Darwin and Gould concluded that the birds were all similar to a mainland finch suggesting the mainland species once colonised the islands.</a:t>
            </a:r>
          </a:p>
          <a:p>
            <a:pPr marL="457200" indent="-457200">
              <a:buAutoNum type="arabicPeriod"/>
            </a:pPr>
            <a:r>
              <a:rPr lang="en-GB" sz="2200" dirty="0">
                <a:latin typeface="Comic Sans MS" pitchFamily="66" charset="0"/>
              </a:rPr>
              <a:t>However, the finches showed differences compared to the mainland finch and to each other, variations such as beak size, claw size and overall shape.</a:t>
            </a:r>
          </a:p>
          <a:p>
            <a:pPr marL="457200" indent="-457200">
              <a:buAutoNum type="arabicPeriod"/>
            </a:pPr>
            <a:r>
              <a:rPr lang="en-GB" sz="2200" dirty="0">
                <a:latin typeface="Comic Sans MS" pitchFamily="66" charset="0"/>
              </a:rPr>
              <a:t>Darwin believed these differences were due to the difference food sources available on the island</a:t>
            </a:r>
          </a:p>
          <a:p>
            <a:pPr marL="457200" indent="-457200">
              <a:buAutoNum type="arabicPeriod"/>
            </a:pPr>
            <a:r>
              <a:rPr lang="en-GB" sz="2200" dirty="0">
                <a:latin typeface="Comic Sans MS" pitchFamily="66" charset="0"/>
              </a:rPr>
              <a:t>Darwin’s theory of natural selection stated that the variations seen between the finches arose by chance. Those characteristics which gave the organism an advantage meant the organism was more likely to survive and therefore reproduce, thus outcompeting those without the trait.</a:t>
            </a:r>
          </a:p>
        </p:txBody>
      </p:sp>
      <p:sp>
        <p:nvSpPr>
          <p:cNvPr id="5" name="TextBox 4"/>
          <p:cNvSpPr txBox="1"/>
          <p:nvPr/>
        </p:nvSpPr>
        <p:spPr>
          <a:xfrm>
            <a:off x="152400" y="152400"/>
            <a:ext cx="5791200" cy="769441"/>
          </a:xfrm>
          <a:prstGeom prst="rect">
            <a:avLst/>
          </a:prstGeom>
          <a:noFill/>
        </p:spPr>
        <p:txBody>
          <a:bodyPr wrap="square" rtlCol="0">
            <a:spAutoFit/>
          </a:bodyPr>
          <a:lstStyle/>
          <a:p>
            <a:r>
              <a:rPr lang="en-GB" sz="4400" dirty="0">
                <a:solidFill>
                  <a:srgbClr val="FF0000"/>
                </a:solidFill>
                <a:latin typeface="Comic Sans MS" pitchFamily="66" charset="0"/>
              </a:rPr>
              <a:t>Self-assessment:</a:t>
            </a:r>
          </a:p>
        </p:txBody>
      </p:sp>
      <p:pic>
        <p:nvPicPr>
          <p:cNvPr id="6" name="Picture 2" descr="Check, Check Mark, Red, Mark, Tick, Symbol, Choice"/>
          <p:cNvPicPr>
            <a:picLocks noChangeAspect="1" noChangeArrowheads="1"/>
          </p:cNvPicPr>
          <p:nvPr/>
        </p:nvPicPr>
        <p:blipFill>
          <a:blip r:embed="rId2" cstate="print"/>
          <a:srcRect/>
          <a:stretch>
            <a:fillRect/>
          </a:stretch>
        </p:blipFill>
        <p:spPr bwMode="auto">
          <a:xfrm>
            <a:off x="7924800" y="5638800"/>
            <a:ext cx="953769" cy="9937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5562600" cy="584775"/>
          </a:xfrm>
          <a:prstGeom prst="rect">
            <a:avLst/>
          </a:prstGeom>
          <a:noFill/>
        </p:spPr>
        <p:txBody>
          <a:bodyPr wrap="square" rtlCol="0">
            <a:spAutoFit/>
          </a:bodyPr>
          <a:lstStyle/>
          <a:p>
            <a:r>
              <a:rPr lang="en-GB" sz="3200" dirty="0">
                <a:solidFill>
                  <a:srgbClr val="0070C0"/>
                </a:solidFill>
                <a:latin typeface="Comic Sans MS" pitchFamily="66" charset="0"/>
              </a:rPr>
              <a:t>Survival of the fittest</a:t>
            </a:r>
          </a:p>
        </p:txBody>
      </p:sp>
      <p:sp>
        <p:nvSpPr>
          <p:cNvPr id="8" name="Right Arrow 7"/>
          <p:cNvSpPr/>
          <p:nvPr/>
        </p:nvSpPr>
        <p:spPr>
          <a:xfrm>
            <a:off x="2819400" y="1905000"/>
            <a:ext cx="609600" cy="381000"/>
          </a:xfrm>
          <a:prstGeom prst="rightArrow">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5867400" y="1905000"/>
            <a:ext cx="609600" cy="381000"/>
          </a:xfrm>
          <a:prstGeom prst="rightArrow">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28600" y="3429000"/>
            <a:ext cx="2514600" cy="2677656"/>
          </a:xfrm>
          <a:prstGeom prst="rect">
            <a:avLst/>
          </a:prstGeom>
          <a:noFill/>
        </p:spPr>
        <p:txBody>
          <a:bodyPr wrap="square" rtlCol="0">
            <a:spAutoFit/>
          </a:bodyPr>
          <a:lstStyle/>
          <a:p>
            <a:pPr algn="ctr"/>
            <a:r>
              <a:rPr lang="en-GB" sz="2400" dirty="0"/>
              <a:t>Individual organisms within a particular species may show a wide range of phenotype and genetic variation.</a:t>
            </a:r>
          </a:p>
        </p:txBody>
      </p:sp>
      <p:sp>
        <p:nvSpPr>
          <p:cNvPr id="11" name="TextBox 10"/>
          <p:cNvSpPr txBox="1"/>
          <p:nvPr/>
        </p:nvSpPr>
        <p:spPr>
          <a:xfrm>
            <a:off x="3429000" y="3505200"/>
            <a:ext cx="2514600" cy="2308324"/>
          </a:xfrm>
          <a:prstGeom prst="rect">
            <a:avLst/>
          </a:prstGeom>
          <a:noFill/>
        </p:spPr>
        <p:txBody>
          <a:bodyPr wrap="square" rtlCol="0">
            <a:spAutoFit/>
          </a:bodyPr>
          <a:lstStyle/>
          <a:p>
            <a:pPr algn="ctr"/>
            <a:r>
              <a:rPr lang="en-GB" sz="2400" dirty="0"/>
              <a:t>Individuals with characteristics most suited to the environment are more likely to survive and breed.</a:t>
            </a:r>
          </a:p>
        </p:txBody>
      </p:sp>
      <p:sp>
        <p:nvSpPr>
          <p:cNvPr id="12" name="TextBox 11"/>
          <p:cNvSpPr txBox="1"/>
          <p:nvPr/>
        </p:nvSpPr>
        <p:spPr>
          <a:xfrm>
            <a:off x="6553200" y="3505200"/>
            <a:ext cx="2438400" cy="2677656"/>
          </a:xfrm>
          <a:prstGeom prst="rect">
            <a:avLst/>
          </a:prstGeom>
          <a:noFill/>
        </p:spPr>
        <p:txBody>
          <a:bodyPr wrap="square" rtlCol="0">
            <a:spAutoFit/>
          </a:bodyPr>
          <a:lstStyle/>
          <a:p>
            <a:pPr algn="ctr"/>
            <a:r>
              <a:rPr lang="en-GB" sz="2400" dirty="0"/>
              <a:t>The alleles that have enabled these individuals to survive are then passed on to the next generation.</a:t>
            </a:r>
          </a:p>
        </p:txBody>
      </p:sp>
      <p:pic>
        <p:nvPicPr>
          <p:cNvPr id="9218" name="Picture 2" descr="nature grass wilderness wildlife wild africa park mammal colorful fauna savanna giraffe national neck animals vertebrate african safari herbivore giraffidae"/>
          <p:cNvPicPr>
            <a:picLocks noChangeAspect="1" noChangeArrowheads="1"/>
          </p:cNvPicPr>
          <p:nvPr/>
        </p:nvPicPr>
        <p:blipFill>
          <a:blip r:embed="rId3" cstate="print"/>
          <a:srcRect l="8167" r="9651"/>
          <a:stretch>
            <a:fillRect/>
          </a:stretch>
        </p:blipFill>
        <p:spPr bwMode="auto">
          <a:xfrm>
            <a:off x="304800" y="1066800"/>
            <a:ext cx="2362200" cy="1981200"/>
          </a:xfrm>
          <a:prstGeom prst="rect">
            <a:avLst/>
          </a:prstGeom>
          <a:noFill/>
        </p:spPr>
      </p:pic>
      <p:pic>
        <p:nvPicPr>
          <p:cNvPr id="9220" name="Picture 4" descr="nature prairie adventure female wildlife africa mammal national park fauna savanna wild animal giraffe savannah grassland animals vertebrate pair giraffes animal world safari paarhufer ecosystem males uganda giraffidae giraffa camelopardalis rothschildi rothschild giraffes murchison falls national park"/>
          <p:cNvPicPr>
            <a:picLocks noChangeAspect="1" noChangeArrowheads="1"/>
          </p:cNvPicPr>
          <p:nvPr/>
        </p:nvPicPr>
        <p:blipFill>
          <a:blip r:embed="rId4" cstate="print"/>
          <a:srcRect l="16129" t="7258" r="22581" b="12097"/>
          <a:stretch>
            <a:fillRect/>
          </a:stretch>
        </p:blipFill>
        <p:spPr bwMode="auto">
          <a:xfrm>
            <a:off x="3657600" y="990600"/>
            <a:ext cx="1954530" cy="2057400"/>
          </a:xfrm>
          <a:prstGeom prst="rect">
            <a:avLst/>
          </a:prstGeom>
          <a:noFill/>
        </p:spPr>
      </p:pic>
      <p:pic>
        <p:nvPicPr>
          <p:cNvPr id="9221" name="Picture 5"/>
          <p:cNvPicPr>
            <a:picLocks noChangeAspect="1" noChangeArrowheads="1"/>
          </p:cNvPicPr>
          <p:nvPr/>
        </p:nvPicPr>
        <p:blipFill>
          <a:blip r:embed="rId5" cstate="print"/>
          <a:srcRect/>
          <a:stretch>
            <a:fillRect/>
          </a:stretch>
        </p:blipFill>
        <p:spPr bwMode="auto">
          <a:xfrm>
            <a:off x="6477000" y="990600"/>
            <a:ext cx="2490787" cy="207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1292662"/>
          </a:xfrm>
          <a:prstGeom prst="rect">
            <a:avLst/>
          </a:prstGeom>
          <a:noFill/>
        </p:spPr>
        <p:txBody>
          <a:bodyPr wrap="square" rtlCol="0">
            <a:spAutoFit/>
          </a:bodyPr>
          <a:lstStyle/>
          <a:p>
            <a:r>
              <a:rPr lang="en-GB" sz="2600" b="1" dirty="0">
                <a:solidFill>
                  <a:srgbClr val="0070C0"/>
                </a:solidFill>
                <a:latin typeface="Comic Sans MS" pitchFamily="66" charset="0"/>
              </a:rPr>
              <a:t>Task: </a:t>
            </a:r>
            <a:r>
              <a:rPr lang="en-GB" sz="2600" dirty="0">
                <a:latin typeface="Comic Sans MS" pitchFamily="66" charset="0"/>
              </a:rPr>
              <a:t>Complete the cartoon strip, with a diagram of an organism of choice (or a made up one!) to demonstrate the process of natural selection:</a:t>
            </a:r>
          </a:p>
        </p:txBody>
      </p:sp>
      <p:sp>
        <p:nvSpPr>
          <p:cNvPr id="5" name="Rectangle 4"/>
          <p:cNvSpPr/>
          <p:nvPr/>
        </p:nvSpPr>
        <p:spPr>
          <a:xfrm>
            <a:off x="304800" y="2438400"/>
            <a:ext cx="28194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124200" y="2438400"/>
            <a:ext cx="28194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3600" y="2438400"/>
            <a:ext cx="28194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04800" y="4800600"/>
            <a:ext cx="28194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Individual organisms within a particular _______ may show a wide range of  ________ and genetic _______.</a:t>
            </a:r>
          </a:p>
        </p:txBody>
      </p:sp>
      <p:sp>
        <p:nvSpPr>
          <p:cNvPr id="9" name="Rectangle 8"/>
          <p:cNvSpPr/>
          <p:nvPr/>
        </p:nvSpPr>
        <p:spPr>
          <a:xfrm>
            <a:off x="3124200" y="4800600"/>
            <a:ext cx="28194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Individuals with __________ better suited to the _________ are more likely to survive and _______ successfully.</a:t>
            </a:r>
          </a:p>
        </p:txBody>
      </p:sp>
      <p:sp>
        <p:nvSpPr>
          <p:cNvPr id="10" name="Rectangle 9"/>
          <p:cNvSpPr/>
          <p:nvPr/>
        </p:nvSpPr>
        <p:spPr>
          <a:xfrm>
            <a:off x="5943600" y="4800600"/>
            <a:ext cx="28194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_______ that have enabled these individuals to _______ are then passed on to the next ________.</a:t>
            </a:r>
          </a:p>
        </p:txBody>
      </p:sp>
      <p:sp>
        <p:nvSpPr>
          <p:cNvPr id="11" name="TextBox 10"/>
          <p:cNvSpPr txBox="1"/>
          <p:nvPr/>
        </p:nvSpPr>
        <p:spPr>
          <a:xfrm>
            <a:off x="0" y="1447800"/>
            <a:ext cx="9144000" cy="830997"/>
          </a:xfrm>
          <a:prstGeom prst="rect">
            <a:avLst/>
          </a:prstGeom>
          <a:solidFill>
            <a:srgbClr val="CCFFFF"/>
          </a:solidFill>
        </p:spPr>
        <p:txBody>
          <a:bodyPr wrap="square" rtlCol="0">
            <a:spAutoFit/>
          </a:bodyPr>
          <a:lstStyle/>
          <a:p>
            <a:pPr algn="ctr"/>
            <a:r>
              <a:rPr lang="en-GB" sz="2400" b="1" i="1" dirty="0"/>
              <a:t>Key Words: </a:t>
            </a:r>
            <a:r>
              <a:rPr lang="en-GB" sz="2400" i="1" dirty="0"/>
              <a:t>characteristics, alleles, variation, species, breed, survive, phenotype, generation, environment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43000"/>
            <a:ext cx="28194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Individual organisms within a particular </a:t>
            </a:r>
            <a:r>
              <a:rPr lang="en-GB" sz="2000" dirty="0">
                <a:solidFill>
                  <a:srgbClr val="FF0000"/>
                </a:solidFill>
              </a:rPr>
              <a:t>species</a:t>
            </a:r>
            <a:r>
              <a:rPr lang="en-GB" sz="2000" dirty="0">
                <a:solidFill>
                  <a:schemeClr val="tx1"/>
                </a:solidFill>
              </a:rPr>
              <a:t> may show a wide range of  </a:t>
            </a:r>
            <a:r>
              <a:rPr lang="en-GB" sz="2000" dirty="0">
                <a:solidFill>
                  <a:srgbClr val="FF0000"/>
                </a:solidFill>
              </a:rPr>
              <a:t>phenotype</a:t>
            </a:r>
            <a:r>
              <a:rPr lang="en-GB" sz="2000" dirty="0">
                <a:solidFill>
                  <a:schemeClr val="tx1"/>
                </a:solidFill>
              </a:rPr>
              <a:t> and genetic </a:t>
            </a:r>
            <a:r>
              <a:rPr lang="en-GB" sz="2000" dirty="0">
                <a:solidFill>
                  <a:srgbClr val="FF0000"/>
                </a:solidFill>
              </a:rPr>
              <a:t>variation</a:t>
            </a:r>
            <a:r>
              <a:rPr lang="en-GB" sz="2000" dirty="0">
                <a:solidFill>
                  <a:schemeClr val="tx1"/>
                </a:solidFill>
              </a:rPr>
              <a:t>.</a:t>
            </a:r>
          </a:p>
        </p:txBody>
      </p:sp>
      <p:sp>
        <p:nvSpPr>
          <p:cNvPr id="5" name="Rectangle 4"/>
          <p:cNvSpPr/>
          <p:nvPr/>
        </p:nvSpPr>
        <p:spPr>
          <a:xfrm>
            <a:off x="3200400" y="1143000"/>
            <a:ext cx="28194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Individuals with </a:t>
            </a:r>
            <a:r>
              <a:rPr lang="en-GB" sz="2000" dirty="0">
                <a:solidFill>
                  <a:srgbClr val="FF0000"/>
                </a:solidFill>
              </a:rPr>
              <a:t>alleles</a:t>
            </a:r>
            <a:r>
              <a:rPr lang="en-GB" sz="2000" dirty="0">
                <a:solidFill>
                  <a:schemeClr val="tx1"/>
                </a:solidFill>
              </a:rPr>
              <a:t> better suited to the </a:t>
            </a:r>
            <a:r>
              <a:rPr lang="en-GB" sz="2000" dirty="0">
                <a:solidFill>
                  <a:srgbClr val="FF0000"/>
                </a:solidFill>
              </a:rPr>
              <a:t>environment</a:t>
            </a:r>
            <a:r>
              <a:rPr lang="en-GB" sz="2000" dirty="0">
                <a:solidFill>
                  <a:schemeClr val="tx1"/>
                </a:solidFill>
              </a:rPr>
              <a:t> are more likely to survive and </a:t>
            </a:r>
            <a:r>
              <a:rPr lang="en-GB" sz="2000" dirty="0">
                <a:solidFill>
                  <a:srgbClr val="FF0000"/>
                </a:solidFill>
              </a:rPr>
              <a:t>breed</a:t>
            </a:r>
            <a:r>
              <a:rPr lang="en-GB" sz="2000" dirty="0">
                <a:solidFill>
                  <a:schemeClr val="tx1"/>
                </a:solidFill>
              </a:rPr>
              <a:t> successfully.</a:t>
            </a:r>
          </a:p>
        </p:txBody>
      </p:sp>
      <p:sp>
        <p:nvSpPr>
          <p:cNvPr id="6" name="Rectangle 5"/>
          <p:cNvSpPr/>
          <p:nvPr/>
        </p:nvSpPr>
        <p:spPr>
          <a:xfrm>
            <a:off x="6019800" y="1143000"/>
            <a:ext cx="28194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a:t>
            </a:r>
            <a:r>
              <a:rPr lang="en-GB" sz="2000" dirty="0">
                <a:solidFill>
                  <a:srgbClr val="FF0000"/>
                </a:solidFill>
              </a:rPr>
              <a:t>characteristics</a:t>
            </a:r>
            <a:r>
              <a:rPr lang="en-GB" sz="2000" dirty="0">
                <a:solidFill>
                  <a:schemeClr val="tx1"/>
                </a:solidFill>
              </a:rPr>
              <a:t> that have enabled these individuals to </a:t>
            </a:r>
            <a:r>
              <a:rPr lang="en-GB" sz="2000" dirty="0">
                <a:solidFill>
                  <a:srgbClr val="FF0000"/>
                </a:solidFill>
              </a:rPr>
              <a:t>survive</a:t>
            </a:r>
            <a:r>
              <a:rPr lang="en-GB" sz="2000" dirty="0">
                <a:solidFill>
                  <a:schemeClr val="tx1"/>
                </a:solidFill>
              </a:rPr>
              <a:t> are then passed on to the next </a:t>
            </a:r>
            <a:r>
              <a:rPr lang="en-GB" sz="2000" dirty="0">
                <a:solidFill>
                  <a:srgbClr val="FF0000"/>
                </a:solidFill>
              </a:rPr>
              <a:t>generation</a:t>
            </a:r>
            <a:r>
              <a:rPr lang="en-GB" sz="2000" dirty="0">
                <a:solidFill>
                  <a:schemeClr val="tx1"/>
                </a:solidFill>
              </a:rPr>
              <a:t>.</a:t>
            </a:r>
          </a:p>
        </p:txBody>
      </p:sp>
      <p:sp>
        <p:nvSpPr>
          <p:cNvPr id="7" name="TextBox 6"/>
          <p:cNvSpPr txBox="1"/>
          <p:nvPr/>
        </p:nvSpPr>
        <p:spPr>
          <a:xfrm>
            <a:off x="228600" y="228600"/>
            <a:ext cx="39624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pic>
        <p:nvPicPr>
          <p:cNvPr id="9" name="Picture 2" descr="Check, Check Mark, Red, Mark, Tick, Symbol, Choice"/>
          <p:cNvPicPr>
            <a:picLocks noChangeAspect="1" noChangeArrowheads="1"/>
          </p:cNvPicPr>
          <p:nvPr/>
        </p:nvPicPr>
        <p:blipFill>
          <a:blip r:embed="rId2" cstate="print"/>
          <a:srcRect/>
          <a:stretch>
            <a:fillRect/>
          </a:stretch>
        </p:blipFill>
        <p:spPr bwMode="auto">
          <a:xfrm>
            <a:off x="7543800" y="3352800"/>
            <a:ext cx="1410969" cy="14701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cstate="print"/>
          <a:srcRect l="23529" r="19118" b="11765"/>
          <a:stretch>
            <a:fillRect/>
          </a:stretch>
        </p:blipFill>
        <p:spPr bwMode="auto">
          <a:xfrm>
            <a:off x="5943600" y="0"/>
            <a:ext cx="2971800" cy="3429000"/>
          </a:xfrm>
          <a:prstGeom prst="rect">
            <a:avLst/>
          </a:prstGeom>
          <a:noFill/>
        </p:spPr>
      </p:pic>
      <p:sp>
        <p:nvSpPr>
          <p:cNvPr id="5123" name="Text Box 6"/>
          <p:cNvSpPr txBox="1">
            <a:spLocks noChangeArrowheads="1"/>
          </p:cNvSpPr>
          <p:nvPr/>
        </p:nvSpPr>
        <p:spPr bwMode="auto">
          <a:xfrm>
            <a:off x="228600" y="228600"/>
            <a:ext cx="5791199" cy="1477328"/>
          </a:xfrm>
          <a:prstGeom prst="rect">
            <a:avLst/>
          </a:prstGeom>
          <a:noFill/>
          <a:ln w="9525">
            <a:noFill/>
            <a:miter lim="800000"/>
            <a:headEnd/>
            <a:tailEnd/>
          </a:ln>
          <a:effectLst/>
        </p:spPr>
        <p:txBody>
          <a:bodyPr wrap="square">
            <a:spAutoFit/>
          </a:bodyPr>
          <a:lstStyle/>
          <a:p>
            <a:pPr>
              <a:spcBef>
                <a:spcPct val="50000"/>
              </a:spcBef>
            </a:pPr>
            <a:r>
              <a:rPr lang="en-GB" altLang="en-US" sz="3000" dirty="0" err="1">
                <a:latin typeface="Comic Sans MS" pitchFamily="66" charset="0"/>
              </a:rPr>
              <a:t>Headlice</a:t>
            </a:r>
            <a:r>
              <a:rPr lang="en-GB" altLang="en-US" sz="3000" dirty="0">
                <a:latin typeface="Comic Sans MS" pitchFamily="66" charset="0"/>
              </a:rPr>
              <a:t> are now more resistant to insecticides such as </a:t>
            </a:r>
            <a:r>
              <a:rPr lang="en-GB" altLang="en-US" sz="3000" dirty="0" err="1">
                <a:latin typeface="Comic Sans MS" pitchFamily="66" charset="0"/>
              </a:rPr>
              <a:t>permethrin</a:t>
            </a:r>
            <a:r>
              <a:rPr lang="en-GB" altLang="en-US" sz="3000" dirty="0">
                <a:latin typeface="Comic Sans MS" pitchFamily="66" charset="0"/>
              </a:rPr>
              <a:t> and </a:t>
            </a:r>
            <a:r>
              <a:rPr lang="en-GB" altLang="en-US" sz="3000" dirty="0" err="1">
                <a:latin typeface="Comic Sans MS" pitchFamily="66" charset="0"/>
              </a:rPr>
              <a:t>malathion</a:t>
            </a:r>
            <a:r>
              <a:rPr lang="en-GB" altLang="en-US" sz="3000" dirty="0">
                <a:latin typeface="Comic Sans MS" pitchFamily="66" charset="0"/>
              </a:rPr>
              <a:t>.</a:t>
            </a:r>
          </a:p>
        </p:txBody>
      </p:sp>
      <p:sp>
        <p:nvSpPr>
          <p:cNvPr id="4103" name="AutoShape 7"/>
          <p:cNvSpPr>
            <a:spLocks noChangeArrowheads="1"/>
          </p:cNvSpPr>
          <p:nvPr/>
        </p:nvSpPr>
        <p:spPr bwMode="auto">
          <a:xfrm>
            <a:off x="152400" y="1828800"/>
            <a:ext cx="4572000" cy="4724400"/>
          </a:xfrm>
          <a:prstGeom prst="wedgeRoundRectCallout">
            <a:avLst>
              <a:gd name="adj1" fmla="val 97352"/>
              <a:gd name="adj2" fmla="val -35856"/>
              <a:gd name="adj3" fmla="val 16667"/>
            </a:avLst>
          </a:prstGeom>
          <a:solidFill>
            <a:srgbClr val="CCFFFF"/>
          </a:solidFill>
          <a:ln w="9525">
            <a:solidFill>
              <a:schemeClr val="tx1"/>
            </a:solidFill>
            <a:miter lim="800000"/>
            <a:headEnd/>
            <a:tailEnd/>
          </a:ln>
          <a:effectLst>
            <a:outerShdw dist="35921" dir="2700000" algn="ctr" rotWithShape="0">
              <a:schemeClr val="bg2"/>
            </a:outerShdw>
          </a:effectLst>
        </p:spPr>
        <p:txBody>
          <a:bodyPr/>
          <a:lstStyle/>
          <a:p>
            <a:pPr algn="ctr"/>
            <a:r>
              <a:rPr lang="en-GB" altLang="en-US" sz="2800" dirty="0"/>
              <a:t>That is our fault. We </a:t>
            </a:r>
            <a:r>
              <a:rPr lang="en-GB" altLang="en-US" sz="2800" b="1" dirty="0">
                <a:solidFill>
                  <a:srgbClr val="FF0000"/>
                </a:solidFill>
              </a:rPr>
              <a:t>changed the environment</a:t>
            </a:r>
            <a:r>
              <a:rPr lang="en-GB" altLang="en-US" sz="2800" b="1" dirty="0"/>
              <a:t> </a:t>
            </a:r>
            <a:r>
              <a:rPr lang="en-GB" altLang="en-US" sz="2800" dirty="0"/>
              <a:t>and those lice that </a:t>
            </a:r>
            <a:r>
              <a:rPr lang="en-GB" altLang="en-US" sz="2800" b="1" dirty="0">
                <a:solidFill>
                  <a:srgbClr val="CC00FF"/>
                </a:solidFill>
              </a:rPr>
              <a:t>happened to have an allele</a:t>
            </a:r>
            <a:r>
              <a:rPr lang="en-GB" altLang="en-US" sz="2800" b="1" dirty="0"/>
              <a:t> </a:t>
            </a:r>
            <a:r>
              <a:rPr lang="en-GB" altLang="en-US" sz="2800" dirty="0"/>
              <a:t>that conferred resistance to these insecticides lived and </a:t>
            </a:r>
            <a:r>
              <a:rPr lang="en-GB" altLang="en-US" sz="2800" b="1" dirty="0">
                <a:solidFill>
                  <a:schemeClr val="accent2"/>
                </a:solidFill>
              </a:rPr>
              <a:t>passed on this now advantageous allele</a:t>
            </a:r>
            <a:r>
              <a:rPr lang="en-GB" altLang="en-US" sz="2800" b="1" dirty="0"/>
              <a:t> </a:t>
            </a:r>
            <a:r>
              <a:rPr lang="en-GB" altLang="en-US" sz="2800" dirty="0"/>
              <a:t>to its offspring</a:t>
            </a:r>
          </a:p>
        </p:txBody>
      </p:sp>
      <p:sp>
        <p:nvSpPr>
          <p:cNvPr id="7" name="TextBox 6"/>
          <p:cNvSpPr txBox="1"/>
          <p:nvPr/>
        </p:nvSpPr>
        <p:spPr>
          <a:xfrm>
            <a:off x="4953000" y="3962400"/>
            <a:ext cx="3962400" cy="2246769"/>
          </a:xfrm>
          <a:prstGeom prst="rect">
            <a:avLst/>
          </a:prstGeom>
          <a:noFill/>
        </p:spPr>
        <p:txBody>
          <a:bodyPr wrap="square" rtlCol="0">
            <a:spAutoFit/>
          </a:bodyPr>
          <a:lstStyle/>
          <a:p>
            <a:pPr algn="ctr"/>
            <a:r>
              <a:rPr lang="en-GB" sz="2800" b="1" dirty="0">
                <a:solidFill>
                  <a:srgbClr val="0070C0"/>
                </a:solidFill>
                <a:latin typeface="Comic Sans MS" pitchFamily="66" charset="0"/>
              </a:rPr>
              <a:t>Task: </a:t>
            </a:r>
            <a:r>
              <a:rPr lang="en-GB" sz="2800" dirty="0">
                <a:latin typeface="Comic Sans MS" pitchFamily="66" charset="0"/>
              </a:rPr>
              <a:t>Sort the cards into the correct order to describe the evolution of </a:t>
            </a:r>
            <a:r>
              <a:rPr lang="en-GB" sz="2800" dirty="0" err="1">
                <a:latin typeface="Comic Sans MS" pitchFamily="66" charset="0"/>
              </a:rPr>
              <a:t>headlice</a:t>
            </a:r>
            <a:r>
              <a:rPr lang="en-GB" sz="2800" dirty="0">
                <a:latin typeface="Comic Sans MS" pitchFamily="66" charset="0"/>
              </a:rPr>
              <a:t> by natural selection.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1463</Words>
  <Application>Microsoft Office PowerPoint</Application>
  <PresentationFormat>On-screen Show (4:3)</PresentationFormat>
  <Paragraphs>120</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Office Theme</vt:lpstr>
      <vt:lpstr>Evolution by natural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Exam question (5 marks)</vt:lpstr>
      <vt:lpstr>Self-assessment: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by natural selection</dc:title>
  <dc:creator>Amie Holden</dc:creator>
  <cp:lastModifiedBy>Matt Holden</cp:lastModifiedBy>
  <cp:revision>2</cp:revision>
  <dcterms:created xsi:type="dcterms:W3CDTF">2020-10-22T13:39:40Z</dcterms:created>
  <dcterms:modified xsi:type="dcterms:W3CDTF">2020-10-22T18:57:52Z</dcterms:modified>
</cp:coreProperties>
</file>